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21" r:id="rId2"/>
    <p:sldId id="672" r:id="rId3"/>
    <p:sldId id="671" r:id="rId4"/>
    <p:sldId id="664" r:id="rId5"/>
    <p:sldId id="665" r:id="rId6"/>
    <p:sldId id="667" r:id="rId7"/>
    <p:sldId id="668" r:id="rId8"/>
    <p:sldId id="641" r:id="rId9"/>
    <p:sldId id="648" r:id="rId10"/>
    <p:sldId id="649" r:id="rId11"/>
    <p:sldId id="650" r:id="rId12"/>
    <p:sldId id="675" r:id="rId13"/>
    <p:sldId id="670" r:id="rId14"/>
    <p:sldId id="655" r:id="rId15"/>
    <p:sldId id="669" r:id="rId16"/>
    <p:sldId id="653" r:id="rId17"/>
    <p:sldId id="673" r:id="rId18"/>
    <p:sldId id="635" r:id="rId19"/>
    <p:sldId id="636" r:id="rId20"/>
    <p:sldId id="637" r:id="rId21"/>
    <p:sldId id="658" r:id="rId22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B596DC-B38B-4905-821D-7129BFB2CCB6}">
          <p14:sldIdLst>
            <p14:sldId id="521"/>
            <p14:sldId id="672"/>
            <p14:sldId id="671"/>
            <p14:sldId id="664"/>
            <p14:sldId id="665"/>
            <p14:sldId id="667"/>
            <p14:sldId id="668"/>
            <p14:sldId id="641"/>
            <p14:sldId id="648"/>
            <p14:sldId id="649"/>
            <p14:sldId id="650"/>
            <p14:sldId id="675"/>
            <p14:sldId id="670"/>
            <p14:sldId id="655"/>
            <p14:sldId id="669"/>
            <p14:sldId id="653"/>
            <p14:sldId id="673"/>
            <p14:sldId id="635"/>
            <p14:sldId id="636"/>
            <p14:sldId id="637"/>
            <p14:sldId id="6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at Gulsen" initials="M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C"/>
    <a:srgbClr val="EAEFF7"/>
    <a:srgbClr val="3399FF"/>
    <a:srgbClr val="0099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9" autoAdjust="0"/>
    <p:restoredTop sz="94674" autoAdjust="0"/>
  </p:normalViewPr>
  <p:slideViewPr>
    <p:cSldViewPr snapToGrid="0">
      <p:cViewPr varScale="1">
        <p:scale>
          <a:sx n="108" d="100"/>
          <a:sy n="108" d="100"/>
        </p:scale>
        <p:origin x="11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güzel Güner Zülfikar" userId="f58761e4-5341-4dae-847c-3d85585ce63c" providerId="ADAL" clId="{5732FA00-F03B-4DA9-9FA2-93A3F3C20E19}"/>
    <pc:docChg chg="modSld">
      <pc:chgData name="Cangüzel Güner Zülfikar" userId="f58761e4-5341-4dae-847c-3d85585ce63c" providerId="ADAL" clId="{5732FA00-F03B-4DA9-9FA2-93A3F3C20E19}" dt="2024-10-30T10:07:03.536" v="10" actId="1036"/>
      <pc:docMkLst>
        <pc:docMk/>
      </pc:docMkLst>
      <pc:sldChg chg="modSp mod">
        <pc:chgData name="Cangüzel Güner Zülfikar" userId="f58761e4-5341-4dae-847c-3d85585ce63c" providerId="ADAL" clId="{5732FA00-F03B-4DA9-9FA2-93A3F3C20E19}" dt="2024-10-30T10:07:03.536" v="10" actId="1036"/>
        <pc:sldMkLst>
          <pc:docMk/>
          <pc:sldMk cId="467715234" sldId="653"/>
        </pc:sldMkLst>
        <pc:graphicFrameChg chg="modGraphic">
          <ac:chgData name="Cangüzel Güner Zülfikar" userId="f58761e4-5341-4dae-847c-3d85585ce63c" providerId="ADAL" clId="{5732FA00-F03B-4DA9-9FA2-93A3F3C20E19}" dt="2024-10-30T10:06:31.788" v="9" actId="20577"/>
          <ac:graphicFrameMkLst>
            <pc:docMk/>
            <pc:sldMk cId="467715234" sldId="653"/>
            <ac:graphicFrameMk id="7" creationId="{17968556-5038-EE48-8F7F-6E41F11D1A40}"/>
          </ac:graphicFrameMkLst>
        </pc:graphicFrameChg>
        <pc:picChg chg="mod">
          <ac:chgData name="Cangüzel Güner Zülfikar" userId="f58761e4-5341-4dae-847c-3d85585ce63c" providerId="ADAL" clId="{5732FA00-F03B-4DA9-9FA2-93A3F3C20E19}" dt="2024-10-30T10:07:03.536" v="10" actId="1036"/>
          <ac:picMkLst>
            <pc:docMk/>
            <pc:sldMk cId="467715234" sldId="653"/>
            <ac:picMk id="8" creationId="{39609DA5-6A81-8B42-A388-8C9D73EDBBD2}"/>
          </ac:picMkLst>
        </pc:picChg>
      </pc:sldChg>
      <pc:sldChg chg="modSp mod">
        <pc:chgData name="Cangüzel Güner Zülfikar" userId="f58761e4-5341-4dae-847c-3d85585ce63c" providerId="ADAL" clId="{5732FA00-F03B-4DA9-9FA2-93A3F3C20E19}" dt="2024-10-30T10:00:42.020" v="0" actId="20577"/>
        <pc:sldMkLst>
          <pc:docMk/>
          <pc:sldMk cId="716847586" sldId="667"/>
        </pc:sldMkLst>
        <pc:spChg chg="mod">
          <ac:chgData name="Cangüzel Güner Zülfikar" userId="f58761e4-5341-4dae-847c-3d85585ce63c" providerId="ADAL" clId="{5732FA00-F03B-4DA9-9FA2-93A3F3C20E19}" dt="2024-10-30T10:00:42.020" v="0" actId="20577"/>
          <ac:spMkLst>
            <pc:docMk/>
            <pc:sldMk cId="716847586" sldId="667"/>
            <ac:spMk id="5" creationId="{D500EE3C-35D4-1D4D-AC76-DBFA448A4955}"/>
          </ac:spMkLst>
        </pc:spChg>
      </pc:sldChg>
      <pc:sldChg chg="modSp mod">
        <pc:chgData name="Cangüzel Güner Zülfikar" userId="f58761e4-5341-4dae-847c-3d85585ce63c" providerId="ADAL" clId="{5732FA00-F03B-4DA9-9FA2-93A3F3C20E19}" dt="2024-10-30T10:02:17.506" v="5" actId="1036"/>
        <pc:sldMkLst>
          <pc:docMk/>
          <pc:sldMk cId="2736401434" sldId="668"/>
        </pc:sldMkLst>
        <pc:spChg chg="mod">
          <ac:chgData name="Cangüzel Güner Zülfikar" userId="f58761e4-5341-4dae-847c-3d85585ce63c" providerId="ADAL" clId="{5732FA00-F03B-4DA9-9FA2-93A3F3C20E19}" dt="2024-10-30T10:02:08.850" v="4" actId="20577"/>
          <ac:spMkLst>
            <pc:docMk/>
            <pc:sldMk cId="2736401434" sldId="668"/>
            <ac:spMk id="9" creationId="{C88E219B-F013-0C42-B2FC-CD30E0CC2EBA}"/>
          </ac:spMkLst>
        </pc:spChg>
        <pc:picChg chg="mod">
          <ac:chgData name="Cangüzel Güner Zülfikar" userId="f58761e4-5341-4dae-847c-3d85585ce63c" providerId="ADAL" clId="{5732FA00-F03B-4DA9-9FA2-93A3F3C20E19}" dt="2024-10-30T10:02:17.506" v="5" actId="1036"/>
          <ac:picMkLst>
            <pc:docMk/>
            <pc:sldMk cId="2736401434" sldId="668"/>
            <ac:picMk id="7" creationId="{392761ED-C935-A6A0-EAEC-E593F72AA7D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9DA71-E286-4A42-995C-A1BF87D38F27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ECF50-60FE-4B83-B096-8BF92CCDF7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27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FFACA-9D67-4FA7-A389-496D6F46765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1276E-39E4-4DC8-8C21-D88C7710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8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1276E-39E4-4DC8-8C21-D88C7710AD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2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1276E-39E4-4DC8-8C21-D88C7710AD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7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1276E-39E4-4DC8-8C21-D88C7710AD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2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69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20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467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61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2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633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291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294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327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686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5D5-651E-4397-9348-363FB4410AD5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955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05D5-651E-4397-9348-363FB4410AD5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D2BEE-DEA8-46EA-989C-DEE96B960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922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tasavvufarastirmalarienstitusu/" TargetMode="External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taslak, sanat içeren bir resim&#10;&#10;Açıklama otomatik olarak oluşturuldu">
            <a:extLst>
              <a:ext uri="{FF2B5EF4-FFF2-40B4-BE49-F238E27FC236}">
                <a16:creationId xmlns:a16="http://schemas.microsoft.com/office/drawing/2014/main" id="{EB9E3D09-38F3-8A37-7E70-ED434B5E3D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6" b="7714"/>
          <a:stretch/>
        </p:blipFill>
        <p:spPr>
          <a:xfrm>
            <a:off x="1" y="72174"/>
            <a:ext cx="12192000" cy="6784937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2126201" y="4257305"/>
            <a:ext cx="76468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-202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Eğitim-Öğretim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Yılı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Tasavvuf Araştırmaları Enstitüsü</a:t>
            </a:r>
            <a:b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Akademik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Genel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Kurul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Toplantısı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0644AC-5DF4-43FD-9578-1A7B77D2F345}"/>
              </a:ext>
            </a:extLst>
          </p:cNvPr>
          <p:cNvSpPr/>
          <p:nvPr/>
        </p:nvSpPr>
        <p:spPr>
          <a:xfrm>
            <a:off x="3565658" y="6393150"/>
            <a:ext cx="4767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30.10.2024</a:t>
            </a:r>
            <a:br>
              <a:rPr lang="tr-T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9354D1-6CC5-AC09-CA02-0E634A405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779" y="529579"/>
            <a:ext cx="1955704" cy="19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757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taslak, sanat içeren bir resim&#10;&#10;Açıklama otomatik olarak oluşturuldu">
            <a:extLst>
              <a:ext uri="{FF2B5EF4-FFF2-40B4-BE49-F238E27FC236}">
                <a16:creationId xmlns:a16="http://schemas.microsoft.com/office/drawing/2014/main" id="{0B4FD3F2-6671-BC12-FFA7-6E7792D13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6" b="7714"/>
          <a:stretch/>
        </p:blipFill>
        <p:spPr>
          <a:xfrm>
            <a:off x="1" y="0"/>
            <a:ext cx="12192000" cy="6491235"/>
          </a:xfrm>
          <a:prstGeom prst="rect">
            <a:avLst/>
          </a:prstGeom>
        </p:spPr>
      </p:pic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A11D32A6-22EF-710A-A41A-82F6F0DFD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690799"/>
              </p:ext>
            </p:extLst>
          </p:nvPr>
        </p:nvGraphicFramePr>
        <p:xfrm>
          <a:off x="532563" y="2330669"/>
          <a:ext cx="11063228" cy="2392055"/>
        </p:xfrm>
        <a:graphic>
          <a:graphicData uri="http://schemas.openxmlformats.org/drawingml/2006/table">
            <a:tbl>
              <a:tblPr/>
              <a:tblGrid>
                <a:gridCol w="3618815">
                  <a:extLst>
                    <a:ext uri="{9D8B030D-6E8A-4147-A177-3AD203B41FA5}">
                      <a16:colId xmlns:a16="http://schemas.microsoft.com/office/drawing/2014/main" val="2396109991"/>
                    </a:ext>
                  </a:extLst>
                </a:gridCol>
                <a:gridCol w="827157">
                  <a:extLst>
                    <a:ext uri="{9D8B030D-6E8A-4147-A177-3AD203B41FA5}">
                      <a16:colId xmlns:a16="http://schemas.microsoft.com/office/drawing/2014/main" val="3076136198"/>
                    </a:ext>
                  </a:extLst>
                </a:gridCol>
                <a:gridCol w="827157">
                  <a:extLst>
                    <a:ext uri="{9D8B030D-6E8A-4147-A177-3AD203B41FA5}">
                      <a16:colId xmlns:a16="http://schemas.microsoft.com/office/drawing/2014/main" val="778048646"/>
                    </a:ext>
                  </a:extLst>
                </a:gridCol>
                <a:gridCol w="827157">
                  <a:extLst>
                    <a:ext uri="{9D8B030D-6E8A-4147-A177-3AD203B41FA5}">
                      <a16:colId xmlns:a16="http://schemas.microsoft.com/office/drawing/2014/main" val="3749297466"/>
                    </a:ext>
                  </a:extLst>
                </a:gridCol>
                <a:gridCol w="827157">
                  <a:extLst>
                    <a:ext uri="{9D8B030D-6E8A-4147-A177-3AD203B41FA5}">
                      <a16:colId xmlns:a16="http://schemas.microsoft.com/office/drawing/2014/main" val="490814644"/>
                    </a:ext>
                  </a:extLst>
                </a:gridCol>
                <a:gridCol w="827157">
                  <a:extLst>
                    <a:ext uri="{9D8B030D-6E8A-4147-A177-3AD203B41FA5}">
                      <a16:colId xmlns:a16="http://schemas.microsoft.com/office/drawing/2014/main" val="827651607"/>
                    </a:ext>
                  </a:extLst>
                </a:gridCol>
                <a:gridCol w="827157">
                  <a:extLst>
                    <a:ext uri="{9D8B030D-6E8A-4147-A177-3AD203B41FA5}">
                      <a16:colId xmlns:a16="http://schemas.microsoft.com/office/drawing/2014/main" val="2906740048"/>
                    </a:ext>
                  </a:extLst>
                </a:gridCol>
                <a:gridCol w="827157">
                  <a:extLst>
                    <a:ext uri="{9D8B030D-6E8A-4147-A177-3AD203B41FA5}">
                      <a16:colId xmlns:a16="http://schemas.microsoft.com/office/drawing/2014/main" val="3923947490"/>
                    </a:ext>
                  </a:extLst>
                </a:gridCol>
                <a:gridCol w="827157">
                  <a:extLst>
                    <a:ext uri="{9D8B030D-6E8A-4147-A177-3AD203B41FA5}">
                      <a16:colId xmlns:a16="http://schemas.microsoft.com/office/drawing/2014/main" val="417530194"/>
                    </a:ext>
                  </a:extLst>
                </a:gridCol>
                <a:gridCol w="827157">
                  <a:extLst>
                    <a:ext uri="{9D8B030D-6E8A-4147-A177-3AD203B41FA5}">
                      <a16:colId xmlns:a16="http://schemas.microsoft.com/office/drawing/2014/main" val="2205964489"/>
                    </a:ext>
                  </a:extLst>
                </a:gridCol>
              </a:tblGrid>
              <a:tr h="523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Enstitü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2022-2023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2023-2024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2024-2025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2816"/>
                  </a:ext>
                </a:extLst>
              </a:tr>
              <a:tr h="39538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Yeni Kayıt </a:t>
                      </a:r>
                      <a:b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(TC)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Yeni Kayıt </a:t>
                      </a:r>
                      <a:b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(Uluslararası)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Kayıt Sildiren*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Yeni Kayıt </a:t>
                      </a:r>
                      <a:b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(TC)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Yeni Kayıt </a:t>
                      </a:r>
                      <a:b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(Uluslararası)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Kayıt Sildiren*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Yeni Kayıt </a:t>
                      </a:r>
                      <a:b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(TC)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Yeni Kayıt </a:t>
                      </a:r>
                      <a:b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(Uluslararası)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Kayıt Sildiren*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843625"/>
                  </a:ext>
                </a:extLst>
              </a:tr>
              <a:tr h="395381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Tasavvuf Kültürü ve Edebiyatı Tezsiz Yüksek Lisans Programı (81)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769207"/>
                  </a:ext>
                </a:extLst>
              </a:tr>
              <a:tr h="395381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Tasavvuf Kültürü ve Edebiyatı Tezli Yüksek Lisans Programı (92)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989694"/>
                  </a:ext>
                </a:extLst>
              </a:tr>
              <a:tr h="395381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İslam Medeniyeti Düşüncesi Tarihi ve Edebiyatı Doktora Programı  (54)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62" marR="7562" marT="75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04632"/>
                  </a:ext>
                </a:extLst>
              </a:tr>
              <a:tr h="2866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          227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079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099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taslak, sanat içeren bir resim&#10;&#10;Açıklama otomatik olarak oluşturuldu">
            <a:extLst>
              <a:ext uri="{FF2B5EF4-FFF2-40B4-BE49-F238E27FC236}">
                <a16:creationId xmlns:a16="http://schemas.microsoft.com/office/drawing/2014/main" id="{9216487A-E50D-AF2E-38C1-6E7327238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6" b="7714"/>
          <a:stretch/>
        </p:blipFill>
        <p:spPr>
          <a:xfrm>
            <a:off x="1" y="72174"/>
            <a:ext cx="12192000" cy="6784937"/>
          </a:xfrm>
          <a:prstGeom prst="rect">
            <a:avLst/>
          </a:prstGeom>
        </p:spPr>
      </p:pic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EB4B1BC2-8E0D-BF00-74E3-399F6E911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692507"/>
              </p:ext>
            </p:extLst>
          </p:nvPr>
        </p:nvGraphicFramePr>
        <p:xfrm>
          <a:off x="446313" y="805543"/>
          <a:ext cx="11321142" cy="4180114"/>
        </p:xfrm>
        <a:graphic>
          <a:graphicData uri="http://schemas.openxmlformats.org/drawingml/2006/table">
            <a:tbl>
              <a:tblPr/>
              <a:tblGrid>
                <a:gridCol w="2169886">
                  <a:extLst>
                    <a:ext uri="{9D8B030D-6E8A-4147-A177-3AD203B41FA5}">
                      <a16:colId xmlns:a16="http://schemas.microsoft.com/office/drawing/2014/main" val="4192433463"/>
                    </a:ext>
                  </a:extLst>
                </a:gridCol>
                <a:gridCol w="1143907">
                  <a:extLst>
                    <a:ext uri="{9D8B030D-6E8A-4147-A177-3AD203B41FA5}">
                      <a16:colId xmlns:a16="http://schemas.microsoft.com/office/drawing/2014/main" val="2019703985"/>
                    </a:ext>
                  </a:extLst>
                </a:gridCol>
                <a:gridCol w="1143907">
                  <a:extLst>
                    <a:ext uri="{9D8B030D-6E8A-4147-A177-3AD203B41FA5}">
                      <a16:colId xmlns:a16="http://schemas.microsoft.com/office/drawing/2014/main" val="1342235448"/>
                    </a:ext>
                  </a:extLst>
                </a:gridCol>
                <a:gridCol w="1143907">
                  <a:extLst>
                    <a:ext uri="{9D8B030D-6E8A-4147-A177-3AD203B41FA5}">
                      <a16:colId xmlns:a16="http://schemas.microsoft.com/office/drawing/2014/main" val="93680767"/>
                    </a:ext>
                  </a:extLst>
                </a:gridCol>
                <a:gridCol w="1143907">
                  <a:extLst>
                    <a:ext uri="{9D8B030D-6E8A-4147-A177-3AD203B41FA5}">
                      <a16:colId xmlns:a16="http://schemas.microsoft.com/office/drawing/2014/main" val="2918382688"/>
                    </a:ext>
                  </a:extLst>
                </a:gridCol>
                <a:gridCol w="1143907">
                  <a:extLst>
                    <a:ext uri="{9D8B030D-6E8A-4147-A177-3AD203B41FA5}">
                      <a16:colId xmlns:a16="http://schemas.microsoft.com/office/drawing/2014/main" val="2945917654"/>
                    </a:ext>
                  </a:extLst>
                </a:gridCol>
                <a:gridCol w="918798">
                  <a:extLst>
                    <a:ext uri="{9D8B030D-6E8A-4147-A177-3AD203B41FA5}">
                      <a16:colId xmlns:a16="http://schemas.microsoft.com/office/drawing/2014/main" val="3949286179"/>
                    </a:ext>
                  </a:extLst>
                </a:gridCol>
                <a:gridCol w="1369016">
                  <a:extLst>
                    <a:ext uri="{9D8B030D-6E8A-4147-A177-3AD203B41FA5}">
                      <a16:colId xmlns:a16="http://schemas.microsoft.com/office/drawing/2014/main" val="2410106590"/>
                    </a:ext>
                  </a:extLst>
                </a:gridCol>
                <a:gridCol w="1143907">
                  <a:extLst>
                    <a:ext uri="{9D8B030D-6E8A-4147-A177-3AD203B41FA5}">
                      <a16:colId xmlns:a16="http://schemas.microsoft.com/office/drawing/2014/main" val="4138763279"/>
                    </a:ext>
                  </a:extLst>
                </a:gridCol>
              </a:tblGrid>
              <a:tr h="62545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Konularına Göre Çözüm Merkezi Başvuru Sayıları </a:t>
                      </a:r>
                      <a:r>
                        <a:rPr lang="tr-TR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(2023-2024)</a:t>
                      </a:r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8215" marR="8215" marT="82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09899"/>
                  </a:ext>
                </a:extLst>
              </a:tr>
              <a:tr h="173042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Enstitü</a:t>
                      </a:r>
                    </a:p>
                  </a:txBody>
                  <a:tcPr marL="8215" marR="8215" marT="82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Muafiyet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Dersler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Staj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İşlemleri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Elemanı- Öğrenci İlişkileri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Mali İşler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(Kulüpler, Yaz Okulu, Fiziki Mekan, Erasmus, Kütüphane vb.)</a:t>
                      </a:r>
                    </a:p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Denklik, Teknik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DÖFİ Önerisi**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501944"/>
                  </a:ext>
                </a:extLst>
              </a:tr>
              <a:tr h="38569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Tasavvuf Araştırmaları Enstitüsü</a:t>
                      </a:r>
                    </a:p>
                  </a:txBody>
                  <a:tcPr marL="8215" marR="8215" marT="82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4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1+3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741864"/>
                  </a:ext>
                </a:extLst>
              </a:tr>
              <a:tr h="38569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8215" marR="8215" marT="82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4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1+3</a:t>
                      </a:r>
                    </a:p>
                  </a:txBody>
                  <a:tcPr marL="8215" marR="8215" marT="82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15" marR="8215" marT="821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2258"/>
                  </a:ext>
                </a:extLst>
              </a:tr>
              <a:tr h="208485"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442516"/>
                  </a:ext>
                </a:extLst>
              </a:tr>
              <a:tr h="218909"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5" marR="8215" marT="8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515280"/>
                  </a:ext>
                </a:extLst>
              </a:tr>
              <a:tr h="625454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tr-T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İlgili veriler SKS Daire Başkanlığı'ndan alınmaktadır. Çözüm merkezi </a:t>
                      </a:r>
                      <a:r>
                        <a:rPr lang="tr-TR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başvurus</a:t>
                      </a:r>
                      <a:r>
                        <a:rPr lang="tr-T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sayısı en yüksek ve en düşük program için ilgili enstitü müdüründen kök neden analizi beklenmektedir.</a:t>
                      </a:r>
                      <a:br>
                        <a:rPr lang="tr-T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 Çözüm üretilen ve başvuru sayısı kayda değer düşen başvurulara ilişkin örnek teşkil edecek DÖFİ uygulaması hakkında ilgili müdür bilgilendirmesi beklenmektedir.</a:t>
                      </a:r>
                    </a:p>
                  </a:txBody>
                  <a:tcPr marL="8215" marR="8215" marT="82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057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29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taslak, sanat içeren bir resim&#10;&#10;Açıklama otomatik olarak oluşturuldu">
            <a:extLst>
              <a:ext uri="{FF2B5EF4-FFF2-40B4-BE49-F238E27FC236}">
                <a16:creationId xmlns:a16="http://schemas.microsoft.com/office/drawing/2014/main" id="{9216487A-E50D-AF2E-38C1-6E7327238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6" b="7714"/>
          <a:stretch/>
        </p:blipFill>
        <p:spPr>
          <a:xfrm>
            <a:off x="1" y="72174"/>
            <a:ext cx="12192000" cy="678493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267EBE0-DBBF-AFBD-0B38-45E2E8AEE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" y="2714625"/>
            <a:ext cx="12096750" cy="151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69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taslak, sanat içeren bir resim&#10;&#10;Açıklama otomatik olarak oluşturuldu">
            <a:extLst>
              <a:ext uri="{FF2B5EF4-FFF2-40B4-BE49-F238E27FC236}">
                <a16:creationId xmlns:a16="http://schemas.microsoft.com/office/drawing/2014/main" id="{38F558CC-03C5-0006-EBD8-E7FE6842A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6" b="7714"/>
          <a:stretch/>
        </p:blipFill>
        <p:spPr>
          <a:xfrm>
            <a:off x="1" y="72174"/>
            <a:ext cx="12192000" cy="6784937"/>
          </a:xfrm>
          <a:prstGeom prst="rect">
            <a:avLst/>
          </a:prstGeom>
        </p:spPr>
      </p:pic>
      <p:sp>
        <p:nvSpPr>
          <p:cNvPr id="5" name="Dikdörtgen 1">
            <a:extLst>
              <a:ext uri="{FF2B5EF4-FFF2-40B4-BE49-F238E27FC236}">
                <a16:creationId xmlns:a16="http://schemas.microsoft.com/office/drawing/2014/main" id="{953170DC-3445-420A-BB9C-FB21BCBCB487}"/>
              </a:ext>
            </a:extLst>
          </p:cNvPr>
          <p:cNvSpPr/>
          <p:nvPr/>
        </p:nvSpPr>
        <p:spPr>
          <a:xfrm>
            <a:off x="381829" y="2710301"/>
            <a:ext cx="11428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Ar-Ge ve İlişkili Faaliyetler</a:t>
            </a:r>
          </a:p>
        </p:txBody>
      </p:sp>
    </p:spTree>
    <p:extLst>
      <p:ext uri="{BB962C8B-B14F-4D97-AF65-F5344CB8AC3E}">
        <p14:creationId xmlns:p14="http://schemas.microsoft.com/office/powerpoint/2010/main" val="562049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7C3F6CF-3E5F-BE19-3690-8A7CDACD9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72"/>
            <a:ext cx="12192000" cy="678484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F959DBE-B90C-F545-A973-6AE4160C2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778413"/>
              </p:ext>
            </p:extLst>
          </p:nvPr>
        </p:nvGraphicFramePr>
        <p:xfrm>
          <a:off x="838199" y="1875866"/>
          <a:ext cx="10515602" cy="2827545"/>
        </p:xfrm>
        <a:graphic>
          <a:graphicData uri="http://schemas.openxmlformats.org/drawingml/2006/table">
            <a:tbl>
              <a:tblPr/>
              <a:tblGrid>
                <a:gridCol w="1811412">
                  <a:extLst>
                    <a:ext uri="{9D8B030D-6E8A-4147-A177-3AD203B41FA5}">
                      <a16:colId xmlns:a16="http://schemas.microsoft.com/office/drawing/2014/main" val="2790797248"/>
                    </a:ext>
                  </a:extLst>
                </a:gridCol>
                <a:gridCol w="841013">
                  <a:extLst>
                    <a:ext uri="{9D8B030D-6E8A-4147-A177-3AD203B41FA5}">
                      <a16:colId xmlns:a16="http://schemas.microsoft.com/office/drawing/2014/main" val="127520550"/>
                    </a:ext>
                  </a:extLst>
                </a:gridCol>
                <a:gridCol w="841013">
                  <a:extLst>
                    <a:ext uri="{9D8B030D-6E8A-4147-A177-3AD203B41FA5}">
                      <a16:colId xmlns:a16="http://schemas.microsoft.com/office/drawing/2014/main" val="4108810072"/>
                    </a:ext>
                  </a:extLst>
                </a:gridCol>
                <a:gridCol w="988043">
                  <a:extLst>
                    <a:ext uri="{9D8B030D-6E8A-4147-A177-3AD203B41FA5}">
                      <a16:colId xmlns:a16="http://schemas.microsoft.com/office/drawing/2014/main" val="3983689462"/>
                    </a:ext>
                  </a:extLst>
                </a:gridCol>
                <a:gridCol w="988043">
                  <a:extLst>
                    <a:ext uri="{9D8B030D-6E8A-4147-A177-3AD203B41FA5}">
                      <a16:colId xmlns:a16="http://schemas.microsoft.com/office/drawing/2014/main" val="2278151640"/>
                    </a:ext>
                  </a:extLst>
                </a:gridCol>
                <a:gridCol w="841013">
                  <a:extLst>
                    <a:ext uri="{9D8B030D-6E8A-4147-A177-3AD203B41FA5}">
                      <a16:colId xmlns:a16="http://schemas.microsoft.com/office/drawing/2014/main" val="2593421676"/>
                    </a:ext>
                  </a:extLst>
                </a:gridCol>
                <a:gridCol w="841013">
                  <a:extLst>
                    <a:ext uri="{9D8B030D-6E8A-4147-A177-3AD203B41FA5}">
                      <a16:colId xmlns:a16="http://schemas.microsoft.com/office/drawing/2014/main" val="773578221"/>
                    </a:ext>
                  </a:extLst>
                </a:gridCol>
                <a:gridCol w="841013">
                  <a:extLst>
                    <a:ext uri="{9D8B030D-6E8A-4147-A177-3AD203B41FA5}">
                      <a16:colId xmlns:a16="http://schemas.microsoft.com/office/drawing/2014/main" val="1072513441"/>
                    </a:ext>
                  </a:extLst>
                </a:gridCol>
                <a:gridCol w="841013">
                  <a:extLst>
                    <a:ext uri="{9D8B030D-6E8A-4147-A177-3AD203B41FA5}">
                      <a16:colId xmlns:a16="http://schemas.microsoft.com/office/drawing/2014/main" val="1853964651"/>
                    </a:ext>
                  </a:extLst>
                </a:gridCol>
                <a:gridCol w="841013">
                  <a:extLst>
                    <a:ext uri="{9D8B030D-6E8A-4147-A177-3AD203B41FA5}">
                      <a16:colId xmlns:a16="http://schemas.microsoft.com/office/drawing/2014/main" val="3034843611"/>
                    </a:ext>
                  </a:extLst>
                </a:gridCol>
                <a:gridCol w="841013">
                  <a:extLst>
                    <a:ext uri="{9D8B030D-6E8A-4147-A177-3AD203B41FA5}">
                      <a16:colId xmlns:a16="http://schemas.microsoft.com/office/drawing/2014/main" val="767208669"/>
                    </a:ext>
                  </a:extLst>
                </a:gridCol>
              </a:tblGrid>
              <a:tr h="376516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Enstitü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İlişkili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Grupları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Faaliyetleri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255584"/>
                  </a:ext>
                </a:extLst>
              </a:tr>
              <a:tr h="137418">
                <a:tc>
                  <a:txBody>
                    <a:bodyPr/>
                    <a:lstStyle/>
                    <a:p>
                      <a:pPr algn="l" fontAlgn="b"/>
                      <a:endParaRPr lang="en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430844"/>
                  </a:ext>
                </a:extLst>
              </a:tr>
              <a:tr h="3091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Grubu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Adı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Oluşturulma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Yılı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Üye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Sayısı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Faaliyetler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*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373162"/>
                  </a:ext>
                </a:extLst>
              </a:tr>
              <a:tr h="548646">
                <a:tc v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Doküman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Sayısı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**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(Scopus)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Doküman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Sayısı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**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(Scopus 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dışı</a:t>
                      </a: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Kabul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Edilmiş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Sayısı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Patent,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faydalı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model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Kongre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Konferans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Katılım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Sayısı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Bilimsel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Faaliyetler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Sayısı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242960"/>
                  </a:ext>
                </a:extLst>
              </a:tr>
              <a:tr h="399372">
                <a:tc>
                  <a:txBody>
                    <a:bodyPr/>
                    <a:lstStyle/>
                    <a:p>
                      <a:pPr algn="ctr" fontAlgn="ctr"/>
                      <a:r>
                        <a:rPr lang="en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Tasavvuf Araştırmaları</a:t>
                      </a:r>
                      <a:endParaRPr lang="en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r>
                        <a:rPr lang="en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  <a:endParaRPr lang="en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1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Ulusal</a:t>
                      </a:r>
                      <a:r>
                        <a:rPr lang="en-US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1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Uluslararası</a:t>
                      </a:r>
                      <a:r>
                        <a:rPr lang="en-US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tr-TR" sz="1100" b="0" i="1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1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Ulusal</a:t>
                      </a:r>
                      <a:r>
                        <a:rPr lang="en-US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1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Uluslararası</a:t>
                      </a:r>
                      <a:r>
                        <a:rPr lang="en-US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r>
                        <a:rPr lang="en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r>
                        <a:rPr lang="en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393640"/>
                  </a:ext>
                </a:extLst>
              </a:tr>
              <a:tr h="3993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ve Çalışma Ahlakı</a:t>
                      </a:r>
                      <a:endParaRPr lang="en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1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Ulusal</a:t>
                      </a:r>
                      <a:r>
                        <a:rPr lang="en-US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1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Uluslararası</a:t>
                      </a:r>
                      <a:r>
                        <a:rPr lang="en-US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1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Ulusal</a:t>
                      </a:r>
                      <a:r>
                        <a:rPr lang="en-US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1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Uluslararası</a:t>
                      </a:r>
                      <a:r>
                        <a:rPr lang="en-US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271329"/>
                  </a:ext>
                </a:extLst>
              </a:tr>
              <a:tr h="328515">
                <a:tc gridSpan="11">
                  <a:txBody>
                    <a:bodyPr/>
                    <a:lstStyle/>
                    <a:p>
                      <a:pPr algn="l" fontAlgn="ctr"/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485012"/>
                  </a:ext>
                </a:extLst>
              </a:tr>
              <a:tr h="328515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grubunun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web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sayfalarında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faaliyet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verileri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almaktadır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Bu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sayfadaki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verilerde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eksik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var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ise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ilgili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faaliyeti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FTS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'den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girişini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yapabilirsiniz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b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Doküman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Makale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kitap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kitap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bölümü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tam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metin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basılı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kongre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metnini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ifade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etmektedir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5975" marR="5975" marT="597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263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970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taslak, sanat içeren bir resim&#10;&#10;Açıklama otomatik olarak oluşturuldu">
            <a:extLst>
              <a:ext uri="{FF2B5EF4-FFF2-40B4-BE49-F238E27FC236}">
                <a16:creationId xmlns:a16="http://schemas.microsoft.com/office/drawing/2014/main" id="{D38BCF3C-6026-0049-B574-2A0556EB6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6" b="7714"/>
          <a:stretch/>
        </p:blipFill>
        <p:spPr>
          <a:xfrm>
            <a:off x="1" y="72174"/>
            <a:ext cx="12192000" cy="6784937"/>
          </a:xfrm>
          <a:prstGeom prst="rect">
            <a:avLst/>
          </a:prstGeom>
        </p:spPr>
      </p:pic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6FD4153A-543B-EB3E-9DF3-72B2A9283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873830"/>
              </p:ext>
            </p:extLst>
          </p:nvPr>
        </p:nvGraphicFramePr>
        <p:xfrm>
          <a:off x="612950" y="2039666"/>
          <a:ext cx="10740852" cy="2924221"/>
        </p:xfrm>
        <a:graphic>
          <a:graphicData uri="http://schemas.openxmlformats.org/drawingml/2006/table">
            <a:tbl>
              <a:tblPr/>
              <a:tblGrid>
                <a:gridCol w="3352176">
                  <a:extLst>
                    <a:ext uri="{9D8B030D-6E8A-4147-A177-3AD203B41FA5}">
                      <a16:colId xmlns:a16="http://schemas.microsoft.com/office/drawing/2014/main" val="1554292198"/>
                    </a:ext>
                  </a:extLst>
                </a:gridCol>
                <a:gridCol w="843003">
                  <a:extLst>
                    <a:ext uri="{9D8B030D-6E8A-4147-A177-3AD203B41FA5}">
                      <a16:colId xmlns:a16="http://schemas.microsoft.com/office/drawing/2014/main" val="1290162203"/>
                    </a:ext>
                  </a:extLst>
                </a:gridCol>
                <a:gridCol w="843003">
                  <a:extLst>
                    <a:ext uri="{9D8B030D-6E8A-4147-A177-3AD203B41FA5}">
                      <a16:colId xmlns:a16="http://schemas.microsoft.com/office/drawing/2014/main" val="3467576023"/>
                    </a:ext>
                  </a:extLst>
                </a:gridCol>
                <a:gridCol w="843003">
                  <a:extLst>
                    <a:ext uri="{9D8B030D-6E8A-4147-A177-3AD203B41FA5}">
                      <a16:colId xmlns:a16="http://schemas.microsoft.com/office/drawing/2014/main" val="3168539002"/>
                    </a:ext>
                  </a:extLst>
                </a:gridCol>
                <a:gridCol w="843003">
                  <a:extLst>
                    <a:ext uri="{9D8B030D-6E8A-4147-A177-3AD203B41FA5}">
                      <a16:colId xmlns:a16="http://schemas.microsoft.com/office/drawing/2014/main" val="1368340112"/>
                    </a:ext>
                  </a:extLst>
                </a:gridCol>
                <a:gridCol w="669444">
                  <a:extLst>
                    <a:ext uri="{9D8B030D-6E8A-4147-A177-3AD203B41FA5}">
                      <a16:colId xmlns:a16="http://schemas.microsoft.com/office/drawing/2014/main" val="2932201544"/>
                    </a:ext>
                  </a:extLst>
                </a:gridCol>
                <a:gridCol w="669444">
                  <a:extLst>
                    <a:ext uri="{9D8B030D-6E8A-4147-A177-3AD203B41FA5}">
                      <a16:colId xmlns:a16="http://schemas.microsoft.com/office/drawing/2014/main" val="3041825613"/>
                    </a:ext>
                  </a:extLst>
                </a:gridCol>
                <a:gridCol w="669444">
                  <a:extLst>
                    <a:ext uri="{9D8B030D-6E8A-4147-A177-3AD203B41FA5}">
                      <a16:colId xmlns:a16="http://schemas.microsoft.com/office/drawing/2014/main" val="904187558"/>
                    </a:ext>
                  </a:extLst>
                </a:gridCol>
                <a:gridCol w="669444">
                  <a:extLst>
                    <a:ext uri="{9D8B030D-6E8A-4147-A177-3AD203B41FA5}">
                      <a16:colId xmlns:a16="http://schemas.microsoft.com/office/drawing/2014/main" val="1587609465"/>
                    </a:ext>
                  </a:extLst>
                </a:gridCol>
                <a:gridCol w="669444">
                  <a:extLst>
                    <a:ext uri="{9D8B030D-6E8A-4147-A177-3AD203B41FA5}">
                      <a16:colId xmlns:a16="http://schemas.microsoft.com/office/drawing/2014/main" val="3174216646"/>
                    </a:ext>
                  </a:extLst>
                </a:gridCol>
                <a:gridCol w="669444">
                  <a:extLst>
                    <a:ext uri="{9D8B030D-6E8A-4147-A177-3AD203B41FA5}">
                      <a16:colId xmlns:a16="http://schemas.microsoft.com/office/drawing/2014/main" val="408228231"/>
                    </a:ext>
                  </a:extLst>
                </a:gridCol>
              </a:tblGrid>
              <a:tr h="54094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Lisansüstü Öğrencileri Ar-</a:t>
                      </a:r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Faaliyetleri</a:t>
                      </a:r>
                    </a:p>
                  </a:txBody>
                  <a:tcPr marL="7262" marR="7262" marT="7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6171"/>
                  </a:ext>
                </a:extLst>
              </a:tr>
              <a:tr h="5409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Enstitü</a:t>
                      </a:r>
                    </a:p>
                  </a:txBody>
                  <a:tcPr marL="7262" marR="7262" marT="7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Doküman sayısı </a:t>
                      </a:r>
                      <a:b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(Scopus*)</a:t>
                      </a:r>
                    </a:p>
                  </a:txBody>
                  <a:tcPr marL="7262" marR="7262" marT="7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Scopus Dışı Makale Sayısı**</a:t>
                      </a:r>
                    </a:p>
                  </a:txBody>
                  <a:tcPr marL="7262" marR="7262" marT="7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Kitap veya Kitap Bölümü Sayısı**</a:t>
                      </a:r>
                    </a:p>
                  </a:txBody>
                  <a:tcPr marL="7262" marR="7262" marT="72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Kongre- Konferans Katılım Sayısı**</a:t>
                      </a:r>
                    </a:p>
                  </a:txBody>
                  <a:tcPr marL="7262" marR="7262" marT="72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Uluslararası Destekli Proje Sayısı***</a:t>
                      </a:r>
                    </a:p>
                  </a:txBody>
                  <a:tcPr marL="7262" marR="7262" marT="7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Ulusal Destekli Proje Sayısı***</a:t>
                      </a:r>
                    </a:p>
                  </a:txBody>
                  <a:tcPr marL="7262" marR="7262" marT="7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308146"/>
                  </a:ext>
                </a:extLst>
              </a:tr>
              <a:tr h="45470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Yürütücü</a:t>
                      </a:r>
                    </a:p>
                  </a:txBody>
                  <a:tcPr marL="7262" marR="7262" marT="7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Araştırmacı</a:t>
                      </a:r>
                    </a:p>
                  </a:txBody>
                  <a:tcPr marL="7262" marR="7262" marT="72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Danışman</a:t>
                      </a:r>
                    </a:p>
                  </a:txBody>
                  <a:tcPr marL="7262" marR="7262" marT="72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Yürütücü</a:t>
                      </a:r>
                    </a:p>
                  </a:txBody>
                  <a:tcPr marL="7262" marR="7262" marT="7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Araştırmacı</a:t>
                      </a:r>
                    </a:p>
                  </a:txBody>
                  <a:tcPr marL="7262" marR="7262" marT="72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Danışman</a:t>
                      </a:r>
                    </a:p>
                  </a:txBody>
                  <a:tcPr marL="7262" marR="7262" marT="72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58556"/>
                  </a:ext>
                </a:extLst>
              </a:tr>
              <a:tr h="2900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Tasavvuf Kültürü ve Edebiyatı</a:t>
                      </a:r>
                    </a:p>
                  </a:txBody>
                  <a:tcPr marL="7262" marR="7262" marT="7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7262" marR="7262" marT="7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</a:p>
                  </a:txBody>
                  <a:tcPr marL="7262" marR="7262" marT="7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2" marR="7262" marT="72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</a:p>
                  </a:txBody>
                  <a:tcPr marL="7262" marR="7262" marT="72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262" marR="7262" marT="72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2" marR="7262" marT="72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2" marR="7262" marT="72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2" marR="7262" marT="72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2" marR="7262" marT="72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2" marR="7262" marT="72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247096"/>
                  </a:ext>
                </a:extLst>
              </a:tr>
              <a:tr h="2508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7262" marR="7262" marT="7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7262" marR="7262" marT="7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7262" marR="7262" marT="72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2" marR="7262" marT="72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7262" marR="7262" marT="726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2" marR="7262" marT="72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2" marR="7262" marT="72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2" marR="7262" marT="72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2" marR="7262" marT="72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2" marR="7262" marT="72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2" marR="7262" marT="726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264957"/>
                  </a:ext>
                </a:extLst>
              </a:tr>
              <a:tr h="164634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2" marR="7262" marT="72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2" marR="7262" marT="7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2" marR="7262" marT="7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2" marR="7262" marT="7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2" marR="7262" marT="7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2" marR="7262" marT="72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2" marR="7262" marT="72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2" marR="7262" marT="72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2" marR="7262" marT="72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2" marR="7262" marT="72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2" marR="7262" marT="72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439617"/>
                  </a:ext>
                </a:extLst>
              </a:tr>
              <a:tr h="227352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tr-T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İlgili veriler Dijital Teknolojiler ve Yazılım Daire Başkanlığı'ndan Engin Bayır'dan alınmaktadır. Veriler </a:t>
                      </a:r>
                      <a:r>
                        <a:rPr lang="tr-T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r>
                        <a:rPr lang="tr-T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takvim yılını esas alan makale, kitap, kitap bölümü ve kongre proceedinglerini kapsamaktadır.</a:t>
                      </a:r>
                    </a:p>
                  </a:txBody>
                  <a:tcPr marL="7262" marR="7262" marT="7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122478"/>
                  </a:ext>
                </a:extLst>
              </a:tr>
              <a:tr h="227352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tr-T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  İlgili veriler Dijital Teknolojiler ve Yazılım Daire Başkanlığı'ndan Engin Bayır'dan alınmaktadır. Veriler </a:t>
                      </a:r>
                      <a:r>
                        <a:rPr lang="tr-T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r>
                        <a:rPr lang="tr-T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takvim yılını esas alan eserleri kapsamaktadır.</a:t>
                      </a:r>
                    </a:p>
                  </a:txBody>
                  <a:tcPr marL="7262" marR="7262" marT="72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501064"/>
                  </a:ext>
                </a:extLst>
              </a:tr>
              <a:tr h="227352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tr-T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 İlgili veriler </a:t>
                      </a:r>
                      <a:r>
                        <a:rPr lang="tr-TR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Argeyep</a:t>
                      </a:r>
                      <a:r>
                        <a:rPr lang="tr-T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direktörlüğünden alınmaktadır. Proje verileri </a:t>
                      </a:r>
                      <a:r>
                        <a:rPr lang="tr-TR" sz="800" b="0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devam etmekte olan </a:t>
                      </a:r>
                      <a:r>
                        <a:rPr lang="tr-T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uluslararası ve ulusal </a:t>
                      </a:r>
                      <a:r>
                        <a:rPr lang="tr-TR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fonlayıcı</a:t>
                      </a:r>
                      <a:r>
                        <a:rPr lang="tr-T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oalrak</a:t>
                      </a:r>
                      <a:r>
                        <a:rPr lang="tr-T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 yürütücü, araştırmacı ve danışman sayısı ayrı ayrı olacak şekilde verilecektir.</a:t>
                      </a:r>
                    </a:p>
                  </a:txBody>
                  <a:tcPr marL="7262" marR="7262" marT="72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939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391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1">
            <a:extLst>
              <a:ext uri="{FF2B5EF4-FFF2-40B4-BE49-F238E27FC236}">
                <a16:creationId xmlns:a16="http://schemas.microsoft.com/office/drawing/2014/main" id="{39609DA5-6A81-8B42-A388-8C9D73EDB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030"/>
            <a:ext cx="12192000" cy="678484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7968556-5038-EE48-8F7F-6E41F11D1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981435"/>
              </p:ext>
            </p:extLst>
          </p:nvPr>
        </p:nvGraphicFramePr>
        <p:xfrm>
          <a:off x="161366" y="1594015"/>
          <a:ext cx="11867023" cy="4522018"/>
        </p:xfrm>
        <a:graphic>
          <a:graphicData uri="http://schemas.openxmlformats.org/drawingml/2006/table">
            <a:tbl>
              <a:tblPr/>
              <a:tblGrid>
                <a:gridCol w="2317435">
                  <a:extLst>
                    <a:ext uri="{9D8B030D-6E8A-4147-A177-3AD203B41FA5}">
                      <a16:colId xmlns:a16="http://schemas.microsoft.com/office/drawing/2014/main" val="2475007177"/>
                    </a:ext>
                  </a:extLst>
                </a:gridCol>
                <a:gridCol w="1290986">
                  <a:extLst>
                    <a:ext uri="{9D8B030D-6E8A-4147-A177-3AD203B41FA5}">
                      <a16:colId xmlns:a16="http://schemas.microsoft.com/office/drawing/2014/main" val="3882346974"/>
                    </a:ext>
                  </a:extLst>
                </a:gridCol>
                <a:gridCol w="883306">
                  <a:extLst>
                    <a:ext uri="{9D8B030D-6E8A-4147-A177-3AD203B41FA5}">
                      <a16:colId xmlns:a16="http://schemas.microsoft.com/office/drawing/2014/main" val="2185751073"/>
                    </a:ext>
                  </a:extLst>
                </a:gridCol>
                <a:gridCol w="1037730">
                  <a:extLst>
                    <a:ext uri="{9D8B030D-6E8A-4147-A177-3AD203B41FA5}">
                      <a16:colId xmlns:a16="http://schemas.microsoft.com/office/drawing/2014/main" val="759116436"/>
                    </a:ext>
                  </a:extLst>
                </a:gridCol>
                <a:gridCol w="1037730">
                  <a:extLst>
                    <a:ext uri="{9D8B030D-6E8A-4147-A177-3AD203B41FA5}">
                      <a16:colId xmlns:a16="http://schemas.microsoft.com/office/drawing/2014/main" val="2837045600"/>
                    </a:ext>
                  </a:extLst>
                </a:gridCol>
                <a:gridCol w="883306">
                  <a:extLst>
                    <a:ext uri="{9D8B030D-6E8A-4147-A177-3AD203B41FA5}">
                      <a16:colId xmlns:a16="http://schemas.microsoft.com/office/drawing/2014/main" val="1832656634"/>
                    </a:ext>
                  </a:extLst>
                </a:gridCol>
                <a:gridCol w="883306">
                  <a:extLst>
                    <a:ext uri="{9D8B030D-6E8A-4147-A177-3AD203B41FA5}">
                      <a16:colId xmlns:a16="http://schemas.microsoft.com/office/drawing/2014/main" val="696942689"/>
                    </a:ext>
                  </a:extLst>
                </a:gridCol>
                <a:gridCol w="883306">
                  <a:extLst>
                    <a:ext uri="{9D8B030D-6E8A-4147-A177-3AD203B41FA5}">
                      <a16:colId xmlns:a16="http://schemas.microsoft.com/office/drawing/2014/main" val="1054872321"/>
                    </a:ext>
                  </a:extLst>
                </a:gridCol>
                <a:gridCol w="883306">
                  <a:extLst>
                    <a:ext uri="{9D8B030D-6E8A-4147-A177-3AD203B41FA5}">
                      <a16:colId xmlns:a16="http://schemas.microsoft.com/office/drawing/2014/main" val="3121104215"/>
                    </a:ext>
                  </a:extLst>
                </a:gridCol>
                <a:gridCol w="883306">
                  <a:extLst>
                    <a:ext uri="{9D8B030D-6E8A-4147-A177-3AD203B41FA5}">
                      <a16:colId xmlns:a16="http://schemas.microsoft.com/office/drawing/2014/main" val="2216899897"/>
                    </a:ext>
                  </a:extLst>
                </a:gridCol>
                <a:gridCol w="883306">
                  <a:extLst>
                    <a:ext uri="{9D8B030D-6E8A-4147-A177-3AD203B41FA5}">
                      <a16:colId xmlns:a16="http://schemas.microsoft.com/office/drawing/2014/main" val="4090470657"/>
                    </a:ext>
                  </a:extLst>
                </a:gridCol>
              </a:tblGrid>
              <a:tr h="24236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Enstitü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İlişkili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Uygulama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Araştırma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Merkez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Faaliyetleri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274358"/>
                  </a:ext>
                </a:extLst>
              </a:tr>
              <a:tr h="135840">
                <a:tc>
                  <a:txBody>
                    <a:bodyPr/>
                    <a:lstStyle/>
                    <a:p>
                      <a:pPr algn="l" fontAlgn="b"/>
                      <a:endParaRPr lang="en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b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61149"/>
                  </a:ext>
                </a:extLst>
              </a:tr>
              <a:tr h="3056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Merkez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Merkez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Müdürü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Kuruluş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Yılı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Faaliyetler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(2023-2024 </a:t>
                      </a:r>
                      <a:r>
                        <a:rPr lang="en-US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itibariyle</a:t>
                      </a:r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021269"/>
                  </a:ext>
                </a:extLst>
              </a:tr>
              <a:tr h="512077">
                <a:tc v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Doküman Sayısı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(Scopus)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Yayın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Sayısı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(Scopus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dışı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Kabul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Edilmiş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Sayısı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Patent, faydalı model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Kongre - Konferans Katılım Sayısı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Bilimsel Faaliyetler Sayısı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642263"/>
                  </a:ext>
                </a:extLst>
              </a:tr>
              <a:tr h="39478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kern="1200" dirty="0">
                          <a:solidFill>
                            <a:srgbClr val="212529"/>
                          </a:solidFill>
                          <a:effectLst/>
                          <a:latin typeface="DIN Pro"/>
                          <a:ea typeface="+mn-ea"/>
                          <a:cs typeface="+mn-cs"/>
                        </a:rPr>
                        <a:t>İnsanî Değerler Eğitimi Uygulama ve Araştırma Merkezi (ÜDEMER) </a:t>
                      </a:r>
                      <a:endParaRPr lang="en-TR" sz="1000" b="0" i="0" kern="1200" dirty="0">
                        <a:solidFill>
                          <a:srgbClr val="212529"/>
                        </a:solidFill>
                        <a:effectLst/>
                        <a:latin typeface="DIN Pro"/>
                        <a:ea typeface="+mn-ea"/>
                        <a:cs typeface="+mn-cs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Prof. Dr. Sırrı Akbaba</a:t>
                      </a:r>
                      <a:r>
                        <a:rPr lang="en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1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00" b="0" i="1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Ulusal</a:t>
                      </a:r>
                      <a:r>
                        <a:rPr lang="en-US" sz="10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(Uluslararası)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413161"/>
                  </a:ext>
                </a:extLst>
              </a:tr>
              <a:tr h="394784">
                <a:tc>
                  <a:txBody>
                    <a:bodyPr/>
                    <a:lstStyle/>
                    <a:p>
                      <a:pPr algn="ctr" fontAlgn="ctr"/>
                      <a:r>
                        <a:rPr lang="en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00" b="0" i="0" kern="1200" dirty="0">
                          <a:solidFill>
                            <a:srgbClr val="212529"/>
                          </a:solidFill>
                          <a:effectLst/>
                          <a:latin typeface="DIN Pro"/>
                          <a:ea typeface="+mn-ea"/>
                          <a:cs typeface="+mn-cs"/>
                        </a:rPr>
                        <a:t>Türk Dünyası Felsefe Araştırmaları Uygulama ve Araştırma Merkezi (TÜFAM)</a:t>
                      </a:r>
                      <a:endParaRPr lang="en-TR" sz="1000" b="0" i="0" kern="1200" dirty="0">
                        <a:solidFill>
                          <a:srgbClr val="212529"/>
                        </a:solidFill>
                        <a:effectLst/>
                        <a:latin typeface="DIN Pro"/>
                        <a:ea typeface="+mn-ea"/>
                        <a:cs typeface="+mn-cs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Doç. Dr. Ömer Osmanoğlu</a:t>
                      </a:r>
                      <a:r>
                        <a:rPr lang="en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00" b="0" i="1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Ulusal</a:t>
                      </a:r>
                      <a:r>
                        <a:rPr lang="en-US" sz="10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00" b="0" i="1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Uluslararası</a:t>
                      </a:r>
                      <a:r>
                        <a:rPr lang="en-US" sz="10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00" b="0" i="1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Ulusal</a:t>
                      </a:r>
                      <a:r>
                        <a:rPr lang="en-US" sz="10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00" b="0" i="1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Uluslararası</a:t>
                      </a:r>
                      <a:r>
                        <a:rPr lang="en-US" sz="10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402891"/>
                  </a:ext>
                </a:extLst>
              </a:tr>
              <a:tr h="241965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https://uskudar.edu.tr/tr/uygulama-ve-arastirma-merkezleri adresinden istifade edebilirsiniz. Bu sayfadaki verilerde eksik bilgi var ise ilgili faaliyeti FTS'den girişini yapabilirsiniz. Tablo 2023-2024 akademik yılına ilişkin verileri ifade etmektedir.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504650"/>
                  </a:ext>
                </a:extLst>
              </a:tr>
              <a:tr h="305639">
                <a:tc>
                  <a:txBody>
                    <a:bodyPr/>
                    <a:lstStyle/>
                    <a:p>
                      <a:pPr algn="ctr" fontAlgn="ctr"/>
                      <a:endParaRPr lang="en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255507"/>
                  </a:ext>
                </a:extLst>
              </a:tr>
              <a:tr h="3056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Merkez Adı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Merkez Müdürü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Kuruluş Yılı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Faaliyet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Hedefleri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(2024-2025 </a:t>
                      </a:r>
                      <a:r>
                        <a:rPr lang="en-US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Yılı</a:t>
                      </a:r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11992"/>
                  </a:ext>
                </a:extLst>
              </a:tr>
              <a:tr h="512077">
                <a:tc v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Yayın Sayısı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(Scopus)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Doküman Sayısı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(Scopus dışı)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 Sayısı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Patent, faydalı model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Kongre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Konferans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Katılım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Sayısı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Bilimsel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Faaliyetler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Sayısı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257991"/>
                  </a:ext>
                </a:extLst>
              </a:tr>
              <a:tr h="406029">
                <a:tc>
                  <a:txBody>
                    <a:bodyPr/>
                    <a:lstStyle/>
                    <a:p>
                      <a:pPr algn="ctr" fontAlgn="ctr"/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00" b="0" i="0" dirty="0">
                          <a:solidFill>
                            <a:srgbClr val="212529"/>
                          </a:solidFill>
                          <a:effectLst/>
                          <a:latin typeface="DIN Pro"/>
                        </a:rPr>
                        <a:t>İnsanî Değerler Eğitimi Uygulama ve Araştırma Merkezi (ÜDEMER) </a:t>
                      </a:r>
                      <a:endParaRPr lang="en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Prof. Dr. Sırrı Akbaba</a:t>
                      </a:r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b="0" i="1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00" b="0" i="1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Uluslararası</a:t>
                      </a:r>
                      <a:r>
                        <a:rPr lang="en-US" sz="10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00" b="0" i="1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Ulusal</a:t>
                      </a:r>
                      <a:r>
                        <a:rPr lang="en-US" sz="10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00" b="0" i="1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Uluslararası</a:t>
                      </a:r>
                      <a:r>
                        <a:rPr lang="en-US" sz="10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476592"/>
                  </a:ext>
                </a:extLst>
              </a:tr>
              <a:tr h="43699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kern="1200" dirty="0">
                          <a:solidFill>
                            <a:srgbClr val="212529"/>
                          </a:solidFill>
                          <a:effectLst/>
                          <a:latin typeface="DIN Pro"/>
                          <a:ea typeface="+mn-ea"/>
                          <a:cs typeface="+mn-cs"/>
                        </a:rPr>
                        <a:t>Türk Dünyası Felsefe Araştırmaları Uygulama ve Araştırma Merkezi (TÜFAM)</a:t>
                      </a:r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Doç. Dr. Ömer Osmanoğlu</a:t>
                      </a:r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endParaRPr lang="en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(Ulusal)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(Uluslararası)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(Ulusal)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(Uluslararası)</a:t>
                      </a: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7" marR="5757" marT="57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736902"/>
                  </a:ext>
                </a:extLst>
              </a:tr>
              <a:tr h="302223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 2024-2025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yılı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faaliyet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hedeflerini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ifade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etmektedir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Merkez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müdürü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tarafından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doldurulacaktır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876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715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taslak, sanat içeren bir resim&#10;&#10;Açıklama otomatik olarak oluşturuldu">
            <a:extLst>
              <a:ext uri="{FF2B5EF4-FFF2-40B4-BE49-F238E27FC236}">
                <a16:creationId xmlns:a16="http://schemas.microsoft.com/office/drawing/2014/main" id="{38F558CC-03C5-0006-EBD8-E7FE6842A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6" b="7714"/>
          <a:stretch/>
        </p:blipFill>
        <p:spPr>
          <a:xfrm>
            <a:off x="0" y="73063"/>
            <a:ext cx="12192000" cy="6784937"/>
          </a:xfrm>
          <a:prstGeom prst="rect">
            <a:avLst/>
          </a:prstGeom>
        </p:spPr>
      </p:pic>
      <p:sp>
        <p:nvSpPr>
          <p:cNvPr id="5" name="Dikdörtgen 1">
            <a:extLst>
              <a:ext uri="{FF2B5EF4-FFF2-40B4-BE49-F238E27FC236}">
                <a16:creationId xmlns:a16="http://schemas.microsoft.com/office/drawing/2014/main" id="{953170DC-3445-420A-BB9C-FB21BCBCB487}"/>
              </a:ext>
            </a:extLst>
          </p:cNvPr>
          <p:cNvSpPr/>
          <p:nvPr/>
        </p:nvSpPr>
        <p:spPr>
          <a:xfrm>
            <a:off x="381829" y="2710301"/>
            <a:ext cx="11428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Sitesi İstatistikleri</a:t>
            </a:r>
          </a:p>
          <a:p>
            <a:pPr algn="ctr"/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Enstitü Sosyal Medya Hesapları</a:t>
            </a:r>
          </a:p>
        </p:txBody>
      </p:sp>
    </p:spTree>
    <p:extLst>
      <p:ext uri="{BB962C8B-B14F-4D97-AF65-F5344CB8AC3E}">
        <p14:creationId xmlns:p14="http://schemas.microsoft.com/office/powerpoint/2010/main" val="2218356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E0A05BE-63BF-2118-9D54-7CA94902D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36" y="97754"/>
            <a:ext cx="10912510" cy="658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02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1" descr="taslak, sanat içeren bir resim&#10;&#10;Açıklama otomatik olarak oluşturuldu">
            <a:extLst>
              <a:ext uri="{FF2B5EF4-FFF2-40B4-BE49-F238E27FC236}">
                <a16:creationId xmlns:a16="http://schemas.microsoft.com/office/drawing/2014/main" id="{34DD4246-F60E-F343-AFA0-5689105F74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6" b="7714"/>
          <a:stretch/>
        </p:blipFill>
        <p:spPr>
          <a:xfrm>
            <a:off x="41660" y="70338"/>
            <a:ext cx="12192000" cy="679755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865AE85F-19CF-70BA-66CD-915673705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859" y="188548"/>
            <a:ext cx="7615681" cy="381739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CBF1EFF-90D6-7B6C-F2C0-EAF68F252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53" y="566338"/>
            <a:ext cx="4318189" cy="534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6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taslak, sanat içeren bir resim&#10;&#10;Açıklama otomatik olarak oluşturuldu">
            <a:extLst>
              <a:ext uri="{FF2B5EF4-FFF2-40B4-BE49-F238E27FC236}">
                <a16:creationId xmlns:a16="http://schemas.microsoft.com/office/drawing/2014/main" id="{05CA64B0-8549-014F-75F5-60BD18AF2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6" b="7714"/>
          <a:stretch/>
        </p:blipFill>
        <p:spPr>
          <a:xfrm>
            <a:off x="1" y="72174"/>
            <a:ext cx="12192000" cy="6784937"/>
          </a:xfrm>
          <a:prstGeom prst="rect">
            <a:avLst/>
          </a:prstGeom>
        </p:spPr>
      </p:pic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C4F8A9C3-133B-2E3C-DE71-A2E63451A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309870"/>
              </p:ext>
            </p:extLst>
          </p:nvPr>
        </p:nvGraphicFramePr>
        <p:xfrm>
          <a:off x="1383096" y="589935"/>
          <a:ext cx="9425808" cy="6021806"/>
        </p:xfrm>
        <a:graphic>
          <a:graphicData uri="http://schemas.openxmlformats.org/drawingml/2006/table">
            <a:tbl>
              <a:tblPr/>
              <a:tblGrid>
                <a:gridCol w="5063724">
                  <a:extLst>
                    <a:ext uri="{9D8B030D-6E8A-4147-A177-3AD203B41FA5}">
                      <a16:colId xmlns:a16="http://schemas.microsoft.com/office/drawing/2014/main" val="3291962355"/>
                    </a:ext>
                  </a:extLst>
                </a:gridCol>
                <a:gridCol w="1886486">
                  <a:extLst>
                    <a:ext uri="{9D8B030D-6E8A-4147-A177-3AD203B41FA5}">
                      <a16:colId xmlns:a16="http://schemas.microsoft.com/office/drawing/2014/main" val="1334379302"/>
                    </a:ext>
                  </a:extLst>
                </a:gridCol>
                <a:gridCol w="2475598">
                  <a:extLst>
                    <a:ext uri="{9D8B030D-6E8A-4147-A177-3AD203B41FA5}">
                      <a16:colId xmlns:a16="http://schemas.microsoft.com/office/drawing/2014/main" val="223455901"/>
                    </a:ext>
                  </a:extLst>
                </a:gridCol>
              </a:tblGrid>
              <a:tr h="38063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Gündem</a:t>
                      </a:r>
                    </a:p>
                  </a:txBody>
                  <a:tcPr marL="97127" marR="97127" marT="48563" marB="485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574276"/>
                  </a:ext>
                </a:extLst>
              </a:tr>
              <a:tr h="138874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805191"/>
                  </a:ext>
                </a:extLst>
              </a:tr>
              <a:tr h="34387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1.Bir Önceki Akademik Yıla Ait Öz Değerlendirme SWOT Analizi</a:t>
                      </a:r>
                    </a:p>
                  </a:txBody>
                  <a:tcPr marL="97127" marR="97127" marT="48563" marB="48563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dk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89972"/>
                  </a:ext>
                </a:extLst>
              </a:tr>
              <a:tr h="34387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2.Eğitim-Öğretim</a:t>
                      </a:r>
                    </a:p>
                  </a:txBody>
                  <a:tcPr marL="97127" marR="97127" marT="48563" marB="48563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dk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06909"/>
                  </a:ext>
                </a:extLst>
              </a:tr>
              <a:tr h="343879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•Enstitüde Ders Veren Öğretim Üyesi Dağılımı* - Son 3 yıl</a:t>
                      </a:r>
                    </a:p>
                  </a:txBody>
                  <a:tcPr marL="416622" marR="6613" marT="66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Tablo 1 *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238858"/>
                  </a:ext>
                </a:extLst>
              </a:tr>
              <a:tr h="343879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•Programlara Yeni Kayıt Olan Öğrenci Sayıları </a:t>
                      </a:r>
                      <a:r>
                        <a:rPr lang="tr-T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(Son 3 Yıl)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22" marR="6613" marT="66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Tablo 2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124612"/>
                  </a:ext>
                </a:extLst>
              </a:tr>
              <a:tr h="343879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•Konularına Göre Çözüm Merkezi Başvuru Sayıları </a:t>
                      </a:r>
                    </a:p>
                  </a:txBody>
                  <a:tcPr marL="416622" marR="6613" marT="66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Tablo 3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469559"/>
                  </a:ext>
                </a:extLst>
              </a:tr>
              <a:tr h="343879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•Program Ders Memnuniyeti Ortalamaları</a:t>
                      </a:r>
                    </a:p>
                  </a:txBody>
                  <a:tcPr marL="416622" marR="6613" marT="66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Tablo 4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307656"/>
                  </a:ext>
                </a:extLst>
              </a:tr>
              <a:tr h="34387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3.Ar-Ge ve İlişkili Faaliyetler</a:t>
                      </a:r>
                    </a:p>
                  </a:txBody>
                  <a:tcPr marL="97127" marR="97127" marT="48563" marB="48563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dk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662958"/>
                  </a:ext>
                </a:extLst>
              </a:tr>
              <a:tr h="343879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•Lisansüstü Öğrencileri Ar-Ge Faaliyetleri</a:t>
                      </a:r>
                    </a:p>
                  </a:txBody>
                  <a:tcPr marL="416622" marR="6613" marT="66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Tablo 5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051316"/>
                  </a:ext>
                </a:extLst>
              </a:tr>
              <a:tr h="343879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•Enstitü İlişkili Uygulama ve Araştırma Merkez Faaliyetleri</a:t>
                      </a:r>
                    </a:p>
                  </a:txBody>
                  <a:tcPr marL="416622" marR="6613" marT="66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Tablo 6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376550"/>
                  </a:ext>
                </a:extLst>
              </a:tr>
              <a:tr h="343879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•Enstitü İlişkili Çalışma Grupları Faaliyetleri</a:t>
                      </a:r>
                    </a:p>
                  </a:txBody>
                  <a:tcPr marL="416622" marR="6613" marT="66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Tablo 7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624331"/>
                  </a:ext>
                </a:extLst>
              </a:tr>
              <a:tr h="34387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4.Web Sitesi İstatistikleri</a:t>
                      </a:r>
                    </a:p>
                  </a:txBody>
                  <a:tcPr marL="97127" marR="97127" marT="48563" marB="48563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dk.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97866"/>
                  </a:ext>
                </a:extLst>
              </a:tr>
              <a:tr h="343879"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•Enstitü web sitesi ziyaret trafik istatistikleri</a:t>
                      </a:r>
                    </a:p>
                  </a:txBody>
                  <a:tcPr marL="416622" marR="6613" marT="66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Resim 1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592972"/>
                  </a:ext>
                </a:extLst>
              </a:tr>
              <a:tr h="343879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•Enstitü alt sayfalar ziyaret istatistikleri</a:t>
                      </a:r>
                    </a:p>
                  </a:txBody>
                  <a:tcPr marL="416622" marR="6613" marT="66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Resim 2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497906"/>
                  </a:ext>
                </a:extLst>
              </a:tr>
              <a:tr h="343879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•Ülkelere göre ziyaret istatistikleri</a:t>
                      </a:r>
                    </a:p>
                  </a:txBody>
                  <a:tcPr marL="416622" marR="6613" marT="66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Resim 3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039190"/>
                  </a:ext>
                </a:extLst>
              </a:tr>
              <a:tr h="136116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268459"/>
                  </a:ext>
                </a:extLst>
              </a:tr>
              <a:tr h="138874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744716"/>
                  </a:ext>
                </a:extLst>
              </a:tr>
              <a:tr h="41300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Tablo </a:t>
                      </a:r>
                      <a:r>
                        <a:rPr lang="tr-T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olarak ifade edilen veriler Excel dosyasında ifade edilen ilişkili daire başkanlıklarından, </a:t>
                      </a:r>
                      <a:br>
                        <a:rPr lang="tr-T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 Resim</a:t>
                      </a:r>
                      <a:r>
                        <a:rPr lang="tr-T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olarak ifade edilen veriler Dijital Teknolojiler ve Yazılım Daire Başkanlığı'ndan </a:t>
                      </a:r>
                      <a:r>
                        <a:rPr lang="tr-TR" sz="1000" b="0" i="1" u="sng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talebiniz üzerine</a:t>
                      </a:r>
                      <a:r>
                        <a:rPr lang="tr-T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alınmaktadır.</a:t>
                      </a:r>
                    </a:p>
                  </a:txBody>
                  <a:tcPr marL="97127" marR="97127" marT="48563" marB="4856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981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278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1" descr="taslak, sanat içeren bir resim&#10;&#10;Açıklama otomatik olarak oluşturuldu">
            <a:extLst>
              <a:ext uri="{FF2B5EF4-FFF2-40B4-BE49-F238E27FC236}">
                <a16:creationId xmlns:a16="http://schemas.microsoft.com/office/drawing/2014/main" id="{3868DC84-384D-3040-BE90-BDB60A10E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6" b="7714"/>
          <a:stretch/>
        </p:blipFill>
        <p:spPr>
          <a:xfrm>
            <a:off x="1" y="152400"/>
            <a:ext cx="12192000" cy="6704711"/>
          </a:xfrm>
          <a:prstGeom prst="rect">
            <a:avLst/>
          </a:prstGeom>
        </p:spPr>
      </p:pic>
      <p:pic>
        <p:nvPicPr>
          <p:cNvPr id="2" name="Resim 1" descr="metin, ekran görüntüsü, yazılım, web sitesi içeren bir resim&#10;&#10;Açıklama otomatik olarak oluşturuldu">
            <a:extLst>
              <a:ext uri="{FF2B5EF4-FFF2-40B4-BE49-F238E27FC236}">
                <a16:creationId xmlns:a16="http://schemas.microsoft.com/office/drawing/2014/main" id="{02AD0B65-6405-51CB-9F80-A0DB07E559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5" y="0"/>
            <a:ext cx="3314900" cy="5482584"/>
          </a:xfrm>
          <a:prstGeom prst="rect">
            <a:avLst/>
          </a:prstGeom>
        </p:spPr>
      </p:pic>
      <p:pic>
        <p:nvPicPr>
          <p:cNvPr id="3" name="Resim 2" descr="metin, ekran görüntüsü, yazılım, bilgisayar simgesi içeren bir resim&#10;&#10;Açıklama otomatik olarak oluşturuldu">
            <a:extLst>
              <a:ext uri="{FF2B5EF4-FFF2-40B4-BE49-F238E27FC236}">
                <a16:creationId xmlns:a16="http://schemas.microsoft.com/office/drawing/2014/main" id="{157D8DD7-7A66-A908-A22F-A54A85B21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274" y="0"/>
            <a:ext cx="3296126" cy="5565913"/>
          </a:xfrm>
          <a:prstGeom prst="rect">
            <a:avLst/>
          </a:prstGeom>
        </p:spPr>
      </p:pic>
      <p:pic>
        <p:nvPicPr>
          <p:cNvPr id="4" name="Resim 3" descr="metin, ekran görüntüsü, yazılım, tasarım içeren bir resim&#10;&#10;Açıklama otomatik olarak oluşturuldu">
            <a:extLst>
              <a:ext uri="{FF2B5EF4-FFF2-40B4-BE49-F238E27FC236}">
                <a16:creationId xmlns:a16="http://schemas.microsoft.com/office/drawing/2014/main" id="{ACA3CE08-1C53-1FCD-6A14-E5DE27207B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9" y="0"/>
            <a:ext cx="3299491" cy="556591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2CB353D-0515-7DF1-3284-503E1E0AD5F9}"/>
              </a:ext>
            </a:extLst>
          </p:cNvPr>
          <p:cNvSpPr txBox="1"/>
          <p:nvPr/>
        </p:nvSpPr>
        <p:spPr>
          <a:xfrm>
            <a:off x="0" y="5482584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Instagram</a:t>
            </a:r>
          </a:p>
          <a:p>
            <a:r>
              <a:rPr lang="tr-TR" b="1" dirty="0">
                <a:hlinkClick r:id="rId6"/>
              </a:rPr>
              <a:t>https://www.instagram.com/tasavvufarastirmalarienstitusu/</a:t>
            </a:r>
            <a:r>
              <a:rPr lang="tr-TR" b="1" dirty="0"/>
              <a:t> </a:t>
            </a:r>
            <a:br>
              <a:rPr lang="tr-TR" dirty="0"/>
            </a:br>
            <a:r>
              <a:rPr lang="tr-TR" dirty="0"/>
              <a:t>Kitle Sayısı: 32,8 B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0354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taslak, sanat içeren bir resim&#10;&#10;Açıklama otomatik olarak oluşturuldu">
            <a:extLst>
              <a:ext uri="{FF2B5EF4-FFF2-40B4-BE49-F238E27FC236}">
                <a16:creationId xmlns:a16="http://schemas.microsoft.com/office/drawing/2014/main" id="{304322D8-4808-1B9C-AEA9-3C2B8B2B5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6" b="7714"/>
          <a:stretch/>
        </p:blipFill>
        <p:spPr>
          <a:xfrm>
            <a:off x="1" y="72174"/>
            <a:ext cx="12192000" cy="6784937"/>
          </a:xfrm>
          <a:prstGeom prst="rect">
            <a:avLst/>
          </a:prstGeom>
        </p:spPr>
      </p:pic>
      <p:sp>
        <p:nvSpPr>
          <p:cNvPr id="7" name="Dikdörtgen 1">
            <a:extLst>
              <a:ext uri="{FF2B5EF4-FFF2-40B4-BE49-F238E27FC236}">
                <a16:creationId xmlns:a16="http://schemas.microsoft.com/office/drawing/2014/main" id="{428B6F66-8DCE-394C-A8B9-B27C25FE7987}"/>
              </a:ext>
            </a:extLst>
          </p:cNvPr>
          <p:cNvSpPr/>
          <p:nvPr/>
        </p:nvSpPr>
        <p:spPr>
          <a:xfrm>
            <a:off x="381829" y="4875278"/>
            <a:ext cx="11428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Dilek ve Temenniler</a:t>
            </a:r>
          </a:p>
        </p:txBody>
      </p:sp>
    </p:spTree>
    <p:extLst>
      <p:ext uri="{BB962C8B-B14F-4D97-AF65-F5344CB8AC3E}">
        <p14:creationId xmlns:p14="http://schemas.microsoft.com/office/powerpoint/2010/main" val="297561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taslak, sanat içeren bir resim&#10;&#10;Açıklama otomatik olarak oluşturuldu">
            <a:extLst>
              <a:ext uri="{FF2B5EF4-FFF2-40B4-BE49-F238E27FC236}">
                <a16:creationId xmlns:a16="http://schemas.microsoft.com/office/drawing/2014/main" id="{38F558CC-03C5-0006-EBD8-E7FE6842A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6" b="7714"/>
          <a:stretch/>
        </p:blipFill>
        <p:spPr>
          <a:xfrm>
            <a:off x="0" y="73063"/>
            <a:ext cx="12192000" cy="6784937"/>
          </a:xfrm>
          <a:prstGeom prst="rect">
            <a:avLst/>
          </a:prstGeom>
        </p:spPr>
      </p:pic>
      <p:sp>
        <p:nvSpPr>
          <p:cNvPr id="5" name="Dikdörtgen 1">
            <a:extLst>
              <a:ext uri="{FF2B5EF4-FFF2-40B4-BE49-F238E27FC236}">
                <a16:creationId xmlns:a16="http://schemas.microsoft.com/office/drawing/2014/main" id="{953170DC-3445-420A-BB9C-FB21BCBCB487}"/>
              </a:ext>
            </a:extLst>
          </p:cNvPr>
          <p:cNvSpPr/>
          <p:nvPr/>
        </p:nvSpPr>
        <p:spPr>
          <a:xfrm>
            <a:off x="381829" y="2710301"/>
            <a:ext cx="11428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Analizi*</a:t>
            </a:r>
          </a:p>
        </p:txBody>
      </p:sp>
      <p:sp>
        <p:nvSpPr>
          <p:cNvPr id="4" name="Dikdörtgen 1">
            <a:extLst>
              <a:ext uri="{FF2B5EF4-FFF2-40B4-BE49-F238E27FC236}">
                <a16:creationId xmlns:a16="http://schemas.microsoft.com/office/drawing/2014/main" id="{C047CB47-AC97-164B-BC31-8FDFFF97DD96}"/>
              </a:ext>
            </a:extLst>
          </p:cNvPr>
          <p:cNvSpPr/>
          <p:nvPr/>
        </p:nvSpPr>
        <p:spPr>
          <a:xfrm>
            <a:off x="0" y="6446345"/>
            <a:ext cx="121920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sz="1200" i="1" dirty="0">
                <a:latin typeface="Calibri" panose="020F0502020204030204" pitchFamily="34" charset="0"/>
              </a:rPr>
              <a:t>* 2023-2024 eğitim-öğretim yılına ilişkin Enstitünün SWOT analizi ile öz değerlendirmesi beklenmektedir.</a:t>
            </a:r>
          </a:p>
        </p:txBody>
      </p:sp>
    </p:spTree>
    <p:extLst>
      <p:ext uri="{BB962C8B-B14F-4D97-AF65-F5344CB8AC3E}">
        <p14:creationId xmlns:p14="http://schemas.microsoft.com/office/powerpoint/2010/main" val="227548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taslak, sanat içeren bir resim&#10;&#10;Açıklama otomatik olarak oluşturuldu">
            <a:extLst>
              <a:ext uri="{FF2B5EF4-FFF2-40B4-BE49-F238E27FC236}">
                <a16:creationId xmlns:a16="http://schemas.microsoft.com/office/drawing/2014/main" id="{B8B7BFE0-E0D1-0501-3DA7-D6A35D2606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6" b="7714"/>
          <a:stretch/>
        </p:blipFill>
        <p:spPr>
          <a:xfrm>
            <a:off x="-90436" y="73063"/>
            <a:ext cx="12192000" cy="6784937"/>
          </a:xfrm>
          <a:prstGeom prst="rect">
            <a:avLst/>
          </a:prstGeom>
        </p:spPr>
      </p:pic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56EBE0BF-0EEF-AD42-9EC7-5C2BC5F56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304" y="1481303"/>
            <a:ext cx="10842172" cy="442712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tr-TR" sz="2400" b="1" dirty="0"/>
              <a:t>1. </a:t>
            </a:r>
            <a:r>
              <a:rPr lang="tr-TR" sz="2400" dirty="0"/>
              <a:t>Güçlü Yanlarımız </a:t>
            </a:r>
            <a:r>
              <a:rPr lang="tr-TR" sz="2400" i="1" dirty="0"/>
              <a:t>(</a:t>
            </a:r>
            <a:r>
              <a:rPr lang="tr-TR" sz="2400" i="1" dirty="0" err="1"/>
              <a:t>Strengths</a:t>
            </a:r>
            <a:r>
              <a:rPr lang="tr-TR" sz="2400" i="1" dirty="0"/>
              <a:t>)</a:t>
            </a:r>
            <a:endParaRPr lang="tr-TR" sz="2400" dirty="0"/>
          </a:p>
          <a:p>
            <a:pPr marL="0" indent="0">
              <a:buNone/>
            </a:pPr>
            <a:r>
              <a:rPr lang="tr-TR" sz="1800" dirty="0"/>
              <a:t>- İnsanî, ailevî ve toplumsal değerleri merkeze alan çalışmalarla fayda üretir/ Halkı içine alan programlar, toplumsal fayda</a:t>
            </a:r>
          </a:p>
          <a:p>
            <a:pPr marL="0" indent="0">
              <a:buNone/>
            </a:pPr>
            <a:r>
              <a:rPr lang="tr-TR" sz="1800" dirty="0"/>
              <a:t>- Kültürel ve tarihî </a:t>
            </a:r>
            <a:r>
              <a:rPr lang="tr-TR" sz="1800" dirty="0" err="1"/>
              <a:t>âidiyet</a:t>
            </a:r>
            <a:r>
              <a:rPr lang="tr-TR" sz="1800" dirty="0"/>
              <a:t> bağlarını kuvvetlendiren çalışmalar	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accent5"/>
                </a:solidFill>
              </a:rPr>
              <a:t>- Öğretim üyelerinin yetkinliği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accent5"/>
                </a:solidFill>
              </a:rPr>
              <a:t>- İnterdisipliner, multidisipliner ve </a:t>
            </a:r>
            <a:r>
              <a:rPr lang="tr-TR" sz="1800" dirty="0" err="1">
                <a:solidFill>
                  <a:schemeClr val="accent5"/>
                </a:solidFill>
              </a:rPr>
              <a:t>transdisipliner</a:t>
            </a:r>
            <a:r>
              <a:rPr lang="tr-TR" sz="1800" dirty="0">
                <a:solidFill>
                  <a:schemeClr val="accent5"/>
                </a:solidFill>
              </a:rPr>
              <a:t>/Farklı branşlardan profesyonelleri, araştırmacıları çekmesi	</a:t>
            </a:r>
            <a:endParaRPr lang="tr-TR" sz="1400" i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tr-TR" sz="1800" dirty="0"/>
              <a:t>- İstanbul’da olması	/İstanbul’un İslâm Medeniyetinin tüm müesseselerinin numunesi ve kaynak oluşu</a:t>
            </a:r>
          </a:p>
          <a:p>
            <a:pPr marL="0" indent="0">
              <a:buNone/>
            </a:pPr>
            <a:r>
              <a:rPr lang="tr-TR" sz="1800" dirty="0"/>
              <a:t>- Üsküdar Üniversitesi tarafından kurulmuş olması /Öncü, insan odaklı, kalite anlayışı, vizyoner, çözüm odaklı esneklik 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accent5"/>
                </a:solidFill>
              </a:rPr>
              <a:t>- Ulusal/Uluslararası dış paydaş ağı ve sayısı	/6 kıtadan öğrenci ve alanın araştırmacılarının ilgisi		</a:t>
            </a:r>
            <a:endParaRPr lang="tr-TR" sz="1400" i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tr-TR" sz="1800" dirty="0">
                <a:solidFill>
                  <a:schemeClr val="accent5"/>
                </a:solidFill>
              </a:rPr>
              <a:t>- Dış paydaş bütçe desteği/sponsorluk		/Kerim Vakfı ve diğer STK’lar		</a:t>
            </a:r>
          </a:p>
          <a:p>
            <a:pPr marL="0" indent="0">
              <a:buNone/>
            </a:pPr>
            <a:r>
              <a:rPr lang="tr-TR" sz="1800" dirty="0"/>
              <a:t>- Enstitünün ve programlarının tek-özgün olması </a:t>
            </a:r>
          </a:p>
          <a:p>
            <a:pPr marL="0" indent="0">
              <a:buNone/>
            </a:pPr>
            <a:r>
              <a:rPr lang="tr-TR" sz="1800" dirty="0"/>
              <a:t>- Öğrencinin entelektüel seviyesi ve memnuniyeti </a:t>
            </a:r>
          </a:p>
          <a:p>
            <a:pPr marL="0" indent="0">
              <a:buNone/>
            </a:pPr>
            <a:r>
              <a:rPr lang="tr-TR" sz="1800" dirty="0"/>
              <a:t>- Yetkin ve istekli doktora mezunlarının katkı potansiyeli</a:t>
            </a:r>
            <a:endParaRPr lang="tr-TR" sz="2400" dirty="0"/>
          </a:p>
        </p:txBody>
      </p:sp>
      <p:sp>
        <p:nvSpPr>
          <p:cNvPr id="4" name="Dikdörtgen 1">
            <a:extLst>
              <a:ext uri="{FF2B5EF4-FFF2-40B4-BE49-F238E27FC236}">
                <a16:creationId xmlns:a16="http://schemas.microsoft.com/office/drawing/2014/main" id="{64A85A76-9538-1F4E-BEA4-4F95C697B7EA}"/>
              </a:ext>
            </a:extLst>
          </p:cNvPr>
          <p:cNvSpPr/>
          <p:nvPr/>
        </p:nvSpPr>
        <p:spPr>
          <a:xfrm>
            <a:off x="0" y="6446345"/>
            <a:ext cx="121920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sz="1200" i="1" dirty="0">
                <a:latin typeface="Calibri" panose="020F0502020204030204" pitchFamily="34" charset="0"/>
              </a:rPr>
              <a:t>* Enstitünün öne çıkan güçlü yanlarının neler olduğu ve korunmasına ilişkin yapılacakların kısa maddeler halinde yazılması beklenmektedir.</a:t>
            </a:r>
          </a:p>
        </p:txBody>
      </p:sp>
    </p:spTree>
    <p:extLst>
      <p:ext uri="{BB962C8B-B14F-4D97-AF65-F5344CB8AC3E}">
        <p14:creationId xmlns:p14="http://schemas.microsoft.com/office/powerpoint/2010/main" val="309478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taslak, sanat içeren bir resim&#10;&#10;Açıklama otomatik olarak oluşturuldu">
            <a:extLst>
              <a:ext uri="{FF2B5EF4-FFF2-40B4-BE49-F238E27FC236}">
                <a16:creationId xmlns:a16="http://schemas.microsoft.com/office/drawing/2014/main" id="{5A48712C-970B-36BC-4ED1-144A7A77E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6" b="7714"/>
          <a:stretch/>
        </p:blipFill>
        <p:spPr>
          <a:xfrm>
            <a:off x="-180870" y="280120"/>
            <a:ext cx="12192000" cy="6784937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2F09AD-52D6-07C8-C531-389E26A82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29" y="1356443"/>
            <a:ext cx="10515600" cy="463229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sz="2400" b="1" dirty="0"/>
              <a:t>2. </a:t>
            </a:r>
            <a:r>
              <a:rPr lang="tr-TR" sz="2400" dirty="0"/>
              <a:t>İyileştirilebilir Yanlarımız </a:t>
            </a:r>
            <a:r>
              <a:rPr lang="tr-TR" sz="2400" i="1" dirty="0"/>
              <a:t>(</a:t>
            </a:r>
            <a:r>
              <a:rPr lang="tr-TR" sz="2400" i="1" dirty="0" err="1"/>
              <a:t>Weaknesses</a:t>
            </a:r>
            <a:r>
              <a:rPr lang="tr-TR" sz="2400" i="1" dirty="0"/>
              <a:t>)</a:t>
            </a:r>
          </a:p>
          <a:p>
            <a:pPr marL="0" indent="0">
              <a:buNone/>
            </a:pPr>
            <a:r>
              <a:rPr lang="tr-TR" sz="1900" dirty="0"/>
              <a:t>-Kalite Yönetimi Sistemleri yaklaşımlarının Beşerî Bilimler Alanlarına adapte edilmesi</a:t>
            </a:r>
          </a:p>
          <a:p>
            <a:pPr marL="0" indent="0">
              <a:buNone/>
            </a:pPr>
            <a:r>
              <a:rPr lang="tr-TR" sz="1900" dirty="0"/>
              <a:t>-Öğretim üyesi başına düşen tez danışmanlığı sayısının yüksek olması/Tefekkür ve yayın imkânlarını azaltması</a:t>
            </a:r>
          </a:p>
          <a:p>
            <a:pPr marL="0" indent="0">
              <a:buNone/>
            </a:pPr>
            <a:r>
              <a:rPr lang="tr-TR" sz="1900" dirty="0"/>
              <a:t>	-Uygun öğretim üyesi sayısının artırılması			</a:t>
            </a:r>
          </a:p>
          <a:p>
            <a:pPr marL="0" indent="0">
              <a:buNone/>
            </a:pPr>
            <a:r>
              <a:rPr lang="tr-TR" sz="1900" dirty="0"/>
              <a:t>	-Araştırma görevlisi alınması</a:t>
            </a:r>
          </a:p>
          <a:p>
            <a:pPr marL="0" indent="0">
              <a:buNone/>
            </a:pPr>
            <a:r>
              <a:rPr lang="tr-TR" sz="1900" dirty="0"/>
              <a:t>	-İdarî personel desteği</a:t>
            </a:r>
          </a:p>
          <a:p>
            <a:pPr marL="0" indent="0">
              <a:buNone/>
            </a:pPr>
            <a:r>
              <a:rPr lang="tr-TR" sz="1900" i="1" dirty="0">
                <a:solidFill>
                  <a:srgbClr val="00B0F0"/>
                </a:solidFill>
              </a:rPr>
              <a:t>- Yayın sayısı</a:t>
            </a:r>
          </a:p>
          <a:p>
            <a:pPr marL="0" indent="0">
              <a:buNone/>
            </a:pPr>
            <a:r>
              <a:rPr lang="tr-TR" sz="1900" i="1" dirty="0">
                <a:solidFill>
                  <a:srgbClr val="00B0F0"/>
                </a:solidFill>
              </a:rPr>
              <a:t>- Proje sayısı</a:t>
            </a:r>
          </a:p>
          <a:p>
            <a:pPr marL="0" indent="0">
              <a:buNone/>
            </a:pPr>
            <a:r>
              <a:rPr lang="tr-TR" sz="1900" dirty="0">
                <a:solidFill>
                  <a:srgbClr val="00B0F0"/>
                </a:solidFill>
              </a:rPr>
              <a:t>- Kütüphane imkânlarının genişletilmesi</a:t>
            </a:r>
          </a:p>
          <a:p>
            <a:pPr marL="0" indent="0">
              <a:buNone/>
            </a:pPr>
            <a:r>
              <a:rPr lang="tr-TR" sz="1900" dirty="0">
                <a:solidFill>
                  <a:srgbClr val="00B0F0"/>
                </a:solidFill>
              </a:rPr>
              <a:t>- Öğrenci</a:t>
            </a:r>
            <a:r>
              <a:rPr lang="tr-TR" sz="1900" dirty="0"/>
              <a:t> profilinin tamamının farklı alanlardan </a:t>
            </a:r>
            <a:r>
              <a:rPr lang="tr-TR" sz="1900" dirty="0">
                <a:solidFill>
                  <a:srgbClr val="00B0F0"/>
                </a:solidFill>
              </a:rPr>
              <a:t>profesyonellerden</a:t>
            </a:r>
            <a:r>
              <a:rPr lang="tr-TR" sz="1900" dirty="0"/>
              <a:t> oluşması</a:t>
            </a:r>
          </a:p>
          <a:p>
            <a:pPr marL="0" indent="0">
              <a:buNone/>
            </a:pPr>
            <a:r>
              <a:rPr lang="tr-TR" sz="1900" dirty="0"/>
              <a:t>- Uzaktan Yüksek Lisans Programlarının açılmasının her düzeyde desteklenmesi</a:t>
            </a:r>
          </a:p>
          <a:p>
            <a:pPr marL="0" indent="0">
              <a:buNone/>
            </a:pPr>
            <a:r>
              <a:rPr lang="tr-TR" sz="1900" dirty="0"/>
              <a:t>- Çalışmaların tanıtımı, basın faaliyetlerinde eksiklik</a:t>
            </a:r>
            <a:r>
              <a:rPr lang="tr-TR" sz="2500" dirty="0"/>
              <a:t>						</a:t>
            </a:r>
          </a:p>
          <a:p>
            <a:pPr marL="0" indent="0">
              <a:buNone/>
            </a:pPr>
            <a:r>
              <a:rPr lang="tr-TR" sz="2400" dirty="0"/>
              <a:t>						</a:t>
            </a:r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5" name="Dikdörtgen 1">
            <a:extLst>
              <a:ext uri="{FF2B5EF4-FFF2-40B4-BE49-F238E27FC236}">
                <a16:creationId xmlns:a16="http://schemas.microsoft.com/office/drawing/2014/main" id="{C6B77F32-9DCF-9944-9921-1188AF39FAEA}"/>
              </a:ext>
            </a:extLst>
          </p:cNvPr>
          <p:cNvSpPr/>
          <p:nvPr/>
        </p:nvSpPr>
        <p:spPr>
          <a:xfrm>
            <a:off x="0" y="6446345"/>
            <a:ext cx="121920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sz="1200" i="1" dirty="0">
                <a:latin typeface="Calibri" panose="020F0502020204030204" pitchFamily="34" charset="0"/>
              </a:rPr>
              <a:t>iyileştirilebilir yanlarının neler olduğu ve nasıl iyileştirilebileceğine dair önerilerin kısa maddeler halinde yazılması beklenmektedir.</a:t>
            </a:r>
          </a:p>
        </p:txBody>
      </p:sp>
    </p:spTree>
    <p:extLst>
      <p:ext uri="{BB962C8B-B14F-4D97-AF65-F5344CB8AC3E}">
        <p14:creationId xmlns:p14="http://schemas.microsoft.com/office/powerpoint/2010/main" val="2480100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taslak, sanat içeren bir resim&#10;&#10;Açıklama otomatik olarak oluşturuldu">
            <a:extLst>
              <a:ext uri="{FF2B5EF4-FFF2-40B4-BE49-F238E27FC236}">
                <a16:creationId xmlns:a16="http://schemas.microsoft.com/office/drawing/2014/main" id="{05CA64B0-8549-014F-75F5-60BD18AF23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6" b="7714"/>
          <a:stretch/>
        </p:blipFill>
        <p:spPr>
          <a:xfrm>
            <a:off x="0" y="134656"/>
            <a:ext cx="12192000" cy="6185757"/>
          </a:xfrm>
          <a:prstGeom prst="rect">
            <a:avLst/>
          </a:prstGeom>
        </p:spPr>
      </p:pic>
      <p:sp>
        <p:nvSpPr>
          <p:cNvPr id="4" name="Dikdörtgen 1">
            <a:extLst>
              <a:ext uri="{FF2B5EF4-FFF2-40B4-BE49-F238E27FC236}">
                <a16:creationId xmlns:a16="http://schemas.microsoft.com/office/drawing/2014/main" id="{06A95BDF-F8A0-AA4E-BABA-AB5381FB4A26}"/>
              </a:ext>
            </a:extLst>
          </p:cNvPr>
          <p:cNvSpPr/>
          <p:nvPr/>
        </p:nvSpPr>
        <p:spPr>
          <a:xfrm>
            <a:off x="0" y="6446345"/>
            <a:ext cx="121920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sz="1200" i="1" dirty="0">
                <a:latin typeface="Calibri" panose="020F0502020204030204" pitchFamily="34" charset="0"/>
              </a:rPr>
              <a:t>* Enstitünün sonraki yıllarda karşılaşabileceği fırsatların neler olduğunun ve bu fırsatları yakalamak için atılabilecek adımların kısa maddeler halinde yazılması beklenmektedir.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500EE3C-35D4-1D4D-AC76-DBFA448A4955}"/>
              </a:ext>
            </a:extLst>
          </p:cNvPr>
          <p:cNvSpPr txBox="1">
            <a:spLocks/>
          </p:cNvSpPr>
          <p:nvPr/>
        </p:nvSpPr>
        <p:spPr>
          <a:xfrm>
            <a:off x="978877" y="1392024"/>
            <a:ext cx="10515600" cy="5054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9600" b="1" dirty="0"/>
              <a:t>3. </a:t>
            </a:r>
            <a:r>
              <a:rPr lang="tr-TR" sz="9600" dirty="0"/>
              <a:t>Fırsatlar</a:t>
            </a:r>
            <a:r>
              <a:rPr lang="tr-TR" sz="9600" b="1" dirty="0"/>
              <a:t> </a:t>
            </a:r>
            <a:r>
              <a:rPr lang="tr-TR" sz="9600" dirty="0"/>
              <a:t>(</a:t>
            </a:r>
            <a:r>
              <a:rPr lang="tr-TR" sz="9600" i="1" dirty="0" err="1"/>
              <a:t>Opportunities</a:t>
            </a:r>
            <a:r>
              <a:rPr lang="tr-TR" sz="9600" dirty="0"/>
              <a:t>)</a:t>
            </a:r>
            <a:endParaRPr lang="tr-TR" sz="96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9600" dirty="0"/>
              <a:t>-</a:t>
            </a:r>
            <a:r>
              <a:rPr lang="tr-TR" sz="7200" dirty="0"/>
              <a:t>Bilimin geldiği noktanın her şeyin birbiriyle ilişkili, bir bütün olduğuna ilişkin kanıtları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9600" dirty="0"/>
              <a:t>-</a:t>
            </a:r>
            <a:r>
              <a:rPr lang="tr-TR" sz="7200" dirty="0" err="1"/>
              <a:t>Society</a:t>
            </a:r>
            <a:r>
              <a:rPr lang="tr-TR" sz="7200" dirty="0"/>
              <a:t> 5.0 Topluma Hizmet/Yeni model Üniversite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7200" dirty="0"/>
              <a:t>-BM Sürdürülebilirlik hedefleri (THE SDG)/Sosyal ve Beşerî Bilimlerin ön plana çıkması</a:t>
            </a:r>
          </a:p>
          <a:p>
            <a:pPr marL="0" indent="0">
              <a:buNone/>
            </a:pPr>
            <a:r>
              <a:rPr lang="tr-TR" sz="7200" dirty="0"/>
              <a:t>-Disiplinler arası çalışmaların gereği/Enstitünün uygun kurgu ve içeriği</a:t>
            </a:r>
          </a:p>
          <a:p>
            <a:pPr marL="0" indent="0">
              <a:buNone/>
            </a:pPr>
            <a:r>
              <a:rPr lang="tr-TR" sz="7200" dirty="0"/>
              <a:t>-</a:t>
            </a:r>
            <a:r>
              <a:rPr lang="tr-TR" sz="7200" dirty="0" err="1"/>
              <a:t>Megatrendler</a:t>
            </a:r>
            <a:r>
              <a:rPr lang="tr-TR" sz="7200" dirty="0"/>
              <a:t>…: Kişiselleştirilmiş, </a:t>
            </a:r>
            <a:r>
              <a:rPr lang="tr-TR" sz="7200" dirty="0" err="1"/>
              <a:t>merkeziyetsiz</a:t>
            </a:r>
            <a:r>
              <a:rPr lang="tr-TR" sz="7200" dirty="0"/>
              <a:t> eğitim </a:t>
            </a:r>
          </a:p>
          <a:p>
            <a:pPr marL="0" indent="0">
              <a:buNone/>
            </a:pPr>
            <a:r>
              <a:rPr lang="tr-TR" sz="7200" dirty="0"/>
              <a:t>-Yeni eğitim modelleri/Yaz programları, müzik ve sanat performansları içeriği</a:t>
            </a:r>
          </a:p>
          <a:p>
            <a:pPr marL="0" indent="0">
              <a:buNone/>
            </a:pPr>
            <a:r>
              <a:rPr lang="tr-TR" sz="7200" b="1" dirty="0"/>
              <a:t>-%100 Uzaktan Tezsiz Yüksek Lisans Programları, modüler eğitim programları</a:t>
            </a:r>
            <a:r>
              <a:rPr lang="tr-TR" sz="7200" dirty="0"/>
              <a:t>nın artırılması			</a:t>
            </a:r>
          </a:p>
          <a:p>
            <a:pPr marL="0" indent="0">
              <a:buNone/>
            </a:pPr>
            <a:r>
              <a:rPr lang="tr-TR" sz="7200" b="1" dirty="0"/>
              <a:t>-İngilizce bir programın açılması	</a:t>
            </a:r>
            <a:r>
              <a:rPr lang="tr-TR" sz="7200" dirty="0"/>
              <a:t>				</a:t>
            </a:r>
          </a:p>
          <a:p>
            <a:pPr marL="0" indent="0">
              <a:buNone/>
            </a:pPr>
            <a:r>
              <a:rPr lang="tr-TR" sz="7200" i="1" dirty="0"/>
              <a:t>	-</a:t>
            </a:r>
            <a:r>
              <a:rPr lang="tr-TR" sz="7200" i="1" dirty="0" err="1"/>
              <a:t>Sabatical</a:t>
            </a:r>
            <a:r>
              <a:rPr lang="tr-TR" sz="7200" dirty="0"/>
              <a:t> </a:t>
            </a:r>
            <a:r>
              <a:rPr lang="tr-TR" sz="7200" dirty="0" err="1"/>
              <a:t>daki</a:t>
            </a:r>
            <a:r>
              <a:rPr lang="tr-TR" sz="7200" dirty="0"/>
              <a:t> öğretim üyelerinin istihdamı/Dış kaynak planlaması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7200" dirty="0"/>
              <a:t>-İstanbul’da olması ve yüksek İslâm Medeniyeti mirasını aktarmaya gayret etmesi, Enstitünün ulusal ve uluslararası anlamda cazibe merkezi haline getirilebilir</a:t>
            </a:r>
          </a:p>
          <a:p>
            <a:pPr marL="0" indent="0">
              <a:buNone/>
            </a:pPr>
            <a:r>
              <a:rPr lang="tr-TR" sz="7200" dirty="0"/>
              <a:t>-İhtiyaç duyulan araştırmacı tipini yetiştirmek</a:t>
            </a:r>
            <a:r>
              <a:rPr lang="tr-TR" sz="2400" dirty="0"/>
              <a:t>	</a:t>
            </a:r>
          </a:p>
          <a:p>
            <a:pPr marL="0" indent="0">
              <a:buNone/>
            </a:pPr>
            <a:r>
              <a:rPr lang="tr-TR" sz="2400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71684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taslak, sanat içeren bir resim&#10;&#10;Açıklama otomatik olarak oluşturuldu">
            <a:extLst>
              <a:ext uri="{FF2B5EF4-FFF2-40B4-BE49-F238E27FC236}">
                <a16:creationId xmlns:a16="http://schemas.microsoft.com/office/drawing/2014/main" id="{392761ED-C935-A6A0-EAEC-E593F72AA7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6" b="7714"/>
          <a:stretch/>
        </p:blipFill>
        <p:spPr>
          <a:xfrm>
            <a:off x="120983" y="216597"/>
            <a:ext cx="11950034" cy="6650281"/>
          </a:xfrm>
          <a:prstGeom prst="rect">
            <a:avLst/>
          </a:prstGeom>
        </p:spPr>
      </p:pic>
      <p:sp>
        <p:nvSpPr>
          <p:cNvPr id="4" name="Dikdörtgen 1">
            <a:extLst>
              <a:ext uri="{FF2B5EF4-FFF2-40B4-BE49-F238E27FC236}">
                <a16:creationId xmlns:a16="http://schemas.microsoft.com/office/drawing/2014/main" id="{E64BE9E4-E85D-5648-8B3B-322E6AF9F6F1}"/>
              </a:ext>
            </a:extLst>
          </p:cNvPr>
          <p:cNvSpPr/>
          <p:nvPr/>
        </p:nvSpPr>
        <p:spPr>
          <a:xfrm>
            <a:off x="0" y="6446345"/>
            <a:ext cx="121920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sz="1200" i="1" dirty="0">
                <a:latin typeface="Calibri" panose="020F0502020204030204" pitchFamily="34" charset="0"/>
              </a:rPr>
              <a:t>* sonraki yıllarda karşılaşabileceği tehditlerin ve buna ilişkin alınabilecek tedbirlerin neler olduğunun kısa maddeler halinde yazılması beklenmektedir.</a:t>
            </a: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C88E219B-F013-0C42-B2FC-CD30E0CC2EBA}"/>
              </a:ext>
            </a:extLst>
          </p:cNvPr>
          <p:cNvSpPr txBox="1">
            <a:spLocks/>
          </p:cNvSpPr>
          <p:nvPr/>
        </p:nvSpPr>
        <p:spPr>
          <a:xfrm>
            <a:off x="465774" y="2386484"/>
            <a:ext cx="11786717" cy="447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b="1" dirty="0"/>
              <a:t>4. </a:t>
            </a:r>
            <a:r>
              <a:rPr lang="tr-TR" sz="2400" dirty="0"/>
              <a:t>Tehditler </a:t>
            </a:r>
            <a:r>
              <a:rPr lang="tr-TR" sz="2400" i="1" dirty="0"/>
              <a:t>(</a:t>
            </a:r>
            <a:r>
              <a:rPr lang="tr-TR" sz="2400" i="1" dirty="0" err="1"/>
              <a:t>Threats</a:t>
            </a:r>
            <a:r>
              <a:rPr lang="tr-TR" sz="2400" i="1" dirty="0"/>
              <a:t>)</a:t>
            </a:r>
            <a:endParaRPr lang="tr-TR" sz="2400" dirty="0"/>
          </a:p>
          <a:p>
            <a:pPr marL="0" indent="0">
              <a:buNone/>
            </a:pPr>
            <a:r>
              <a:rPr lang="tr-TR" sz="1900" dirty="0"/>
              <a:t>-Alanda Enstitünün çalışma ve öğrenci profili açısından yetkin öğretim üyesi sayısının azlığı	</a:t>
            </a:r>
          </a:p>
          <a:p>
            <a:pPr marL="0" indent="0">
              <a:buNone/>
            </a:pPr>
            <a:r>
              <a:rPr lang="tr-TR" sz="1900" dirty="0"/>
              <a:t>-Mevcut aktif öğretim üyesi sayısı/Tez danışmanlığı oranı nedeniyle tıkanıklık/Proje ve yayın faaliyetlerinin sayısının azalması/Bilimsel etkinliklerin sayısının azalması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900" dirty="0"/>
              <a:t>-Beşerî bilimler alanlarının katma değerinin tanımlı olmaması			</a:t>
            </a:r>
          </a:p>
          <a:p>
            <a:pPr marL="0" indent="0">
              <a:buNone/>
            </a:pPr>
            <a:r>
              <a:rPr lang="tr-TR" sz="1900" dirty="0"/>
              <a:t>-Fen Bilimleri-Sosyal Bilimler-Beşerî Bilimler alanları yöntem farklılıklarından kaynaklanan güçlükler</a:t>
            </a:r>
          </a:p>
          <a:p>
            <a:pPr marL="0" indent="0">
              <a:buNone/>
            </a:pPr>
            <a:r>
              <a:rPr lang="tr-TR" sz="1900" dirty="0"/>
              <a:t>-Ekonomik koşullar/ yatırım ve öncelik sıralamaları</a:t>
            </a:r>
          </a:p>
          <a:p>
            <a:pPr marL="0" indent="0">
              <a:buNone/>
            </a:pPr>
            <a:r>
              <a:rPr lang="tr-TR" sz="1900" dirty="0"/>
              <a:t>-Öğrenci profilinin tamamının farklı alanlardan profesyonellerden oluşması</a:t>
            </a:r>
          </a:p>
          <a:p>
            <a:pPr marL="0" indent="0">
              <a:buNone/>
            </a:pPr>
            <a:endParaRPr lang="tr-TR" sz="19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3640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taslak, sanat içeren bir resim&#10;&#10;Açıklama otomatik olarak oluşturuldu">
            <a:extLst>
              <a:ext uri="{FF2B5EF4-FFF2-40B4-BE49-F238E27FC236}">
                <a16:creationId xmlns:a16="http://schemas.microsoft.com/office/drawing/2014/main" id="{38F558CC-03C5-0006-EBD8-E7FE6842A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6" b="7714"/>
          <a:stretch/>
        </p:blipFill>
        <p:spPr>
          <a:xfrm>
            <a:off x="1" y="72174"/>
            <a:ext cx="12192000" cy="6784937"/>
          </a:xfrm>
          <a:prstGeom prst="rect">
            <a:avLst/>
          </a:prstGeom>
        </p:spPr>
      </p:pic>
      <p:sp>
        <p:nvSpPr>
          <p:cNvPr id="5" name="Dikdörtgen 1">
            <a:extLst>
              <a:ext uri="{FF2B5EF4-FFF2-40B4-BE49-F238E27FC236}">
                <a16:creationId xmlns:a16="http://schemas.microsoft.com/office/drawing/2014/main" id="{953170DC-3445-420A-BB9C-FB21BCBCB487}"/>
              </a:ext>
            </a:extLst>
          </p:cNvPr>
          <p:cNvSpPr/>
          <p:nvPr/>
        </p:nvSpPr>
        <p:spPr>
          <a:xfrm>
            <a:off x="381829" y="2710301"/>
            <a:ext cx="11428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Eğitim - Öğretim</a:t>
            </a:r>
          </a:p>
        </p:txBody>
      </p:sp>
    </p:spTree>
    <p:extLst>
      <p:ext uri="{BB962C8B-B14F-4D97-AF65-F5344CB8AC3E}">
        <p14:creationId xmlns:p14="http://schemas.microsoft.com/office/powerpoint/2010/main" val="2814287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taslak, sanat içeren bir resim&#10;&#10;Açıklama otomatik olarak oluşturuldu">
            <a:extLst>
              <a:ext uri="{FF2B5EF4-FFF2-40B4-BE49-F238E27FC236}">
                <a16:creationId xmlns:a16="http://schemas.microsoft.com/office/drawing/2014/main" id="{596A4173-BF20-7B16-71D2-B5E378896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6" b="7714"/>
          <a:stretch/>
        </p:blipFill>
        <p:spPr>
          <a:xfrm>
            <a:off x="1" y="72174"/>
            <a:ext cx="12192000" cy="6784937"/>
          </a:xfrm>
          <a:prstGeom prst="rect">
            <a:avLst/>
          </a:prstGeom>
        </p:spPr>
      </p:pic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331978E3-8DF3-E305-C8FA-721E26399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235836"/>
              </p:ext>
            </p:extLst>
          </p:nvPr>
        </p:nvGraphicFramePr>
        <p:xfrm>
          <a:off x="2038349" y="1659653"/>
          <a:ext cx="8115301" cy="4479888"/>
        </p:xfrm>
        <a:graphic>
          <a:graphicData uri="http://schemas.openxmlformats.org/drawingml/2006/table">
            <a:tbl>
              <a:tblPr/>
              <a:tblGrid>
                <a:gridCol w="1436786">
                  <a:extLst>
                    <a:ext uri="{9D8B030D-6E8A-4147-A177-3AD203B41FA5}">
                      <a16:colId xmlns:a16="http://schemas.microsoft.com/office/drawing/2014/main" val="2865480780"/>
                    </a:ext>
                  </a:extLst>
                </a:gridCol>
                <a:gridCol w="1611617">
                  <a:extLst>
                    <a:ext uri="{9D8B030D-6E8A-4147-A177-3AD203B41FA5}">
                      <a16:colId xmlns:a16="http://schemas.microsoft.com/office/drawing/2014/main" val="157666545"/>
                    </a:ext>
                  </a:extLst>
                </a:gridCol>
                <a:gridCol w="1611617">
                  <a:extLst>
                    <a:ext uri="{9D8B030D-6E8A-4147-A177-3AD203B41FA5}">
                      <a16:colId xmlns:a16="http://schemas.microsoft.com/office/drawing/2014/main" val="2245175515"/>
                    </a:ext>
                  </a:extLst>
                </a:gridCol>
                <a:gridCol w="1611617">
                  <a:extLst>
                    <a:ext uri="{9D8B030D-6E8A-4147-A177-3AD203B41FA5}">
                      <a16:colId xmlns:a16="http://schemas.microsoft.com/office/drawing/2014/main" val="1129127825"/>
                    </a:ext>
                  </a:extLst>
                </a:gridCol>
                <a:gridCol w="1843664">
                  <a:extLst>
                    <a:ext uri="{9D8B030D-6E8A-4147-A177-3AD203B41FA5}">
                      <a16:colId xmlns:a16="http://schemas.microsoft.com/office/drawing/2014/main" val="3126884142"/>
                    </a:ext>
                  </a:extLst>
                </a:gridCol>
              </a:tblGrid>
              <a:tr h="70921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Enstitüde Ders Veren Öğretim Üyesi Dağılımı* - </a:t>
                      </a:r>
                      <a:r>
                        <a:rPr lang="tr-T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 3 yıl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666275"/>
                  </a:ext>
                </a:extLst>
              </a:tr>
              <a:tr h="780139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Prof. Dr.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Doç. Dr.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Dr. Öğr. Üyesi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DSÜ'lü öğretim üyesi sayısı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154266"/>
                  </a:ext>
                </a:extLst>
              </a:tr>
              <a:tr h="8156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Dr. Öğr. Üyesi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851233"/>
                  </a:ext>
                </a:extLst>
              </a:tr>
              <a:tr h="8156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 Dr. Öğr. Üyesi</a:t>
                      </a:r>
                      <a:b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Prof. Dr.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37626"/>
                  </a:ext>
                </a:extLst>
              </a:tr>
              <a:tr h="8156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 Dr. Öğr. Üyesi</a:t>
                      </a:r>
                      <a:b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Prof. Dr.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353627"/>
                  </a:ext>
                </a:extLst>
              </a:tr>
              <a:tr h="23640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30-31-30 6-6-6/%20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916050"/>
                  </a:ext>
                </a:extLst>
              </a:tr>
              <a:tr h="30732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tr-T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*İlgili veriler Enstitü sekreterliğince girilecektir. (DSÜ öğretim üyesi sayısı ayrıca girilmektedir.)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17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01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23173</TotalTime>
  <Words>1701</Words>
  <Application>Microsoft Office PowerPoint</Application>
  <PresentationFormat>Geniş ekran</PresentationFormat>
  <Paragraphs>347</Paragraphs>
  <Slides>21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(Body)</vt:lpstr>
      <vt:lpstr>Calibri Light</vt:lpstr>
      <vt:lpstr>DIN Pro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MDBF 2021-2022 3. Akademik Kurul Toplantı Sunumu 13.06.2022</dc:title>
  <dc:creator>MDBF</dc:creator>
  <cp:lastModifiedBy>Cangüzel Güner Zülfikar</cp:lastModifiedBy>
  <cp:revision>484</cp:revision>
  <cp:lastPrinted>2021-11-10T07:55:41Z</cp:lastPrinted>
  <dcterms:created xsi:type="dcterms:W3CDTF">2014-09-15T08:34:10Z</dcterms:created>
  <dcterms:modified xsi:type="dcterms:W3CDTF">2024-10-30T10:07:13Z</dcterms:modified>
</cp:coreProperties>
</file>