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1" r:id="rId6"/>
    <p:sldId id="262" r:id="rId7"/>
    <p:sldId id="260" r:id="rId8"/>
    <p:sldId id="263" r:id="rId9"/>
    <p:sldId id="264" r:id="rId10"/>
    <p:sldId id="265" r:id="rId11"/>
    <p:sldId id="266" r:id="rId12"/>
    <p:sldId id="292" r:id="rId13"/>
    <p:sldId id="294" r:id="rId14"/>
    <p:sldId id="283" r:id="rId15"/>
    <p:sldId id="293" r:id="rId16"/>
    <p:sldId id="295" r:id="rId17"/>
    <p:sldId id="280" r:id="rId18"/>
    <p:sldId id="285" r:id="rId19"/>
    <p:sldId id="281" r:id="rId20"/>
    <p:sldId id="296" r:id="rId21"/>
    <p:sldId id="267" r:id="rId22"/>
    <p:sldId id="297" r:id="rId23"/>
    <p:sldId id="288" r:id="rId24"/>
    <p:sldId id="268" r:id="rId25"/>
    <p:sldId id="287" r:id="rId26"/>
    <p:sldId id="269" r:id="rId27"/>
    <p:sldId id="289" r:id="rId28"/>
    <p:sldId id="291" r:id="rId29"/>
    <p:sldId id="270"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57D59-05E0-4D79-B7AD-AF689EE5210D}" v="2" dt="2022-01-21T06:41:45.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ğçe Ballı Altuğlu" userId="988c5fc6-bbba-4989-b8f5-41bf4e09c8f1" providerId="ADAL" clId="{08357D59-05E0-4D79-B7AD-AF689EE5210D}"/>
    <pc:docChg chg="custSel addSld delSld modSld sldOrd">
      <pc:chgData name="Tuğçe Ballı Altuğlu" userId="988c5fc6-bbba-4989-b8f5-41bf4e09c8f1" providerId="ADAL" clId="{08357D59-05E0-4D79-B7AD-AF689EE5210D}" dt="2022-01-21T06:49:20.534" v="93"/>
      <pc:docMkLst>
        <pc:docMk/>
      </pc:docMkLst>
      <pc:sldChg chg="modSp mod">
        <pc:chgData name="Tuğçe Ballı Altuğlu" userId="988c5fc6-bbba-4989-b8f5-41bf4e09c8f1" providerId="ADAL" clId="{08357D59-05E0-4D79-B7AD-AF689EE5210D}" dt="2022-01-21T06:41:17.555" v="79" actId="20577"/>
        <pc:sldMkLst>
          <pc:docMk/>
          <pc:sldMk cId="1288912215" sldId="257"/>
        </pc:sldMkLst>
        <pc:spChg chg="mod">
          <ac:chgData name="Tuğçe Ballı Altuğlu" userId="988c5fc6-bbba-4989-b8f5-41bf4e09c8f1" providerId="ADAL" clId="{08357D59-05E0-4D79-B7AD-AF689EE5210D}" dt="2022-01-21T06:41:17.555" v="79" actId="20577"/>
          <ac:spMkLst>
            <pc:docMk/>
            <pc:sldMk cId="1288912215" sldId="257"/>
            <ac:spMk id="3" creationId="{4FA46874-03AC-4369-8322-D88AF52C1903}"/>
          </ac:spMkLst>
        </pc:spChg>
      </pc:sldChg>
      <pc:sldChg chg="add ord">
        <pc:chgData name="Tuğçe Ballı Altuğlu" userId="988c5fc6-bbba-4989-b8f5-41bf4e09c8f1" providerId="ADAL" clId="{08357D59-05E0-4D79-B7AD-AF689EE5210D}" dt="2022-01-21T06:49:04.895" v="91"/>
        <pc:sldMkLst>
          <pc:docMk/>
          <pc:sldMk cId="1379478948" sldId="267"/>
        </pc:sldMkLst>
      </pc:sldChg>
      <pc:sldChg chg="del">
        <pc:chgData name="Tuğçe Ballı Altuğlu" userId="988c5fc6-bbba-4989-b8f5-41bf4e09c8f1" providerId="ADAL" clId="{08357D59-05E0-4D79-B7AD-AF689EE5210D}" dt="2022-01-21T06:40:14.407" v="18" actId="47"/>
        <pc:sldMkLst>
          <pc:docMk/>
          <pc:sldMk cId="2061998307" sldId="267"/>
        </pc:sldMkLst>
      </pc:sldChg>
      <pc:sldChg chg="add">
        <pc:chgData name="Tuğçe Ballı Altuğlu" userId="988c5fc6-bbba-4989-b8f5-41bf4e09c8f1" providerId="ADAL" clId="{08357D59-05E0-4D79-B7AD-AF689EE5210D}" dt="2022-01-21T06:40:40.158" v="19"/>
        <pc:sldMkLst>
          <pc:docMk/>
          <pc:sldMk cId="1739044766" sldId="268"/>
        </pc:sldMkLst>
      </pc:sldChg>
      <pc:sldChg chg="del">
        <pc:chgData name="Tuğçe Ballı Altuğlu" userId="988c5fc6-bbba-4989-b8f5-41bf4e09c8f1" providerId="ADAL" clId="{08357D59-05E0-4D79-B7AD-AF689EE5210D}" dt="2022-01-21T06:40:04.472" v="0" actId="47"/>
        <pc:sldMkLst>
          <pc:docMk/>
          <pc:sldMk cId="4212763643" sldId="268"/>
        </pc:sldMkLst>
      </pc:sldChg>
      <pc:sldChg chg="add del">
        <pc:chgData name="Tuğçe Ballı Altuğlu" userId="988c5fc6-bbba-4989-b8f5-41bf4e09c8f1" providerId="ADAL" clId="{08357D59-05E0-4D79-B7AD-AF689EE5210D}" dt="2022-01-21T06:40:40.158" v="19"/>
        <pc:sldMkLst>
          <pc:docMk/>
          <pc:sldMk cId="2725882804" sldId="269"/>
        </pc:sldMkLst>
      </pc:sldChg>
      <pc:sldChg chg="add del">
        <pc:chgData name="Tuğçe Ballı Altuğlu" userId="988c5fc6-bbba-4989-b8f5-41bf4e09c8f1" providerId="ADAL" clId="{08357D59-05E0-4D79-B7AD-AF689EE5210D}" dt="2022-01-21T06:40:40.158" v="19"/>
        <pc:sldMkLst>
          <pc:docMk/>
          <pc:sldMk cId="1933136522" sldId="270"/>
        </pc:sldMkLst>
      </pc:sldChg>
      <pc:sldChg chg="del">
        <pc:chgData name="Tuğçe Ballı Altuğlu" userId="988c5fc6-bbba-4989-b8f5-41bf4e09c8f1" providerId="ADAL" clId="{08357D59-05E0-4D79-B7AD-AF689EE5210D}" dt="2022-01-21T06:40:13.245" v="17" actId="47"/>
        <pc:sldMkLst>
          <pc:docMk/>
          <pc:sldMk cId="1792759647" sldId="277"/>
        </pc:sldMkLst>
      </pc:sldChg>
      <pc:sldChg chg="add del">
        <pc:chgData name="Tuğçe Ballı Altuğlu" userId="988c5fc6-bbba-4989-b8f5-41bf4e09c8f1" providerId="ADAL" clId="{08357D59-05E0-4D79-B7AD-AF689EE5210D}" dt="2022-01-21T06:40:40.158" v="19"/>
        <pc:sldMkLst>
          <pc:docMk/>
          <pc:sldMk cId="3097678719" sldId="280"/>
        </pc:sldMkLst>
      </pc:sldChg>
      <pc:sldChg chg="add del">
        <pc:chgData name="Tuğçe Ballı Altuğlu" userId="988c5fc6-bbba-4989-b8f5-41bf4e09c8f1" providerId="ADAL" clId="{08357D59-05E0-4D79-B7AD-AF689EE5210D}" dt="2022-01-21T06:40:40.158" v="19"/>
        <pc:sldMkLst>
          <pc:docMk/>
          <pc:sldMk cId="1185355699" sldId="281"/>
        </pc:sldMkLst>
      </pc:sldChg>
      <pc:sldChg chg="add del">
        <pc:chgData name="Tuğçe Ballı Altuğlu" userId="988c5fc6-bbba-4989-b8f5-41bf4e09c8f1" providerId="ADAL" clId="{08357D59-05E0-4D79-B7AD-AF689EE5210D}" dt="2022-01-21T06:40:40.158" v="19"/>
        <pc:sldMkLst>
          <pc:docMk/>
          <pc:sldMk cId="4112018176" sldId="283"/>
        </pc:sldMkLst>
      </pc:sldChg>
      <pc:sldChg chg="del">
        <pc:chgData name="Tuğçe Ballı Altuğlu" userId="988c5fc6-bbba-4989-b8f5-41bf4e09c8f1" providerId="ADAL" clId="{08357D59-05E0-4D79-B7AD-AF689EE5210D}" dt="2022-01-21T06:40:05.306" v="2" actId="47"/>
        <pc:sldMkLst>
          <pc:docMk/>
          <pc:sldMk cId="3775831811" sldId="284"/>
        </pc:sldMkLst>
      </pc:sldChg>
      <pc:sldChg chg="del">
        <pc:chgData name="Tuğçe Ballı Altuğlu" userId="988c5fc6-bbba-4989-b8f5-41bf4e09c8f1" providerId="ADAL" clId="{08357D59-05E0-4D79-B7AD-AF689EE5210D}" dt="2022-01-21T06:40:05.825" v="3" actId="47"/>
        <pc:sldMkLst>
          <pc:docMk/>
          <pc:sldMk cId="2629315900" sldId="285"/>
        </pc:sldMkLst>
      </pc:sldChg>
      <pc:sldChg chg="add">
        <pc:chgData name="Tuğçe Ballı Altuğlu" userId="988c5fc6-bbba-4989-b8f5-41bf4e09c8f1" providerId="ADAL" clId="{08357D59-05E0-4D79-B7AD-AF689EE5210D}" dt="2022-01-21T06:40:40.158" v="19"/>
        <pc:sldMkLst>
          <pc:docMk/>
          <pc:sldMk cId="3521917858" sldId="285"/>
        </pc:sldMkLst>
      </pc:sldChg>
      <pc:sldChg chg="del">
        <pc:chgData name="Tuğçe Ballı Altuğlu" userId="988c5fc6-bbba-4989-b8f5-41bf4e09c8f1" providerId="ADAL" clId="{08357D59-05E0-4D79-B7AD-AF689EE5210D}" dt="2022-01-21T06:40:06.372" v="4" actId="47"/>
        <pc:sldMkLst>
          <pc:docMk/>
          <pc:sldMk cId="3571925917" sldId="286"/>
        </pc:sldMkLst>
      </pc:sldChg>
      <pc:sldChg chg="add">
        <pc:chgData name="Tuğçe Ballı Altuğlu" userId="988c5fc6-bbba-4989-b8f5-41bf4e09c8f1" providerId="ADAL" clId="{08357D59-05E0-4D79-B7AD-AF689EE5210D}" dt="2022-01-21T06:40:40.158" v="19"/>
        <pc:sldMkLst>
          <pc:docMk/>
          <pc:sldMk cId="4205839138" sldId="286"/>
        </pc:sldMkLst>
      </pc:sldChg>
      <pc:sldChg chg="add">
        <pc:chgData name="Tuğçe Ballı Altuğlu" userId="988c5fc6-bbba-4989-b8f5-41bf4e09c8f1" providerId="ADAL" clId="{08357D59-05E0-4D79-B7AD-AF689EE5210D}" dt="2022-01-21T06:40:40.158" v="19"/>
        <pc:sldMkLst>
          <pc:docMk/>
          <pc:sldMk cId="1247118862" sldId="287"/>
        </pc:sldMkLst>
      </pc:sldChg>
      <pc:sldChg chg="del">
        <pc:chgData name="Tuğçe Ballı Altuğlu" userId="988c5fc6-bbba-4989-b8f5-41bf4e09c8f1" providerId="ADAL" clId="{08357D59-05E0-4D79-B7AD-AF689EE5210D}" dt="2022-01-21T06:40:07.224" v="6" actId="47"/>
        <pc:sldMkLst>
          <pc:docMk/>
          <pc:sldMk cId="3521917858" sldId="287"/>
        </pc:sldMkLst>
      </pc:sldChg>
      <pc:sldChg chg="del">
        <pc:chgData name="Tuğçe Ballı Altuğlu" userId="988c5fc6-bbba-4989-b8f5-41bf4e09c8f1" providerId="ADAL" clId="{08357D59-05E0-4D79-B7AD-AF689EE5210D}" dt="2022-01-21T06:40:08.193" v="8" actId="47"/>
        <pc:sldMkLst>
          <pc:docMk/>
          <pc:sldMk cId="363816323" sldId="288"/>
        </pc:sldMkLst>
      </pc:sldChg>
      <pc:sldChg chg="add">
        <pc:chgData name="Tuğçe Ballı Altuğlu" userId="988c5fc6-bbba-4989-b8f5-41bf4e09c8f1" providerId="ADAL" clId="{08357D59-05E0-4D79-B7AD-AF689EE5210D}" dt="2022-01-21T06:40:40.158" v="19"/>
        <pc:sldMkLst>
          <pc:docMk/>
          <pc:sldMk cId="2116934627" sldId="288"/>
        </pc:sldMkLst>
      </pc:sldChg>
      <pc:sldChg chg="del">
        <pc:chgData name="Tuğçe Ballı Altuğlu" userId="988c5fc6-bbba-4989-b8f5-41bf4e09c8f1" providerId="ADAL" clId="{08357D59-05E0-4D79-B7AD-AF689EE5210D}" dt="2022-01-21T06:40:09.196" v="9" actId="47"/>
        <pc:sldMkLst>
          <pc:docMk/>
          <pc:sldMk cId="1379478948" sldId="289"/>
        </pc:sldMkLst>
      </pc:sldChg>
      <pc:sldChg chg="add">
        <pc:chgData name="Tuğçe Ballı Altuğlu" userId="988c5fc6-bbba-4989-b8f5-41bf4e09c8f1" providerId="ADAL" clId="{08357D59-05E0-4D79-B7AD-AF689EE5210D}" dt="2022-01-21T06:40:40.158" v="19"/>
        <pc:sldMkLst>
          <pc:docMk/>
          <pc:sldMk cId="2685790966" sldId="289"/>
        </pc:sldMkLst>
      </pc:sldChg>
      <pc:sldChg chg="del">
        <pc:chgData name="Tuğçe Ballı Altuğlu" userId="988c5fc6-bbba-4989-b8f5-41bf4e09c8f1" providerId="ADAL" clId="{08357D59-05E0-4D79-B7AD-AF689EE5210D}" dt="2022-01-21T06:40:09.682" v="10" actId="47"/>
        <pc:sldMkLst>
          <pc:docMk/>
          <pc:sldMk cId="43165227" sldId="290"/>
        </pc:sldMkLst>
      </pc:sldChg>
      <pc:sldChg chg="add del">
        <pc:chgData name="Tuğçe Ballı Altuğlu" userId="988c5fc6-bbba-4989-b8f5-41bf4e09c8f1" providerId="ADAL" clId="{08357D59-05E0-4D79-B7AD-AF689EE5210D}" dt="2022-01-21T06:41:41.159" v="80" actId="2696"/>
        <pc:sldMkLst>
          <pc:docMk/>
          <pc:sldMk cId="397781049" sldId="291"/>
        </pc:sldMkLst>
      </pc:sldChg>
      <pc:sldChg chg="del">
        <pc:chgData name="Tuğçe Ballı Altuğlu" userId="988c5fc6-bbba-4989-b8f5-41bf4e09c8f1" providerId="ADAL" clId="{08357D59-05E0-4D79-B7AD-AF689EE5210D}" dt="2022-01-21T06:40:10.283" v="11" actId="47"/>
        <pc:sldMkLst>
          <pc:docMk/>
          <pc:sldMk cId="2116934627" sldId="291"/>
        </pc:sldMkLst>
      </pc:sldChg>
      <pc:sldChg chg="add">
        <pc:chgData name="Tuğçe Ballı Altuğlu" userId="988c5fc6-bbba-4989-b8f5-41bf4e09c8f1" providerId="ADAL" clId="{08357D59-05E0-4D79-B7AD-AF689EE5210D}" dt="2022-01-21T06:41:45.011" v="81"/>
        <pc:sldMkLst>
          <pc:docMk/>
          <pc:sldMk cId="3589958898" sldId="291"/>
        </pc:sldMkLst>
      </pc:sldChg>
      <pc:sldChg chg="del">
        <pc:chgData name="Tuğçe Ballı Altuğlu" userId="988c5fc6-bbba-4989-b8f5-41bf4e09c8f1" providerId="ADAL" clId="{08357D59-05E0-4D79-B7AD-AF689EE5210D}" dt="2022-01-21T06:40:10.715" v="12" actId="47"/>
        <pc:sldMkLst>
          <pc:docMk/>
          <pc:sldMk cId="1739044766" sldId="292"/>
        </pc:sldMkLst>
      </pc:sldChg>
      <pc:sldChg chg="add">
        <pc:chgData name="Tuğçe Ballı Altuğlu" userId="988c5fc6-bbba-4989-b8f5-41bf4e09c8f1" providerId="ADAL" clId="{08357D59-05E0-4D79-B7AD-AF689EE5210D}" dt="2022-01-21T06:40:40.158" v="19"/>
        <pc:sldMkLst>
          <pc:docMk/>
          <pc:sldMk cId="4212763643" sldId="292"/>
        </pc:sldMkLst>
      </pc:sldChg>
      <pc:sldChg chg="del">
        <pc:chgData name="Tuğçe Ballı Altuğlu" userId="988c5fc6-bbba-4989-b8f5-41bf4e09c8f1" providerId="ADAL" clId="{08357D59-05E0-4D79-B7AD-AF689EE5210D}" dt="2022-01-21T06:40:11.185" v="13" actId="47"/>
        <pc:sldMkLst>
          <pc:docMk/>
          <pc:sldMk cId="1247118862" sldId="293"/>
        </pc:sldMkLst>
      </pc:sldChg>
      <pc:sldChg chg="add ord">
        <pc:chgData name="Tuğçe Ballı Altuğlu" userId="988c5fc6-bbba-4989-b8f5-41bf4e09c8f1" providerId="ADAL" clId="{08357D59-05E0-4D79-B7AD-AF689EE5210D}" dt="2022-01-21T06:48:24.858" v="87"/>
        <pc:sldMkLst>
          <pc:docMk/>
          <pc:sldMk cId="3775831811" sldId="293"/>
        </pc:sldMkLst>
      </pc:sldChg>
      <pc:sldChg chg="add ord">
        <pc:chgData name="Tuğçe Ballı Altuğlu" userId="988c5fc6-bbba-4989-b8f5-41bf4e09c8f1" providerId="ADAL" clId="{08357D59-05E0-4D79-B7AD-AF689EE5210D}" dt="2022-01-21T06:42:00.729" v="83"/>
        <pc:sldMkLst>
          <pc:docMk/>
          <pc:sldMk cId="2629315900" sldId="294"/>
        </pc:sldMkLst>
      </pc:sldChg>
      <pc:sldChg chg="del">
        <pc:chgData name="Tuğçe Ballı Altuğlu" userId="988c5fc6-bbba-4989-b8f5-41bf4e09c8f1" providerId="ADAL" clId="{08357D59-05E0-4D79-B7AD-AF689EE5210D}" dt="2022-01-21T06:40:12.171" v="15" actId="47"/>
        <pc:sldMkLst>
          <pc:docMk/>
          <pc:sldMk cId="2685790966" sldId="294"/>
        </pc:sldMkLst>
      </pc:sldChg>
      <pc:sldChg chg="add">
        <pc:chgData name="Tuğçe Ballı Altuğlu" userId="988c5fc6-bbba-4989-b8f5-41bf4e09c8f1" providerId="ADAL" clId="{08357D59-05E0-4D79-B7AD-AF689EE5210D}" dt="2022-01-21T06:40:40.158" v="19"/>
        <pc:sldMkLst>
          <pc:docMk/>
          <pc:sldMk cId="3571925917" sldId="295"/>
        </pc:sldMkLst>
      </pc:sldChg>
      <pc:sldChg chg="add ord">
        <pc:chgData name="Tuğçe Ballı Altuğlu" userId="988c5fc6-bbba-4989-b8f5-41bf4e09c8f1" providerId="ADAL" clId="{08357D59-05E0-4D79-B7AD-AF689EE5210D}" dt="2022-01-21T06:49:20.534" v="93"/>
        <pc:sldMkLst>
          <pc:docMk/>
          <pc:sldMk cId="363816323" sldId="296"/>
        </pc:sldMkLst>
      </pc:sldChg>
      <pc:sldChg chg="add">
        <pc:chgData name="Tuğçe Ballı Altuğlu" userId="988c5fc6-bbba-4989-b8f5-41bf4e09c8f1" providerId="ADAL" clId="{08357D59-05E0-4D79-B7AD-AF689EE5210D}" dt="2022-01-21T06:40:40.158" v="19"/>
        <pc:sldMkLst>
          <pc:docMk/>
          <pc:sldMk cId="43165227"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3ACE2-65CA-49E8-BE1B-A033D656E62F}"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8CCD9-D958-409D-AC7D-B937C2EB00A4}" type="slidenum">
              <a:rPr lang="en-US" smtClean="0"/>
              <a:t>‹#›</a:t>
            </a:fld>
            <a:endParaRPr lang="en-US"/>
          </a:p>
        </p:txBody>
      </p:sp>
    </p:spTree>
    <p:extLst>
      <p:ext uri="{BB962C8B-B14F-4D97-AF65-F5344CB8AC3E}">
        <p14:creationId xmlns:p14="http://schemas.microsoft.com/office/powerpoint/2010/main" val="359144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SPECT </a:t>
            </a:r>
            <a:r>
              <a:rPr lang="tr-TR" dirty="0" err="1"/>
              <a:t>Single</a:t>
            </a:r>
            <a:r>
              <a:rPr lang="tr-TR" dirty="0"/>
              <a:t> </a:t>
            </a:r>
            <a:r>
              <a:rPr lang="tr-TR" dirty="0" err="1"/>
              <a:t>Photon</a:t>
            </a:r>
            <a:r>
              <a:rPr lang="tr-TR" dirty="0"/>
              <a:t> </a:t>
            </a:r>
            <a:r>
              <a:rPr lang="tr-TR" dirty="0" err="1"/>
              <a:t>Emission</a:t>
            </a:r>
            <a:r>
              <a:rPr lang="tr-TR" dirty="0"/>
              <a:t> </a:t>
            </a:r>
            <a:r>
              <a:rPr lang="tr-TR" dirty="0" err="1"/>
              <a:t>Computerized</a:t>
            </a:r>
            <a:r>
              <a:rPr lang="tr-TR" dirty="0"/>
              <a:t> </a:t>
            </a:r>
            <a:r>
              <a:rPr lang="tr-TR" dirty="0" err="1"/>
              <a:t>Tomography</a:t>
            </a:r>
            <a:endParaRPr lang="tr-TR" dirty="0"/>
          </a:p>
          <a:p>
            <a:r>
              <a:rPr lang="tr-TR" dirty="0"/>
              <a:t>CT </a:t>
            </a:r>
            <a:r>
              <a:rPr lang="tr-TR" dirty="0" err="1"/>
              <a:t>Computerized</a:t>
            </a:r>
            <a:r>
              <a:rPr lang="tr-TR" dirty="0"/>
              <a:t> </a:t>
            </a:r>
            <a:r>
              <a:rPr lang="tr-TR" dirty="0" err="1"/>
              <a:t>Tomography</a:t>
            </a:r>
            <a:endParaRPr lang="tr-TR" dirty="0"/>
          </a:p>
        </p:txBody>
      </p:sp>
      <p:sp>
        <p:nvSpPr>
          <p:cNvPr id="4" name="Slayt Numarası Yer Tutucusu 3"/>
          <p:cNvSpPr>
            <a:spLocks noGrp="1"/>
          </p:cNvSpPr>
          <p:nvPr>
            <p:ph type="sldNum" sz="quarter" idx="10"/>
          </p:nvPr>
        </p:nvSpPr>
        <p:spPr/>
        <p:txBody>
          <a:bodyPr/>
          <a:lstStyle/>
          <a:p>
            <a:fld id="{BD98DF34-1529-43D5-A2BD-DAD08CBFFAF3}" type="slidenum">
              <a:rPr lang="tr-TR" smtClean="0"/>
              <a:t>13</a:t>
            </a:fld>
            <a:endParaRPr lang="tr-TR"/>
          </a:p>
        </p:txBody>
      </p:sp>
    </p:spTree>
    <p:extLst>
      <p:ext uri="{BB962C8B-B14F-4D97-AF65-F5344CB8AC3E}">
        <p14:creationId xmlns:p14="http://schemas.microsoft.com/office/powerpoint/2010/main" val="296744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system like this uses the EEG signal so the human brain can control and communicate with a computer or other electronic devices, which can then be used for cursor movement, choosing a word, or controlling prostheses. Using this new method, people can let the outside world know their ideas or control related equipment using only their brain without the need for extra language or action [6].</a:t>
            </a:r>
            <a:endParaRPr lang="tr-TR" dirty="0"/>
          </a:p>
        </p:txBody>
      </p:sp>
      <p:sp>
        <p:nvSpPr>
          <p:cNvPr id="4" name="Slayt Numarası Yer Tutucusu 3"/>
          <p:cNvSpPr>
            <a:spLocks noGrp="1"/>
          </p:cNvSpPr>
          <p:nvPr>
            <p:ph type="sldNum" sz="quarter" idx="10"/>
          </p:nvPr>
        </p:nvSpPr>
        <p:spPr/>
        <p:txBody>
          <a:bodyPr/>
          <a:lstStyle/>
          <a:p>
            <a:fld id="{BD98DF34-1529-43D5-A2BD-DAD08CBFFAF3}" type="slidenum">
              <a:rPr lang="tr-TR" smtClean="0"/>
              <a:t>20</a:t>
            </a:fld>
            <a:endParaRPr lang="tr-TR"/>
          </a:p>
        </p:txBody>
      </p:sp>
    </p:spTree>
    <p:extLst>
      <p:ext uri="{BB962C8B-B14F-4D97-AF65-F5344CB8AC3E}">
        <p14:creationId xmlns:p14="http://schemas.microsoft.com/office/powerpoint/2010/main" val="114728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system like this uses the EEG signal so the human brain can control and communicate with a computer or other electronic devices, which can then be used for cursor movement, choosing a word, or controlling prostheses. Using this new method, people can let the outside world know their ideas or control related equipment using only their brain without the need for extra language or action [6].</a:t>
            </a:r>
            <a:endParaRPr lang="tr-TR" dirty="0"/>
          </a:p>
        </p:txBody>
      </p:sp>
      <p:sp>
        <p:nvSpPr>
          <p:cNvPr id="4" name="Slayt Numarası Yer Tutucusu 3"/>
          <p:cNvSpPr>
            <a:spLocks noGrp="1"/>
          </p:cNvSpPr>
          <p:nvPr>
            <p:ph type="sldNum" sz="quarter" idx="10"/>
          </p:nvPr>
        </p:nvSpPr>
        <p:spPr/>
        <p:txBody>
          <a:bodyPr/>
          <a:lstStyle/>
          <a:p>
            <a:fld id="{BD98DF34-1529-43D5-A2BD-DAD08CBFFAF3}" type="slidenum">
              <a:rPr lang="tr-TR" smtClean="0"/>
              <a:t>21</a:t>
            </a:fld>
            <a:endParaRPr lang="tr-TR"/>
          </a:p>
        </p:txBody>
      </p:sp>
    </p:spTree>
    <p:extLst>
      <p:ext uri="{BB962C8B-B14F-4D97-AF65-F5344CB8AC3E}">
        <p14:creationId xmlns:p14="http://schemas.microsoft.com/office/powerpoint/2010/main" val="362580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383B-AAE4-4216-90AE-231563CF4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756E7D-1A21-4FB6-8A38-B97CED42C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B1DB4-C1D5-415B-8201-06B9A1C00E70}"/>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5" name="Footer Placeholder 4">
            <a:extLst>
              <a:ext uri="{FF2B5EF4-FFF2-40B4-BE49-F238E27FC236}">
                <a16:creationId xmlns:a16="http://schemas.microsoft.com/office/drawing/2014/main" id="{C2D0274C-BA48-4697-BC46-4C0811624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C595E-328F-4041-85BD-AACBB3468AAC}"/>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16406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B412-3F1D-40DE-995C-CF84B917BE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0399C-765A-419D-90FE-B17CA38042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58CD6-45E5-4762-A062-DB036AEF83EB}"/>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5" name="Footer Placeholder 4">
            <a:extLst>
              <a:ext uri="{FF2B5EF4-FFF2-40B4-BE49-F238E27FC236}">
                <a16:creationId xmlns:a16="http://schemas.microsoft.com/office/drawing/2014/main" id="{7193E086-0EFF-4545-BF56-7E4698CAE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B7CB5-9621-4A0A-A21A-9156C33F8828}"/>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14101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A057C-1E26-412B-BC25-D344A2DE85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A2DBA-6348-4880-A315-CEE82956F7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E502A-7516-461A-A24A-8DFF2037F03E}"/>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5" name="Footer Placeholder 4">
            <a:extLst>
              <a:ext uri="{FF2B5EF4-FFF2-40B4-BE49-F238E27FC236}">
                <a16:creationId xmlns:a16="http://schemas.microsoft.com/office/drawing/2014/main" id="{2DC4E71A-E052-46B5-AFE0-A1B3B5CBB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89F03-A7A9-4235-A6E7-B9128E21CABD}"/>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158575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310B-5C95-4BB9-9CE2-ACE70CBAD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67DF-26F8-45BF-BADC-386E7B99D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211C8-BCD0-4877-BB1D-3F093A0EE017}"/>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5" name="Footer Placeholder 4">
            <a:extLst>
              <a:ext uri="{FF2B5EF4-FFF2-40B4-BE49-F238E27FC236}">
                <a16:creationId xmlns:a16="http://schemas.microsoft.com/office/drawing/2014/main" id="{BD03AEC4-2CC8-46D9-A1D3-94AAE18F6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99938-63C8-4485-B087-E208AF406511}"/>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331085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2C23-6D2B-49AD-85C2-38A529A3CB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0FA76-D001-4A66-95A3-A1F7ADCF6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E0C22-0DDB-4809-BA6F-EBE130526BAA}"/>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5" name="Footer Placeholder 4">
            <a:extLst>
              <a:ext uri="{FF2B5EF4-FFF2-40B4-BE49-F238E27FC236}">
                <a16:creationId xmlns:a16="http://schemas.microsoft.com/office/drawing/2014/main" id="{3676DA51-222F-4444-8CEF-5DC29510A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B89BB-7AB4-4452-854D-5586366DB508}"/>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51816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DAB2-6E13-4B57-B643-A4135926E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70422-DFDB-4DFB-A1C0-8F0898A97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0E4696-2202-4680-A41B-1374AA48DC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64C09-2553-4E97-AF4A-F9DFB96B3354}"/>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6" name="Footer Placeholder 5">
            <a:extLst>
              <a:ext uri="{FF2B5EF4-FFF2-40B4-BE49-F238E27FC236}">
                <a16:creationId xmlns:a16="http://schemas.microsoft.com/office/drawing/2014/main" id="{064FD4F3-55D0-4E40-8410-7E9E09A5E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105AE-AE30-4C31-93FE-796145A2652D}"/>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11888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6C7C-439D-4356-80E4-493DE2DCE4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D1412-572F-4D86-8D2B-735AEB227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7D812-931B-478F-86D5-AEA9472EB9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E9F06B-D63D-40CA-9988-F873E2122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37A8E-5BB4-4F6B-9363-CB0CB238A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94EF2-60C2-42F3-B8F4-B8320782B6BF}"/>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8" name="Footer Placeholder 7">
            <a:extLst>
              <a:ext uri="{FF2B5EF4-FFF2-40B4-BE49-F238E27FC236}">
                <a16:creationId xmlns:a16="http://schemas.microsoft.com/office/drawing/2014/main" id="{F848D9C1-AD3E-4A0A-826F-3FE60B82C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98A90D-93FF-400A-83B4-BEB6DF583208}"/>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324431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CEA2-7C5C-4336-86E0-101525B4E5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9E877-9D9E-4062-93E9-E11B12C2A7F8}"/>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4" name="Footer Placeholder 3">
            <a:extLst>
              <a:ext uri="{FF2B5EF4-FFF2-40B4-BE49-F238E27FC236}">
                <a16:creationId xmlns:a16="http://schemas.microsoft.com/office/drawing/2014/main" id="{9682012C-E0CC-46D8-B721-43DE74A60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E9FEEE-603D-4EA1-9AF0-6168D6BE2F90}"/>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144332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45812-12CB-4A1B-B974-8171FA40BA58}"/>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3" name="Footer Placeholder 2">
            <a:extLst>
              <a:ext uri="{FF2B5EF4-FFF2-40B4-BE49-F238E27FC236}">
                <a16:creationId xmlns:a16="http://schemas.microsoft.com/office/drawing/2014/main" id="{2EADFB75-A65D-477F-913F-F3B67F73A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29E6F-BC1E-4206-9A84-6B020000893D}"/>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55409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D035-8C94-4701-9501-4E5D3437E2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8DA117-E797-477B-A4E8-0C03F43D8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1F554-EB69-434B-BBCB-FBA5D1899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69EF8-2178-4E51-AD3B-81CE08856540}"/>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6" name="Footer Placeholder 5">
            <a:extLst>
              <a:ext uri="{FF2B5EF4-FFF2-40B4-BE49-F238E27FC236}">
                <a16:creationId xmlns:a16="http://schemas.microsoft.com/office/drawing/2014/main" id="{D915CC87-6B67-4533-93A3-9BA9B9EBE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E04EA-AFC0-445F-8C98-7E80475E775B}"/>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106607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486D-1AD9-4CB0-9430-1368276FC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64D19F-82DE-4246-A87C-4E3F2AB13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7A8A5C-60AA-4C92-B0EE-DA7483C84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43C20-F5E4-4FD6-B620-3B52593F129D}"/>
              </a:ext>
            </a:extLst>
          </p:cNvPr>
          <p:cNvSpPr>
            <a:spLocks noGrp="1"/>
          </p:cNvSpPr>
          <p:nvPr>
            <p:ph type="dt" sz="half" idx="10"/>
          </p:nvPr>
        </p:nvSpPr>
        <p:spPr/>
        <p:txBody>
          <a:bodyPr/>
          <a:lstStyle/>
          <a:p>
            <a:fld id="{CEB08E3B-D278-4445-8281-44D59810623E}" type="datetimeFigureOut">
              <a:rPr lang="en-US" smtClean="0"/>
              <a:t>1/21/2022</a:t>
            </a:fld>
            <a:endParaRPr lang="en-US"/>
          </a:p>
        </p:txBody>
      </p:sp>
      <p:sp>
        <p:nvSpPr>
          <p:cNvPr id="6" name="Footer Placeholder 5">
            <a:extLst>
              <a:ext uri="{FF2B5EF4-FFF2-40B4-BE49-F238E27FC236}">
                <a16:creationId xmlns:a16="http://schemas.microsoft.com/office/drawing/2014/main" id="{8B6DE558-C6AB-484A-9549-8CD67E0D1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BBECD-098F-4BCA-872B-2E79B35299C6}"/>
              </a:ext>
            </a:extLst>
          </p:cNvPr>
          <p:cNvSpPr>
            <a:spLocks noGrp="1"/>
          </p:cNvSpPr>
          <p:nvPr>
            <p:ph type="sldNum" sz="quarter" idx="12"/>
          </p:nvPr>
        </p:nvSpPr>
        <p:spPr/>
        <p:txBody>
          <a:bodyPr/>
          <a:lstStyle/>
          <a:p>
            <a:fld id="{1EBB76B0-DDEE-41CD-B16E-FAA8BE5A3F0C}" type="slidenum">
              <a:rPr lang="en-US" smtClean="0"/>
              <a:t>‹#›</a:t>
            </a:fld>
            <a:endParaRPr lang="en-US"/>
          </a:p>
        </p:txBody>
      </p:sp>
    </p:spTree>
    <p:extLst>
      <p:ext uri="{BB962C8B-B14F-4D97-AF65-F5344CB8AC3E}">
        <p14:creationId xmlns:p14="http://schemas.microsoft.com/office/powerpoint/2010/main" val="292512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9422D-102B-43E2-A649-463ECE0E2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97813-9366-4B80-AC99-F18F595C2F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E5D1A-FF0F-4504-9150-67DB5C4E7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08E3B-D278-4445-8281-44D59810623E}" type="datetimeFigureOut">
              <a:rPr lang="en-US" smtClean="0"/>
              <a:t>1/21/2022</a:t>
            </a:fld>
            <a:endParaRPr lang="en-US"/>
          </a:p>
        </p:txBody>
      </p:sp>
      <p:sp>
        <p:nvSpPr>
          <p:cNvPr id="5" name="Footer Placeholder 4">
            <a:extLst>
              <a:ext uri="{FF2B5EF4-FFF2-40B4-BE49-F238E27FC236}">
                <a16:creationId xmlns:a16="http://schemas.microsoft.com/office/drawing/2014/main" id="{FC39D702-35C1-4F40-88EA-B01CF6EA7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58169B-A2D4-4996-B676-A1FAB41F6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76B0-DDEE-41CD-B16E-FAA8BE5A3F0C}" type="slidenum">
              <a:rPr lang="en-US" smtClean="0"/>
              <a:t>‹#›</a:t>
            </a:fld>
            <a:endParaRPr lang="en-US"/>
          </a:p>
        </p:txBody>
      </p:sp>
    </p:spTree>
    <p:extLst>
      <p:ext uri="{BB962C8B-B14F-4D97-AF65-F5344CB8AC3E}">
        <p14:creationId xmlns:p14="http://schemas.microsoft.com/office/powerpoint/2010/main" val="12079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nash.edu/researchinfrastructure/mbi/facilities/human/eeg"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wKDimrzvwYA"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tec.at/Products/Complete-Solutions/g.BCIsys-Specs-Features"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bpBvbPYK5Ec"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UUcubnQML9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182E-66F6-406A-A395-4906FB3B4063}"/>
              </a:ext>
            </a:extLst>
          </p:cNvPr>
          <p:cNvSpPr>
            <a:spLocks noGrp="1"/>
          </p:cNvSpPr>
          <p:nvPr>
            <p:ph type="ctrTitle"/>
          </p:nvPr>
        </p:nvSpPr>
        <p:spPr/>
        <p:txBody>
          <a:bodyPr/>
          <a:lstStyle/>
          <a:p>
            <a:r>
              <a:rPr lang="en-US" dirty="0" err="1"/>
              <a:t>Beyin</a:t>
            </a:r>
            <a:r>
              <a:rPr lang="en-US" dirty="0"/>
              <a:t> </a:t>
            </a:r>
            <a:r>
              <a:rPr lang="en-US" dirty="0" err="1"/>
              <a:t>Bilgisayar</a:t>
            </a:r>
            <a:r>
              <a:rPr lang="en-US" dirty="0"/>
              <a:t> </a:t>
            </a:r>
            <a:r>
              <a:rPr lang="en-US" dirty="0" err="1"/>
              <a:t>Arayüzü</a:t>
            </a:r>
            <a:r>
              <a:rPr lang="en-US" dirty="0"/>
              <a:t> </a:t>
            </a:r>
            <a:r>
              <a:rPr lang="en-US" dirty="0" err="1"/>
              <a:t>Uygulamaları</a:t>
            </a:r>
            <a:endParaRPr lang="en-US" dirty="0"/>
          </a:p>
        </p:txBody>
      </p:sp>
      <p:sp>
        <p:nvSpPr>
          <p:cNvPr id="3" name="Subtitle 2">
            <a:extLst>
              <a:ext uri="{FF2B5EF4-FFF2-40B4-BE49-F238E27FC236}">
                <a16:creationId xmlns:a16="http://schemas.microsoft.com/office/drawing/2014/main" id="{4FDEAAD4-6891-4B42-80DD-A0F1E98FE4EE}"/>
              </a:ext>
            </a:extLst>
          </p:cNvPr>
          <p:cNvSpPr>
            <a:spLocks noGrp="1"/>
          </p:cNvSpPr>
          <p:nvPr>
            <p:ph type="subTitle" idx="1"/>
          </p:nvPr>
        </p:nvSpPr>
        <p:spPr/>
        <p:txBody>
          <a:bodyPr/>
          <a:lstStyle/>
          <a:p>
            <a:r>
              <a:rPr lang="en-US" dirty="0"/>
              <a:t>Dr. </a:t>
            </a:r>
            <a:r>
              <a:rPr lang="en-US" dirty="0" err="1"/>
              <a:t>Öğr</a:t>
            </a:r>
            <a:r>
              <a:rPr lang="en-US" dirty="0"/>
              <a:t>. </a:t>
            </a:r>
            <a:r>
              <a:rPr lang="en-US" dirty="0" err="1"/>
              <a:t>Üy</a:t>
            </a:r>
            <a:r>
              <a:rPr lang="en-US" dirty="0"/>
              <a:t>. Tuğçe Ballı</a:t>
            </a:r>
          </a:p>
          <a:p>
            <a:r>
              <a:rPr lang="en-US" dirty="0" err="1"/>
              <a:t>Üsküdar</a:t>
            </a:r>
            <a:r>
              <a:rPr lang="en-US" dirty="0"/>
              <a:t> </a:t>
            </a:r>
            <a:r>
              <a:rPr lang="en-US" dirty="0" err="1"/>
              <a:t>Üniversitesi</a:t>
            </a:r>
            <a:r>
              <a:rPr lang="en-US" dirty="0"/>
              <a:t> </a:t>
            </a:r>
          </a:p>
          <a:p>
            <a:r>
              <a:rPr lang="en-US" dirty="0" err="1"/>
              <a:t>Mühendislik</a:t>
            </a:r>
            <a:r>
              <a:rPr lang="en-US" dirty="0"/>
              <a:t> </a:t>
            </a:r>
            <a:r>
              <a:rPr lang="en-US" dirty="0" err="1"/>
              <a:t>ve</a:t>
            </a:r>
            <a:r>
              <a:rPr lang="en-US" dirty="0"/>
              <a:t> </a:t>
            </a:r>
            <a:r>
              <a:rPr lang="en-US" dirty="0" err="1"/>
              <a:t>Doğa</a:t>
            </a:r>
            <a:r>
              <a:rPr lang="en-US" dirty="0"/>
              <a:t> Bilimleri </a:t>
            </a:r>
            <a:r>
              <a:rPr lang="en-US" dirty="0" err="1"/>
              <a:t>Fakültesi</a:t>
            </a:r>
            <a:endParaRPr lang="en-US" dirty="0"/>
          </a:p>
          <a:p>
            <a:r>
              <a:rPr lang="en-US" dirty="0" err="1"/>
              <a:t>Yazılım</a:t>
            </a:r>
            <a:r>
              <a:rPr lang="en-US" dirty="0"/>
              <a:t> </a:t>
            </a:r>
            <a:r>
              <a:rPr lang="en-US" dirty="0" err="1"/>
              <a:t>Mühendisliği</a:t>
            </a:r>
            <a:r>
              <a:rPr lang="en-US" dirty="0"/>
              <a:t> </a:t>
            </a:r>
            <a:r>
              <a:rPr lang="en-US" dirty="0" err="1"/>
              <a:t>Bölümü</a:t>
            </a:r>
            <a:endParaRPr lang="en-US" dirty="0"/>
          </a:p>
        </p:txBody>
      </p:sp>
    </p:spTree>
    <p:extLst>
      <p:ext uri="{BB962C8B-B14F-4D97-AF65-F5344CB8AC3E}">
        <p14:creationId xmlns:p14="http://schemas.microsoft.com/office/powerpoint/2010/main" val="293926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ED1F-0B32-40E3-BC9F-C2E5A3E9B2E2}"/>
              </a:ext>
            </a:extLst>
          </p:cNvPr>
          <p:cNvSpPr>
            <a:spLocks noGrp="1"/>
          </p:cNvSpPr>
          <p:nvPr>
            <p:ph type="title"/>
          </p:nvPr>
        </p:nvSpPr>
        <p:spPr/>
        <p:txBody>
          <a:bodyPr/>
          <a:lstStyle/>
          <a:p>
            <a:r>
              <a:rPr lang="en-US" dirty="0" err="1"/>
              <a:t>Bağımlı</a:t>
            </a:r>
            <a:r>
              <a:rPr lang="en-US" dirty="0"/>
              <a:t> </a:t>
            </a:r>
            <a:r>
              <a:rPr lang="en-US" dirty="0" err="1"/>
              <a:t>ve</a:t>
            </a:r>
            <a:r>
              <a:rPr lang="en-US" dirty="0"/>
              <a:t> </a:t>
            </a:r>
            <a:r>
              <a:rPr lang="en-US" dirty="0" err="1"/>
              <a:t>Bağımsız</a:t>
            </a:r>
            <a:r>
              <a:rPr lang="en-US" dirty="0"/>
              <a:t> </a:t>
            </a:r>
            <a:r>
              <a:rPr lang="en-US" dirty="0" err="1"/>
              <a:t>Sistemler</a:t>
            </a:r>
            <a:endParaRPr lang="en-US" dirty="0"/>
          </a:p>
        </p:txBody>
      </p:sp>
      <p:sp>
        <p:nvSpPr>
          <p:cNvPr id="3" name="Content Placeholder 2">
            <a:extLst>
              <a:ext uri="{FF2B5EF4-FFF2-40B4-BE49-F238E27FC236}">
                <a16:creationId xmlns:a16="http://schemas.microsoft.com/office/drawing/2014/main" id="{2ACEAA14-EE36-428F-9818-ABA8F87119AE}"/>
              </a:ext>
            </a:extLst>
          </p:cNvPr>
          <p:cNvSpPr>
            <a:spLocks noGrp="1"/>
          </p:cNvSpPr>
          <p:nvPr>
            <p:ph idx="1"/>
          </p:nvPr>
        </p:nvSpPr>
        <p:spPr/>
        <p:txBody>
          <a:bodyPr/>
          <a:lstStyle/>
          <a:p>
            <a:r>
              <a:rPr lang="en-US" dirty="0" err="1"/>
              <a:t>Bağımlı</a:t>
            </a:r>
            <a:r>
              <a:rPr lang="en-US" dirty="0"/>
              <a:t> </a:t>
            </a:r>
            <a:r>
              <a:rPr lang="en-US" dirty="0" err="1"/>
              <a:t>sistemler</a:t>
            </a:r>
            <a:r>
              <a:rPr lang="en-US" dirty="0"/>
              <a:t> </a:t>
            </a:r>
            <a:r>
              <a:rPr lang="en-US" dirty="0" err="1"/>
              <a:t>merkezi</a:t>
            </a:r>
            <a:r>
              <a:rPr lang="en-US" dirty="0"/>
              <a:t> </a:t>
            </a:r>
            <a:r>
              <a:rPr lang="en-US" dirty="0" err="1"/>
              <a:t>sinir</a:t>
            </a:r>
            <a:r>
              <a:rPr lang="en-US" dirty="0"/>
              <a:t> </a:t>
            </a:r>
            <a:r>
              <a:rPr lang="en-US" dirty="0" err="1"/>
              <a:t>sisteminin</a:t>
            </a:r>
            <a:r>
              <a:rPr lang="en-US" dirty="0"/>
              <a:t> </a:t>
            </a:r>
            <a:r>
              <a:rPr lang="en-US" dirty="0" err="1"/>
              <a:t>bir</a:t>
            </a:r>
            <a:r>
              <a:rPr lang="en-US" dirty="0"/>
              <a:t> </a:t>
            </a:r>
            <a:r>
              <a:rPr lang="en-US" dirty="0" err="1"/>
              <a:t>uyarana</a:t>
            </a:r>
            <a:r>
              <a:rPr lang="en-US" dirty="0"/>
              <a:t> </a:t>
            </a:r>
            <a:r>
              <a:rPr lang="en-US" dirty="0" err="1"/>
              <a:t>karşılık</a:t>
            </a:r>
            <a:r>
              <a:rPr lang="en-US" dirty="0"/>
              <a:t> </a:t>
            </a:r>
            <a:r>
              <a:rPr lang="en-US" dirty="0" err="1"/>
              <a:t>vereceği</a:t>
            </a:r>
            <a:r>
              <a:rPr lang="en-US" dirty="0"/>
              <a:t> </a:t>
            </a:r>
            <a:r>
              <a:rPr lang="en-US" dirty="0" err="1"/>
              <a:t>cevaba</a:t>
            </a:r>
            <a:r>
              <a:rPr lang="en-US" dirty="0"/>
              <a:t> </a:t>
            </a:r>
            <a:r>
              <a:rPr lang="en-US" dirty="0" err="1"/>
              <a:t>bağlı</a:t>
            </a:r>
            <a:r>
              <a:rPr lang="en-US" dirty="0"/>
              <a:t> </a:t>
            </a:r>
            <a:r>
              <a:rPr lang="en-US" dirty="0" err="1"/>
              <a:t>olarak</a:t>
            </a:r>
            <a:r>
              <a:rPr lang="en-US" dirty="0"/>
              <a:t> </a:t>
            </a:r>
            <a:r>
              <a:rPr lang="en-US" dirty="0" err="1"/>
              <a:t>çalışan</a:t>
            </a:r>
            <a:r>
              <a:rPr lang="en-US" dirty="0"/>
              <a:t> </a:t>
            </a:r>
            <a:r>
              <a:rPr lang="en-US" dirty="0" err="1"/>
              <a:t>sistemlerdir</a:t>
            </a:r>
            <a:r>
              <a:rPr lang="en-US" dirty="0"/>
              <a:t>.</a:t>
            </a:r>
          </a:p>
          <a:p>
            <a:pPr lvl="1"/>
            <a:r>
              <a:rPr lang="en-US" dirty="0" err="1"/>
              <a:t>olaya</a:t>
            </a:r>
            <a:r>
              <a:rPr lang="en-US" dirty="0"/>
              <a:t> </a:t>
            </a:r>
            <a:r>
              <a:rPr lang="en-US" dirty="0" err="1"/>
              <a:t>ilişkin</a:t>
            </a:r>
            <a:r>
              <a:rPr lang="en-US" dirty="0"/>
              <a:t> </a:t>
            </a:r>
            <a:r>
              <a:rPr lang="en-US" dirty="0" err="1"/>
              <a:t>durağan</a:t>
            </a:r>
            <a:r>
              <a:rPr lang="en-US" dirty="0"/>
              <a:t> </a:t>
            </a:r>
            <a:r>
              <a:rPr lang="en-US" dirty="0" err="1"/>
              <a:t>potansiyeller</a:t>
            </a:r>
            <a:endParaRPr lang="en-US" dirty="0"/>
          </a:p>
          <a:p>
            <a:pPr lvl="1"/>
            <a:endParaRPr lang="en-US" dirty="0"/>
          </a:p>
          <a:p>
            <a:r>
              <a:rPr lang="en-US" dirty="0" err="1"/>
              <a:t>Bağımsız</a:t>
            </a:r>
            <a:r>
              <a:rPr lang="en-US" dirty="0"/>
              <a:t> </a:t>
            </a:r>
            <a:r>
              <a:rPr lang="en-US" dirty="0" err="1"/>
              <a:t>sistemler</a:t>
            </a:r>
            <a:r>
              <a:rPr lang="en-US" dirty="0"/>
              <a:t> </a:t>
            </a:r>
            <a:r>
              <a:rPr lang="en-US" dirty="0" err="1"/>
              <a:t>ise</a:t>
            </a:r>
            <a:r>
              <a:rPr lang="en-US" dirty="0"/>
              <a:t> </a:t>
            </a:r>
            <a:r>
              <a:rPr lang="en-US" dirty="0" err="1"/>
              <a:t>kullanıcının</a:t>
            </a:r>
            <a:r>
              <a:rPr lang="en-US" dirty="0"/>
              <a:t> </a:t>
            </a:r>
            <a:r>
              <a:rPr lang="en-US" dirty="0" err="1"/>
              <a:t>beyin</a:t>
            </a:r>
            <a:r>
              <a:rPr lang="en-US" dirty="0"/>
              <a:t> </a:t>
            </a:r>
            <a:r>
              <a:rPr lang="en-US" dirty="0" err="1"/>
              <a:t>elektriksel</a:t>
            </a:r>
            <a:r>
              <a:rPr lang="en-US" dirty="0"/>
              <a:t> </a:t>
            </a:r>
            <a:r>
              <a:rPr lang="en-US" dirty="0" err="1"/>
              <a:t>aktivitelerini</a:t>
            </a:r>
            <a:r>
              <a:rPr lang="en-US" dirty="0"/>
              <a:t> module </a:t>
            </a:r>
            <a:r>
              <a:rPr lang="en-US" dirty="0" err="1"/>
              <a:t>etmesine</a:t>
            </a:r>
            <a:r>
              <a:rPr lang="en-US" dirty="0"/>
              <a:t> (mental </a:t>
            </a:r>
            <a:r>
              <a:rPr lang="en-US" dirty="0" err="1"/>
              <a:t>bir</a:t>
            </a:r>
            <a:r>
              <a:rPr lang="en-US" dirty="0"/>
              <a:t> </a:t>
            </a:r>
            <a:r>
              <a:rPr lang="en-US" dirty="0" err="1"/>
              <a:t>görev</a:t>
            </a:r>
            <a:r>
              <a:rPr lang="en-US" dirty="0"/>
              <a:t> </a:t>
            </a:r>
            <a:r>
              <a:rPr lang="en-US" dirty="0" err="1"/>
              <a:t>gerçekleştirmeye</a:t>
            </a:r>
            <a:r>
              <a:rPr lang="en-US" dirty="0"/>
              <a:t>) </a:t>
            </a:r>
            <a:r>
              <a:rPr lang="en-US" dirty="0" err="1"/>
              <a:t>bağlı</a:t>
            </a:r>
            <a:r>
              <a:rPr lang="en-US" dirty="0"/>
              <a:t> </a:t>
            </a:r>
            <a:r>
              <a:rPr lang="en-US" dirty="0" err="1"/>
              <a:t>olan</a:t>
            </a:r>
            <a:r>
              <a:rPr lang="en-US" dirty="0"/>
              <a:t> </a:t>
            </a:r>
            <a:r>
              <a:rPr lang="en-US" dirty="0" err="1"/>
              <a:t>sistemlerdir</a:t>
            </a:r>
            <a:r>
              <a:rPr lang="en-US" dirty="0"/>
              <a:t>.</a:t>
            </a:r>
          </a:p>
          <a:p>
            <a:pPr lvl="1"/>
            <a:r>
              <a:rPr lang="en-US" dirty="0"/>
              <a:t>Motor </a:t>
            </a:r>
            <a:r>
              <a:rPr lang="en-US" dirty="0" err="1"/>
              <a:t>imajinasyonu</a:t>
            </a:r>
            <a:endParaRPr lang="en-US" dirty="0"/>
          </a:p>
        </p:txBody>
      </p:sp>
    </p:spTree>
    <p:extLst>
      <p:ext uri="{BB962C8B-B14F-4D97-AF65-F5344CB8AC3E}">
        <p14:creationId xmlns:p14="http://schemas.microsoft.com/office/powerpoint/2010/main" val="181580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63DD-5752-49AA-A7D7-D3014C10754E}"/>
              </a:ext>
            </a:extLst>
          </p:cNvPr>
          <p:cNvSpPr>
            <a:spLocks noGrp="1"/>
          </p:cNvSpPr>
          <p:nvPr>
            <p:ph type="title"/>
          </p:nvPr>
        </p:nvSpPr>
        <p:spPr/>
        <p:txBody>
          <a:bodyPr/>
          <a:lstStyle/>
          <a:p>
            <a:r>
              <a:rPr lang="en-US" dirty="0" err="1"/>
              <a:t>Çevirimiçi</a:t>
            </a:r>
            <a:r>
              <a:rPr lang="en-US" dirty="0"/>
              <a:t> </a:t>
            </a:r>
            <a:r>
              <a:rPr lang="en-US" dirty="0" err="1"/>
              <a:t>ve</a:t>
            </a:r>
            <a:r>
              <a:rPr lang="en-US" dirty="0"/>
              <a:t> </a:t>
            </a:r>
            <a:r>
              <a:rPr lang="en-US" dirty="0" err="1"/>
              <a:t>Çevirimdışı</a:t>
            </a:r>
            <a:r>
              <a:rPr lang="en-US" dirty="0"/>
              <a:t> </a:t>
            </a:r>
            <a:r>
              <a:rPr lang="en-US" dirty="0" err="1"/>
              <a:t>Sistemler</a:t>
            </a:r>
            <a:endParaRPr lang="en-US" dirty="0"/>
          </a:p>
        </p:txBody>
      </p:sp>
      <p:sp>
        <p:nvSpPr>
          <p:cNvPr id="3" name="Content Placeholder 2">
            <a:extLst>
              <a:ext uri="{FF2B5EF4-FFF2-40B4-BE49-F238E27FC236}">
                <a16:creationId xmlns:a16="http://schemas.microsoft.com/office/drawing/2014/main" id="{C7D0705B-06E5-4CBB-BD63-06B316A60A2C}"/>
              </a:ext>
            </a:extLst>
          </p:cNvPr>
          <p:cNvSpPr>
            <a:spLocks noGrp="1"/>
          </p:cNvSpPr>
          <p:nvPr>
            <p:ph idx="1"/>
          </p:nvPr>
        </p:nvSpPr>
        <p:spPr/>
        <p:txBody>
          <a:bodyPr/>
          <a:lstStyle/>
          <a:p>
            <a:r>
              <a:rPr lang="en-US" dirty="0" err="1"/>
              <a:t>Çevirimdışı</a:t>
            </a:r>
            <a:r>
              <a:rPr lang="en-US" dirty="0"/>
              <a:t> </a:t>
            </a:r>
            <a:r>
              <a:rPr lang="en-US" dirty="0" err="1"/>
              <a:t>sistemler</a:t>
            </a:r>
            <a:r>
              <a:rPr lang="en-US" dirty="0"/>
              <a:t> BBA </a:t>
            </a:r>
            <a:r>
              <a:rPr lang="en-US" dirty="0" err="1"/>
              <a:t>tasarımının</a:t>
            </a:r>
            <a:r>
              <a:rPr lang="en-US" dirty="0"/>
              <a:t> ilk </a:t>
            </a:r>
            <a:r>
              <a:rPr lang="en-US" dirty="0" err="1"/>
              <a:t>aşamasında</a:t>
            </a:r>
            <a:r>
              <a:rPr lang="en-US" dirty="0"/>
              <a:t> </a:t>
            </a:r>
            <a:r>
              <a:rPr lang="en-US" dirty="0" err="1"/>
              <a:t>kullanılır</a:t>
            </a:r>
            <a:r>
              <a:rPr lang="en-US" dirty="0"/>
              <a:t>.</a:t>
            </a:r>
          </a:p>
          <a:p>
            <a:r>
              <a:rPr lang="en-US" dirty="0"/>
              <a:t>Bu </a:t>
            </a:r>
            <a:r>
              <a:rPr lang="en-US" dirty="0" err="1"/>
              <a:t>sistemler</a:t>
            </a:r>
            <a:r>
              <a:rPr lang="en-US" dirty="0"/>
              <a:t> BBA </a:t>
            </a:r>
            <a:r>
              <a:rPr lang="en-US" dirty="0" err="1"/>
              <a:t>sisteminin</a:t>
            </a:r>
            <a:r>
              <a:rPr lang="en-US" dirty="0"/>
              <a:t> </a:t>
            </a:r>
            <a:r>
              <a:rPr lang="en-US" dirty="0" err="1"/>
              <a:t>tasarlanmasından</a:t>
            </a:r>
            <a:r>
              <a:rPr lang="en-US" dirty="0"/>
              <a:t> </a:t>
            </a:r>
            <a:r>
              <a:rPr lang="en-US" dirty="0" err="1"/>
              <a:t>önce</a:t>
            </a:r>
            <a:r>
              <a:rPr lang="en-US" dirty="0"/>
              <a:t> </a:t>
            </a:r>
            <a:r>
              <a:rPr lang="en-US" dirty="0" err="1"/>
              <a:t>bir</a:t>
            </a:r>
            <a:r>
              <a:rPr lang="en-US" dirty="0"/>
              <a:t> </a:t>
            </a:r>
            <a:r>
              <a:rPr lang="en-US" dirty="0" err="1"/>
              <a:t>takım</a:t>
            </a:r>
            <a:r>
              <a:rPr lang="en-US" dirty="0"/>
              <a:t> </a:t>
            </a:r>
            <a:r>
              <a:rPr lang="en-US" dirty="0" err="1"/>
              <a:t>öznitelik</a:t>
            </a:r>
            <a:r>
              <a:rPr lang="en-US" dirty="0"/>
              <a:t> </a:t>
            </a:r>
            <a:r>
              <a:rPr lang="en-US" dirty="0" err="1"/>
              <a:t>çıkarma</a:t>
            </a:r>
            <a:r>
              <a:rPr lang="en-US" dirty="0"/>
              <a:t> </a:t>
            </a:r>
            <a:r>
              <a:rPr lang="en-US" dirty="0" err="1"/>
              <a:t>yöntemleri</a:t>
            </a:r>
            <a:r>
              <a:rPr lang="en-US" dirty="0"/>
              <a:t>, </a:t>
            </a:r>
            <a:r>
              <a:rPr lang="en-US" dirty="0" err="1"/>
              <a:t>sınıflandırma</a:t>
            </a:r>
            <a:r>
              <a:rPr lang="en-US" dirty="0"/>
              <a:t> </a:t>
            </a:r>
            <a:r>
              <a:rPr lang="en-US" dirty="0" err="1"/>
              <a:t>algoritmaları</a:t>
            </a:r>
            <a:r>
              <a:rPr lang="en-US" dirty="0"/>
              <a:t> </a:t>
            </a:r>
            <a:r>
              <a:rPr lang="en-US" dirty="0" err="1"/>
              <a:t>gibi</a:t>
            </a:r>
            <a:r>
              <a:rPr lang="en-US" dirty="0"/>
              <a:t> </a:t>
            </a:r>
            <a:r>
              <a:rPr lang="en-US" dirty="0" err="1"/>
              <a:t>yöntemlerin</a:t>
            </a:r>
            <a:r>
              <a:rPr lang="en-US" dirty="0"/>
              <a:t> </a:t>
            </a:r>
            <a:r>
              <a:rPr lang="en-US" dirty="0" err="1"/>
              <a:t>belirlenmesi</a:t>
            </a:r>
            <a:r>
              <a:rPr lang="en-US" dirty="0"/>
              <a:t> </a:t>
            </a:r>
            <a:r>
              <a:rPr lang="en-US" dirty="0" err="1"/>
              <a:t>ve</a:t>
            </a:r>
            <a:r>
              <a:rPr lang="en-US" dirty="0"/>
              <a:t> </a:t>
            </a:r>
            <a:r>
              <a:rPr lang="en-US" dirty="0" err="1"/>
              <a:t>sistemin</a:t>
            </a:r>
            <a:r>
              <a:rPr lang="en-US" dirty="0"/>
              <a:t> optimize </a:t>
            </a:r>
            <a:r>
              <a:rPr lang="en-US" dirty="0" err="1"/>
              <a:t>edilmesi</a:t>
            </a:r>
            <a:r>
              <a:rPr lang="en-US" dirty="0"/>
              <a:t> </a:t>
            </a:r>
            <a:r>
              <a:rPr lang="en-US" dirty="0" err="1"/>
              <a:t>için</a:t>
            </a:r>
            <a:r>
              <a:rPr lang="en-US" dirty="0"/>
              <a:t> </a:t>
            </a:r>
            <a:r>
              <a:rPr lang="en-US" dirty="0" err="1"/>
              <a:t>kullanılan</a:t>
            </a:r>
            <a:r>
              <a:rPr lang="en-US" dirty="0"/>
              <a:t> </a:t>
            </a:r>
            <a:r>
              <a:rPr lang="en-US" dirty="0" err="1"/>
              <a:t>sistemlerdir</a:t>
            </a:r>
            <a:r>
              <a:rPr lang="en-US" dirty="0"/>
              <a:t>. </a:t>
            </a:r>
          </a:p>
          <a:p>
            <a:r>
              <a:rPr lang="en-US" dirty="0" err="1"/>
              <a:t>Çevirimdışı</a:t>
            </a:r>
            <a:r>
              <a:rPr lang="en-US" dirty="0"/>
              <a:t> </a:t>
            </a:r>
            <a:r>
              <a:rPr lang="en-US" dirty="0" err="1"/>
              <a:t>sistemler</a:t>
            </a:r>
            <a:r>
              <a:rPr lang="en-US" dirty="0"/>
              <a:t> BBA </a:t>
            </a:r>
            <a:r>
              <a:rPr lang="en-US" dirty="0" err="1"/>
              <a:t>tasarımının</a:t>
            </a:r>
            <a:r>
              <a:rPr lang="en-US" dirty="0"/>
              <a:t> ilk </a:t>
            </a:r>
            <a:r>
              <a:rPr lang="en-US" dirty="0" err="1"/>
              <a:t>aşaması</a:t>
            </a:r>
            <a:r>
              <a:rPr lang="en-US" dirty="0"/>
              <a:t> </a:t>
            </a:r>
            <a:r>
              <a:rPr lang="en-US" dirty="0" err="1"/>
              <a:t>olarak</a:t>
            </a:r>
            <a:r>
              <a:rPr lang="en-US" dirty="0"/>
              <a:t> da </a:t>
            </a:r>
            <a:r>
              <a:rPr lang="en-US" dirty="0" err="1"/>
              <a:t>adlandırılabilir</a:t>
            </a:r>
            <a:r>
              <a:rPr lang="en-US" dirty="0"/>
              <a:t>.</a:t>
            </a:r>
          </a:p>
          <a:p>
            <a:r>
              <a:rPr lang="en-US" dirty="0" err="1"/>
              <a:t>Çevirimiçi</a:t>
            </a:r>
            <a:r>
              <a:rPr lang="en-US" dirty="0"/>
              <a:t> </a:t>
            </a:r>
            <a:r>
              <a:rPr lang="en-US" dirty="0" err="1"/>
              <a:t>sistemler</a:t>
            </a:r>
            <a:r>
              <a:rPr lang="en-US" dirty="0"/>
              <a:t> </a:t>
            </a:r>
            <a:r>
              <a:rPr lang="en-US" dirty="0" err="1"/>
              <a:t>ise</a:t>
            </a:r>
            <a:r>
              <a:rPr lang="en-US" dirty="0"/>
              <a:t> </a:t>
            </a:r>
            <a:r>
              <a:rPr lang="en-US" dirty="0" err="1"/>
              <a:t>kullanıcının</a:t>
            </a:r>
            <a:r>
              <a:rPr lang="en-US" dirty="0"/>
              <a:t> </a:t>
            </a:r>
            <a:r>
              <a:rPr lang="en-US" dirty="0" err="1"/>
              <a:t>beyin</a:t>
            </a:r>
            <a:r>
              <a:rPr lang="en-US" dirty="0"/>
              <a:t> </a:t>
            </a:r>
            <a:r>
              <a:rPr lang="en-US" dirty="0" err="1"/>
              <a:t>elektriksel</a:t>
            </a:r>
            <a:r>
              <a:rPr lang="en-US" dirty="0"/>
              <a:t> </a:t>
            </a:r>
            <a:r>
              <a:rPr lang="en-US" dirty="0" err="1"/>
              <a:t>aktivitelerini</a:t>
            </a:r>
            <a:r>
              <a:rPr lang="en-US" dirty="0"/>
              <a:t> </a:t>
            </a:r>
            <a:r>
              <a:rPr lang="en-US" dirty="0" err="1"/>
              <a:t>gerçek</a:t>
            </a:r>
            <a:r>
              <a:rPr lang="en-US" dirty="0"/>
              <a:t> </a:t>
            </a:r>
            <a:r>
              <a:rPr lang="en-US" dirty="0" err="1"/>
              <a:t>zamanlı</a:t>
            </a:r>
            <a:r>
              <a:rPr lang="en-US" dirty="0"/>
              <a:t> </a:t>
            </a:r>
            <a:r>
              <a:rPr lang="en-US" dirty="0" err="1"/>
              <a:t>olarak</a:t>
            </a:r>
            <a:r>
              <a:rPr lang="en-US" dirty="0"/>
              <a:t> </a:t>
            </a:r>
            <a:r>
              <a:rPr lang="en-US" dirty="0" err="1"/>
              <a:t>analiz</a:t>
            </a:r>
            <a:r>
              <a:rPr lang="en-US" dirty="0"/>
              <a:t> </a:t>
            </a:r>
            <a:r>
              <a:rPr lang="en-US" dirty="0" err="1"/>
              <a:t>ederek</a:t>
            </a:r>
            <a:r>
              <a:rPr lang="en-US" dirty="0"/>
              <a:t> </a:t>
            </a:r>
            <a:r>
              <a:rPr lang="en-US" dirty="0" err="1"/>
              <a:t>kontrol</a:t>
            </a:r>
            <a:r>
              <a:rPr lang="en-US" dirty="0"/>
              <a:t> </a:t>
            </a:r>
            <a:r>
              <a:rPr lang="en-US" dirty="0" err="1"/>
              <a:t>komutlarına</a:t>
            </a:r>
            <a:r>
              <a:rPr lang="en-US" dirty="0"/>
              <a:t> </a:t>
            </a:r>
            <a:r>
              <a:rPr lang="en-US" dirty="0" err="1"/>
              <a:t>çeviren</a:t>
            </a:r>
            <a:r>
              <a:rPr lang="en-US" dirty="0"/>
              <a:t> </a:t>
            </a:r>
            <a:r>
              <a:rPr lang="en-US" dirty="0" err="1"/>
              <a:t>sistemlerdir</a:t>
            </a:r>
            <a:r>
              <a:rPr lang="en-US" dirty="0"/>
              <a:t>.</a:t>
            </a:r>
          </a:p>
          <a:p>
            <a:endParaRPr lang="en-US" dirty="0"/>
          </a:p>
        </p:txBody>
      </p:sp>
    </p:spTree>
    <p:extLst>
      <p:ext uri="{BB962C8B-B14F-4D97-AF65-F5344CB8AC3E}">
        <p14:creationId xmlns:p14="http://schemas.microsoft.com/office/powerpoint/2010/main" val="60696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838200" y="365125"/>
            <a:ext cx="10515600" cy="644887"/>
          </a:xfrm>
          <a:ln/>
        </p:spPr>
        <p:txBody>
          <a:bodyPr vert="horz" lIns="91440" tIns="45720" rIns="30479" bIns="45720" rtlCol="0" anchor="ctr">
            <a:normAutofit fontScale="90000"/>
          </a:bodyPr>
          <a:lstStyle/>
          <a:p>
            <a:pPr marL="39688"/>
            <a:r>
              <a:rPr lang="tr-TR" dirty="0" err="1"/>
              <a:t>Elektroensefhalogram</a:t>
            </a:r>
            <a:endParaRPr lang="en-US" dirty="0"/>
          </a:p>
        </p:txBody>
      </p:sp>
      <p:pic>
        <p:nvPicPr>
          <p:cNvPr id="614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784406"/>
            <a:ext cx="11357810" cy="436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TextBox 3"/>
          <p:cNvSpPr txBox="1"/>
          <p:nvPr/>
        </p:nvSpPr>
        <p:spPr>
          <a:xfrm>
            <a:off x="1217824" y="5909816"/>
            <a:ext cx="4767943" cy="369332"/>
          </a:xfrm>
          <a:prstGeom prst="rect">
            <a:avLst/>
          </a:prstGeom>
          <a:noFill/>
        </p:spPr>
        <p:txBody>
          <a:bodyPr wrap="square" rtlCol="0">
            <a:spAutoFit/>
          </a:bodyPr>
          <a:lstStyle/>
          <a:p>
            <a:r>
              <a:rPr lang="en-GB" dirty="0"/>
              <a:t>F = frontal, T = temporal, C = central, </a:t>
            </a:r>
            <a:r>
              <a:rPr lang="tr-TR" dirty="0"/>
              <a:t>…</a:t>
            </a:r>
            <a:endParaRPr lang="en-GB" dirty="0"/>
          </a:p>
        </p:txBody>
      </p:sp>
      <p:sp>
        <p:nvSpPr>
          <p:cNvPr id="5" name="TextBox 4"/>
          <p:cNvSpPr txBox="1"/>
          <p:nvPr/>
        </p:nvSpPr>
        <p:spPr>
          <a:xfrm>
            <a:off x="5951621" y="5995447"/>
            <a:ext cx="3087893" cy="646331"/>
          </a:xfrm>
          <a:prstGeom prst="rect">
            <a:avLst/>
          </a:prstGeom>
          <a:noFill/>
        </p:spPr>
        <p:txBody>
          <a:bodyPr wrap="square" rtlCol="0">
            <a:spAutoFit/>
          </a:bodyPr>
          <a:lstStyle/>
          <a:p>
            <a:r>
              <a:rPr lang="tr-TR" dirty="0"/>
              <a:t>Çift Sayılar </a:t>
            </a:r>
            <a:r>
              <a:rPr lang="en-GB" dirty="0"/>
              <a:t>= </a:t>
            </a:r>
            <a:r>
              <a:rPr lang="tr-TR" dirty="0"/>
              <a:t>Sağ</a:t>
            </a:r>
          </a:p>
          <a:p>
            <a:r>
              <a:rPr lang="tr-TR" dirty="0"/>
              <a:t>Tek Sayılar</a:t>
            </a:r>
            <a:r>
              <a:rPr lang="en-GB" dirty="0"/>
              <a:t> = </a:t>
            </a:r>
            <a:r>
              <a:rPr lang="tr-TR" dirty="0"/>
              <a:t>Sol</a:t>
            </a:r>
            <a:endParaRPr lang="en-GB" dirty="0"/>
          </a:p>
        </p:txBody>
      </p:sp>
      <p:sp>
        <p:nvSpPr>
          <p:cNvPr id="6" name="TextBox 5"/>
          <p:cNvSpPr txBox="1"/>
          <p:nvPr/>
        </p:nvSpPr>
        <p:spPr>
          <a:xfrm>
            <a:off x="1217824" y="6272446"/>
            <a:ext cx="6284263" cy="369332"/>
          </a:xfrm>
          <a:prstGeom prst="rect">
            <a:avLst/>
          </a:prstGeom>
          <a:noFill/>
        </p:spPr>
        <p:txBody>
          <a:bodyPr wrap="square" rtlCol="0">
            <a:spAutoFit/>
          </a:bodyPr>
          <a:lstStyle/>
          <a:p>
            <a:r>
              <a:rPr lang="tr-TR" dirty="0"/>
              <a:t>Elektrot yerleşimi: Uluslararası</a:t>
            </a:r>
            <a:r>
              <a:rPr lang="en-GB" dirty="0"/>
              <a:t> 10-20 s</a:t>
            </a:r>
            <a:r>
              <a:rPr lang="tr-TR" dirty="0"/>
              <a:t>istemi</a:t>
            </a:r>
            <a:r>
              <a:rPr lang="en-GB" dirty="0"/>
              <a:t>  </a:t>
            </a:r>
          </a:p>
        </p:txBody>
      </p:sp>
      <p:sp>
        <p:nvSpPr>
          <p:cNvPr id="3" name="Metin kutusu 2"/>
          <p:cNvSpPr txBox="1"/>
          <p:nvPr/>
        </p:nvSpPr>
        <p:spPr>
          <a:xfrm>
            <a:off x="1217824" y="1322741"/>
            <a:ext cx="9853863" cy="830997"/>
          </a:xfrm>
          <a:prstGeom prst="rect">
            <a:avLst/>
          </a:prstGeom>
          <a:noFill/>
        </p:spPr>
        <p:txBody>
          <a:bodyPr wrap="square" rtlCol="0">
            <a:spAutoFit/>
          </a:bodyPr>
          <a:lstStyle/>
          <a:p>
            <a:r>
              <a:rPr lang="en-US" sz="2400" dirty="0"/>
              <a:t>EEG </a:t>
            </a:r>
            <a:r>
              <a:rPr lang="en-US" sz="2400" dirty="0" err="1"/>
              <a:t>beynin</a:t>
            </a:r>
            <a:r>
              <a:rPr lang="en-US" sz="2400" dirty="0"/>
              <a:t> </a:t>
            </a:r>
            <a:r>
              <a:rPr lang="en-US" sz="2400" dirty="0" err="1"/>
              <a:t>elektriksel</a:t>
            </a:r>
            <a:r>
              <a:rPr lang="en-US" sz="2400" dirty="0"/>
              <a:t> </a:t>
            </a:r>
            <a:r>
              <a:rPr lang="en-US" sz="2400" dirty="0" err="1"/>
              <a:t>aktivitesini</a:t>
            </a:r>
            <a:r>
              <a:rPr lang="en-US" sz="2400" dirty="0"/>
              <a:t> </a:t>
            </a:r>
            <a:r>
              <a:rPr lang="en-US" sz="2400" dirty="0" err="1"/>
              <a:t>ölçer</a:t>
            </a:r>
            <a:r>
              <a:rPr lang="en-US" sz="2400" dirty="0"/>
              <a:t> (</a:t>
            </a:r>
            <a:r>
              <a:rPr lang="en-US" sz="2400" dirty="0" err="1"/>
              <a:t>mikrovolt</a:t>
            </a:r>
            <a:r>
              <a:rPr lang="en-US" sz="2400" dirty="0"/>
              <a:t> </a:t>
            </a:r>
            <a:r>
              <a:rPr lang="tr-TR" sz="2400" dirty="0"/>
              <a:t>- </a:t>
            </a:r>
            <a:r>
              <a:rPr lang="tr-TR" sz="2400" dirty="0" err="1"/>
              <a:t>mV</a:t>
            </a:r>
            <a:r>
              <a:rPr lang="en-US" sz="2400" dirty="0"/>
              <a:t>).</a:t>
            </a:r>
          </a:p>
          <a:p>
            <a:endParaRPr lang="tr-TR" sz="2400" dirty="0"/>
          </a:p>
        </p:txBody>
      </p:sp>
    </p:spTree>
    <p:extLst>
      <p:ext uri="{BB962C8B-B14F-4D97-AF65-F5344CB8AC3E}">
        <p14:creationId xmlns:p14="http://schemas.microsoft.com/office/powerpoint/2010/main" val="421276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Neden EEG?</a:t>
            </a:r>
            <a:endParaRPr lang="en-GB" dirty="0"/>
          </a:p>
        </p:txBody>
      </p:sp>
      <p:sp>
        <p:nvSpPr>
          <p:cNvPr id="3" name="Content Placeholder 2"/>
          <p:cNvSpPr>
            <a:spLocks noGrp="1"/>
          </p:cNvSpPr>
          <p:nvPr>
            <p:ph idx="1"/>
          </p:nvPr>
        </p:nvSpPr>
        <p:spPr>
          <a:xfrm>
            <a:off x="838200" y="1690688"/>
            <a:ext cx="1888958" cy="748680"/>
          </a:xfrm>
        </p:spPr>
        <p:txBody>
          <a:bodyPr>
            <a:normAutofit fontScale="85000" lnSpcReduction="20000"/>
          </a:bodyPr>
          <a:lstStyle/>
          <a:p>
            <a:pPr>
              <a:buNone/>
            </a:pPr>
            <a:r>
              <a:rPr lang="tr-TR" sz="3500" b="1" u="sng" dirty="0"/>
              <a:t>Avantajlar</a:t>
            </a:r>
            <a:r>
              <a:rPr lang="en-GB" sz="3200" dirty="0"/>
              <a:t>	</a:t>
            </a:r>
            <a:endParaRPr lang="en-GB" sz="3200" u="sng" dirty="0"/>
          </a:p>
        </p:txBody>
      </p:sp>
      <p:sp>
        <p:nvSpPr>
          <p:cNvPr id="6" name="TextBox 5"/>
          <p:cNvSpPr txBox="1"/>
          <p:nvPr/>
        </p:nvSpPr>
        <p:spPr>
          <a:xfrm>
            <a:off x="721895" y="2204864"/>
            <a:ext cx="4870049" cy="2308324"/>
          </a:xfrm>
          <a:prstGeom prst="rect">
            <a:avLst/>
          </a:prstGeom>
          <a:noFill/>
        </p:spPr>
        <p:txBody>
          <a:bodyPr wrap="square" rtlCol="0">
            <a:spAutoFit/>
          </a:bodyPr>
          <a:lstStyle/>
          <a:p>
            <a:pPr algn="just">
              <a:buFont typeface="Arial" pitchFamily="34" charset="0"/>
              <a:buChar char="•"/>
            </a:pPr>
            <a:r>
              <a:rPr lang="tr-TR" sz="2400" b="1" dirty="0"/>
              <a:t> </a:t>
            </a:r>
            <a:r>
              <a:rPr lang="en-US" sz="2400" b="1" dirty="0" err="1"/>
              <a:t>İyi</a:t>
            </a:r>
            <a:r>
              <a:rPr lang="en-US" sz="2400" b="1" dirty="0"/>
              <a:t> zaman </a:t>
            </a:r>
            <a:r>
              <a:rPr lang="en-US" sz="2400" b="1" dirty="0" err="1"/>
              <a:t>çözünürlüğü</a:t>
            </a:r>
            <a:endParaRPr lang="tr-TR" sz="2400" b="1" dirty="0"/>
          </a:p>
          <a:p>
            <a:pPr algn="just">
              <a:buFont typeface="Arial" pitchFamily="34" charset="0"/>
              <a:buChar char="•"/>
            </a:pPr>
            <a:endParaRPr lang="tr-TR" sz="2400" b="1" dirty="0"/>
          </a:p>
          <a:p>
            <a:pPr algn="just">
              <a:buFont typeface="Arial" pitchFamily="34" charset="0"/>
              <a:buChar char="•"/>
            </a:pPr>
            <a:r>
              <a:rPr lang="tr-TR" sz="2400" b="1" dirty="0"/>
              <a:t> </a:t>
            </a:r>
            <a:r>
              <a:rPr lang="en-US" sz="2400" b="1" dirty="0" err="1"/>
              <a:t>Taşınabilir</a:t>
            </a:r>
            <a:r>
              <a:rPr lang="en-US" sz="2400" b="1" dirty="0"/>
              <a:t> </a:t>
            </a:r>
            <a:r>
              <a:rPr lang="en-US" sz="2400" b="1" dirty="0" err="1"/>
              <a:t>ve</a:t>
            </a:r>
            <a:r>
              <a:rPr lang="en-US" sz="2400" b="1" dirty="0"/>
              <a:t> </a:t>
            </a:r>
            <a:r>
              <a:rPr lang="en-US" sz="2400" b="1" dirty="0" err="1"/>
              <a:t>uygun</a:t>
            </a:r>
            <a:r>
              <a:rPr lang="en-US" sz="2400" b="1" dirty="0"/>
              <a:t> </a:t>
            </a:r>
            <a:r>
              <a:rPr lang="en-US" sz="2400" b="1" dirty="0" err="1"/>
              <a:t>fiyatlı</a:t>
            </a:r>
            <a:endParaRPr lang="tr-TR" sz="2400" b="1" dirty="0"/>
          </a:p>
          <a:p>
            <a:pPr algn="just">
              <a:buFont typeface="Arial" pitchFamily="34" charset="0"/>
              <a:buChar char="•"/>
            </a:pPr>
            <a:endParaRPr lang="tr-TR" sz="2400" b="1" dirty="0"/>
          </a:p>
          <a:p>
            <a:pPr algn="just">
              <a:buFont typeface="Arial" pitchFamily="34" charset="0"/>
              <a:buChar char="•"/>
            </a:pPr>
            <a:r>
              <a:rPr lang="tr-TR" sz="2400" b="1" dirty="0"/>
              <a:t> </a:t>
            </a:r>
            <a:r>
              <a:rPr lang="en-US" sz="2400" b="1" dirty="0"/>
              <a:t>fMRI </a:t>
            </a:r>
            <a:r>
              <a:rPr lang="en-US" sz="2400" b="1" dirty="0" err="1"/>
              <a:t>gibi</a:t>
            </a:r>
            <a:r>
              <a:rPr lang="en-US" sz="2400" b="1" dirty="0"/>
              <a:t> </a:t>
            </a:r>
            <a:r>
              <a:rPr lang="en-US" sz="2400" b="1" dirty="0" err="1"/>
              <a:t>diğer</a:t>
            </a:r>
            <a:r>
              <a:rPr lang="en-US" sz="2400" b="1" dirty="0"/>
              <a:t> </a:t>
            </a:r>
            <a:r>
              <a:rPr lang="en-US" sz="2400" b="1" dirty="0" err="1"/>
              <a:t>kayıt</a:t>
            </a:r>
            <a:r>
              <a:rPr lang="en-US" sz="2400" b="1" dirty="0"/>
              <a:t> </a:t>
            </a:r>
            <a:r>
              <a:rPr lang="en-US" sz="2400" b="1" dirty="0" err="1"/>
              <a:t>yöntemleri</a:t>
            </a:r>
            <a:r>
              <a:rPr lang="en-US" sz="2400" b="1" dirty="0"/>
              <a:t> </a:t>
            </a:r>
            <a:r>
              <a:rPr lang="en-US" sz="2400" b="1" dirty="0" err="1"/>
              <a:t>ile</a:t>
            </a:r>
            <a:r>
              <a:rPr lang="en-US" sz="2400" b="1" dirty="0"/>
              <a:t> </a:t>
            </a:r>
            <a:r>
              <a:rPr lang="tr-TR" sz="2400" b="1" dirty="0"/>
              <a:t>birlikte kullanılabilir</a:t>
            </a:r>
            <a:endParaRPr lang="en-GB" sz="2800" b="1" dirty="0"/>
          </a:p>
        </p:txBody>
      </p:sp>
      <p:sp>
        <p:nvSpPr>
          <p:cNvPr id="4" name="Dikdörtgen 3"/>
          <p:cNvSpPr/>
          <p:nvPr/>
        </p:nvSpPr>
        <p:spPr>
          <a:xfrm>
            <a:off x="5498911" y="2194456"/>
            <a:ext cx="6096000" cy="1569660"/>
          </a:xfrm>
          <a:prstGeom prst="rect">
            <a:avLst/>
          </a:prstGeom>
        </p:spPr>
        <p:txBody>
          <a:bodyPr>
            <a:spAutoFit/>
          </a:bodyPr>
          <a:lstStyle/>
          <a:p>
            <a:pPr algn="just">
              <a:buFont typeface="Arial" pitchFamily="34" charset="0"/>
              <a:buChar char="•"/>
            </a:pPr>
            <a:r>
              <a:rPr lang="en-GB" sz="2400" b="1" dirty="0"/>
              <a:t> </a:t>
            </a:r>
            <a:r>
              <a:rPr lang="en-US" sz="2400" b="1" dirty="0" err="1"/>
              <a:t>Düşük</a:t>
            </a:r>
            <a:r>
              <a:rPr lang="en-US" sz="2400" b="1" dirty="0"/>
              <a:t> </a:t>
            </a:r>
            <a:r>
              <a:rPr lang="en-US" sz="2400" b="1" dirty="0" err="1"/>
              <a:t>uzamsal</a:t>
            </a:r>
            <a:r>
              <a:rPr lang="en-US" sz="2400" b="1" dirty="0"/>
              <a:t> </a:t>
            </a:r>
            <a:r>
              <a:rPr lang="en-US" sz="2400" b="1" dirty="0" err="1"/>
              <a:t>çözünürlük</a:t>
            </a:r>
            <a:endParaRPr lang="tr-TR" sz="2400" b="1" dirty="0"/>
          </a:p>
          <a:p>
            <a:pPr algn="just">
              <a:buFont typeface="Arial" pitchFamily="34" charset="0"/>
              <a:buChar char="•"/>
            </a:pPr>
            <a:endParaRPr lang="tr-TR" sz="2400" b="1" dirty="0"/>
          </a:p>
          <a:p>
            <a:pPr algn="just">
              <a:buFont typeface="Arial" pitchFamily="34" charset="0"/>
              <a:buChar char="•"/>
            </a:pPr>
            <a:endParaRPr lang="tr-TR" sz="2400" b="1" dirty="0"/>
          </a:p>
          <a:p>
            <a:pPr algn="just">
              <a:buFont typeface="Arial" pitchFamily="34" charset="0"/>
              <a:buChar char="•"/>
            </a:pPr>
            <a:r>
              <a:rPr lang="en-US" sz="2400" b="1" dirty="0" err="1"/>
              <a:t>Gürültü</a:t>
            </a:r>
            <a:r>
              <a:rPr lang="en-US" sz="2400" b="1" dirty="0"/>
              <a:t> - </a:t>
            </a:r>
            <a:r>
              <a:rPr lang="en-US" sz="2400" b="1" dirty="0" err="1"/>
              <a:t>Göz</a:t>
            </a:r>
            <a:r>
              <a:rPr lang="en-US" sz="2400" b="1" dirty="0"/>
              <a:t> </a:t>
            </a:r>
            <a:r>
              <a:rPr lang="en-US" sz="2400" b="1" dirty="0" err="1"/>
              <a:t>hareketi</a:t>
            </a:r>
            <a:r>
              <a:rPr lang="en-US" sz="2400" b="1" dirty="0"/>
              <a:t>, Kas </a:t>
            </a:r>
            <a:r>
              <a:rPr lang="en-US" sz="2400" b="1" dirty="0" err="1"/>
              <a:t>hareketi</a:t>
            </a:r>
            <a:endParaRPr lang="en-GB" sz="2400" b="1" dirty="0"/>
          </a:p>
        </p:txBody>
      </p:sp>
      <p:sp>
        <p:nvSpPr>
          <p:cNvPr id="7" name="Content Placeholder 2">
            <a:extLst>
              <a:ext uri="{FF2B5EF4-FFF2-40B4-BE49-F238E27FC236}">
                <a16:creationId xmlns:a16="http://schemas.microsoft.com/office/drawing/2014/main" id="{B5865A78-793B-452B-B7CA-E77A68EE0F36}"/>
              </a:ext>
            </a:extLst>
          </p:cNvPr>
          <p:cNvSpPr txBox="1">
            <a:spLocks/>
          </p:cNvSpPr>
          <p:nvPr/>
        </p:nvSpPr>
        <p:spPr>
          <a:xfrm>
            <a:off x="5708249" y="1690688"/>
            <a:ext cx="2655448" cy="7486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tr-TR" sz="3500" b="1" u="sng" dirty="0"/>
              <a:t>Dezavantajlar</a:t>
            </a:r>
            <a:r>
              <a:rPr lang="en-GB" sz="3200" dirty="0"/>
              <a:t>	</a:t>
            </a:r>
            <a:endParaRPr lang="en-GB" sz="3200" u="sng" dirty="0"/>
          </a:p>
        </p:txBody>
      </p:sp>
    </p:spTree>
    <p:extLst>
      <p:ext uri="{BB962C8B-B14F-4D97-AF65-F5344CB8AC3E}">
        <p14:creationId xmlns:p14="http://schemas.microsoft.com/office/powerpoint/2010/main" val="262931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EEG Kaydı</a:t>
            </a:r>
          </a:p>
        </p:txBody>
      </p:sp>
      <p:sp>
        <p:nvSpPr>
          <p:cNvPr id="6" name="İçerik Yer Tutucusu 5"/>
          <p:cNvSpPr>
            <a:spLocks noGrp="1"/>
          </p:cNvSpPr>
          <p:nvPr>
            <p:ph sz="half" idx="1"/>
          </p:nvPr>
        </p:nvSpPr>
        <p:spPr/>
        <p:txBody>
          <a:bodyPr/>
          <a:lstStyle/>
          <a:p>
            <a:endParaRPr lang="tr-TR"/>
          </a:p>
        </p:txBody>
      </p:sp>
      <p:sp>
        <p:nvSpPr>
          <p:cNvPr id="7" name="İçerik Yer Tutucusu 6"/>
          <p:cNvSpPr>
            <a:spLocks noGrp="1"/>
          </p:cNvSpPr>
          <p:nvPr>
            <p:ph sz="half" idx="2"/>
          </p:nvPr>
        </p:nvSpPr>
        <p:spPr/>
        <p:txBody>
          <a:bodyPr/>
          <a:lstStyle/>
          <a:p>
            <a:r>
              <a:rPr lang="en-US" dirty="0" err="1"/>
              <a:t>Kafa</a:t>
            </a:r>
            <a:r>
              <a:rPr lang="en-US" dirty="0"/>
              <a:t> </a:t>
            </a:r>
            <a:r>
              <a:rPr lang="en-US" dirty="0" err="1"/>
              <a:t>derisine</a:t>
            </a:r>
            <a:r>
              <a:rPr lang="tr-TR" dirty="0"/>
              <a:t>,</a:t>
            </a:r>
            <a:r>
              <a:rPr lang="en-US" dirty="0"/>
              <a:t> </a:t>
            </a:r>
            <a:r>
              <a:rPr lang="en-US" dirty="0" err="1"/>
              <a:t>paslanmaz</a:t>
            </a:r>
            <a:r>
              <a:rPr lang="en-US" dirty="0"/>
              <a:t> </a:t>
            </a:r>
            <a:r>
              <a:rPr lang="en-US" dirty="0" err="1"/>
              <a:t>çelikten</a:t>
            </a:r>
            <a:r>
              <a:rPr lang="en-US" dirty="0"/>
              <a:t> </a:t>
            </a:r>
            <a:r>
              <a:rPr lang="en-US" dirty="0" err="1"/>
              <a:t>yapılmış</a:t>
            </a:r>
            <a:r>
              <a:rPr lang="tr-TR" dirty="0"/>
              <a:t>,</a:t>
            </a:r>
            <a:r>
              <a:rPr lang="en-US" dirty="0"/>
              <a:t> </a:t>
            </a:r>
            <a:r>
              <a:rPr lang="en-US" dirty="0" err="1"/>
              <a:t>elektrot</a:t>
            </a:r>
            <a:r>
              <a:rPr lang="en-US" dirty="0"/>
              <a:t> </a:t>
            </a:r>
            <a:r>
              <a:rPr lang="en-US" dirty="0" err="1"/>
              <a:t>adı</a:t>
            </a:r>
            <a:r>
              <a:rPr lang="en-US" dirty="0"/>
              <a:t> </a:t>
            </a:r>
            <a:r>
              <a:rPr lang="en-US" dirty="0" err="1"/>
              <a:t>verilen</a:t>
            </a:r>
            <a:r>
              <a:rPr lang="en-US" dirty="0"/>
              <a:t> </a:t>
            </a:r>
            <a:r>
              <a:rPr lang="en-US" dirty="0" err="1"/>
              <a:t>küçük</a:t>
            </a:r>
            <a:r>
              <a:rPr lang="en-US" dirty="0"/>
              <a:t> metal </a:t>
            </a:r>
            <a:r>
              <a:rPr lang="en-US" dirty="0" err="1"/>
              <a:t>diskler</a:t>
            </a:r>
            <a:r>
              <a:rPr lang="en-US" dirty="0"/>
              <a:t> </a:t>
            </a:r>
            <a:r>
              <a:rPr lang="en-US" dirty="0" err="1"/>
              <a:t>yerleştirilir</a:t>
            </a:r>
            <a:r>
              <a:rPr lang="en-US" dirty="0"/>
              <a:t>.</a:t>
            </a:r>
            <a:endParaRPr lang="tr-TR" dirty="0"/>
          </a:p>
          <a:p>
            <a:endParaRPr lang="tr-TR" dirty="0"/>
          </a:p>
          <a:p>
            <a:r>
              <a:rPr lang="en-US" dirty="0" err="1"/>
              <a:t>Elektrot</a:t>
            </a:r>
            <a:r>
              <a:rPr lang="en-US" dirty="0"/>
              <a:t> </a:t>
            </a:r>
            <a:r>
              <a:rPr lang="en-US" dirty="0" err="1"/>
              <a:t>konumları</a:t>
            </a:r>
            <a:r>
              <a:rPr lang="en-US" dirty="0"/>
              <a:t> </a:t>
            </a:r>
            <a:r>
              <a:rPr lang="en-US" dirty="0" err="1"/>
              <a:t>Uluslararası</a:t>
            </a:r>
            <a:r>
              <a:rPr lang="en-US" dirty="0"/>
              <a:t> 10/20 </a:t>
            </a:r>
            <a:r>
              <a:rPr lang="en-US" dirty="0" err="1"/>
              <a:t>sistemi</a:t>
            </a:r>
            <a:r>
              <a:rPr lang="en-US" dirty="0"/>
              <a:t> (</a:t>
            </a:r>
            <a:r>
              <a:rPr lang="en-US" dirty="0" err="1"/>
              <a:t>standart</a:t>
            </a:r>
            <a:r>
              <a:rPr lang="en-US" dirty="0"/>
              <a:t> </a:t>
            </a:r>
            <a:r>
              <a:rPr lang="en-US" dirty="0" err="1"/>
              <a:t>bir</a:t>
            </a:r>
            <a:r>
              <a:rPr lang="en-US" dirty="0"/>
              <a:t> </a:t>
            </a:r>
            <a:r>
              <a:rPr lang="en-US" dirty="0" err="1"/>
              <a:t>sistem</a:t>
            </a:r>
            <a:r>
              <a:rPr lang="en-US" dirty="0"/>
              <a:t>) </a:t>
            </a:r>
            <a:r>
              <a:rPr lang="en-US" dirty="0" err="1"/>
              <a:t>kullanılarak</a:t>
            </a:r>
            <a:r>
              <a:rPr lang="en-US" dirty="0"/>
              <a:t> </a:t>
            </a:r>
            <a:r>
              <a:rPr lang="tr-TR" dirty="0"/>
              <a:t>belirlenir</a:t>
            </a:r>
            <a:r>
              <a:rPr lang="en-US" dirty="0"/>
              <a:t>.</a:t>
            </a:r>
            <a:endParaRPr lang="tr-TR" dirty="0"/>
          </a:p>
        </p:txBody>
      </p:sp>
      <p:pic>
        <p:nvPicPr>
          <p:cNvPr id="4" name="Resim 3"/>
          <p:cNvPicPr>
            <a:picLocks noChangeAspect="1"/>
          </p:cNvPicPr>
          <p:nvPr/>
        </p:nvPicPr>
        <p:blipFill>
          <a:blip r:embed="rId2"/>
          <a:stretch>
            <a:fillRect/>
          </a:stretch>
        </p:blipFill>
        <p:spPr>
          <a:xfrm>
            <a:off x="918461" y="1825625"/>
            <a:ext cx="4404528" cy="2993607"/>
          </a:xfrm>
          <a:prstGeom prst="rect">
            <a:avLst/>
          </a:prstGeom>
        </p:spPr>
      </p:pic>
      <p:sp>
        <p:nvSpPr>
          <p:cNvPr id="5" name="Metin kutusu 4"/>
          <p:cNvSpPr txBox="1"/>
          <p:nvPr/>
        </p:nvSpPr>
        <p:spPr>
          <a:xfrm>
            <a:off x="449180" y="6311900"/>
            <a:ext cx="6481010" cy="338554"/>
          </a:xfrm>
          <a:prstGeom prst="rect">
            <a:avLst/>
          </a:prstGeom>
          <a:noFill/>
        </p:spPr>
        <p:txBody>
          <a:bodyPr wrap="square" rtlCol="0">
            <a:spAutoFit/>
          </a:bodyPr>
          <a:lstStyle/>
          <a:p>
            <a:r>
              <a:rPr lang="tr-TR" sz="1600" dirty="0">
                <a:hlinkClick r:id="rId3"/>
              </a:rPr>
              <a:t>https://www.monash.edu/researchinfrastructure/mbi/facilities/human/eeg</a:t>
            </a:r>
            <a:endParaRPr lang="tr-TR" sz="1600" dirty="0"/>
          </a:p>
        </p:txBody>
      </p:sp>
    </p:spTree>
    <p:extLst>
      <p:ext uri="{BB962C8B-B14F-4D97-AF65-F5344CB8AC3E}">
        <p14:creationId xmlns:p14="http://schemas.microsoft.com/office/powerpoint/2010/main" val="411201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77507" y="0"/>
            <a:ext cx="4608512" cy="1296144"/>
          </a:xfrm>
          <a:ln/>
        </p:spPr>
        <p:txBody>
          <a:bodyPr vert="horz" lIns="91440" tIns="45720" rIns="30479" bIns="45720" rtlCol="0" anchor="ctr">
            <a:normAutofit fontScale="90000"/>
          </a:bodyPr>
          <a:lstStyle/>
          <a:p>
            <a:pPr marL="39688"/>
            <a:r>
              <a:rPr lang="tr-TR" b="1" dirty="0"/>
              <a:t>EEG Frekans Bantları</a:t>
            </a:r>
            <a:endParaRPr lang="en-US" sz="1800" b="1" dirty="0"/>
          </a:p>
        </p:txBody>
      </p:sp>
      <p:pic>
        <p:nvPicPr>
          <p:cNvPr id="3" name="Resim 2"/>
          <p:cNvPicPr>
            <a:picLocks noChangeAspect="1"/>
          </p:cNvPicPr>
          <p:nvPr/>
        </p:nvPicPr>
        <p:blipFill>
          <a:blip r:embed="rId2"/>
          <a:stretch>
            <a:fillRect/>
          </a:stretch>
        </p:blipFill>
        <p:spPr>
          <a:xfrm>
            <a:off x="2481763" y="1196753"/>
            <a:ext cx="6715125" cy="5248275"/>
          </a:xfrm>
          <a:prstGeom prst="rect">
            <a:avLst/>
          </a:prstGeom>
        </p:spPr>
      </p:pic>
      <p:sp>
        <p:nvSpPr>
          <p:cNvPr id="5" name="TextBox 4">
            <a:extLst>
              <a:ext uri="{FF2B5EF4-FFF2-40B4-BE49-F238E27FC236}">
                <a16:creationId xmlns:a16="http://schemas.microsoft.com/office/drawing/2014/main" id="{B8E0AAB8-4099-4DDA-86DB-CDE8928168F8}"/>
              </a:ext>
            </a:extLst>
          </p:cNvPr>
          <p:cNvSpPr txBox="1"/>
          <p:nvPr/>
        </p:nvSpPr>
        <p:spPr>
          <a:xfrm>
            <a:off x="654007" y="5047784"/>
            <a:ext cx="1827756" cy="338554"/>
          </a:xfrm>
          <a:prstGeom prst="rect">
            <a:avLst/>
          </a:prstGeom>
          <a:noFill/>
        </p:spPr>
        <p:txBody>
          <a:bodyPr wrap="square" rtlCol="0">
            <a:spAutoFit/>
          </a:bodyPr>
          <a:lstStyle/>
          <a:p>
            <a:r>
              <a:rPr lang="tr-TR" sz="1600" dirty="0"/>
              <a:t>Derin Uyku</a:t>
            </a:r>
            <a:endParaRPr lang="en-GB" sz="1600" dirty="0"/>
          </a:p>
        </p:txBody>
      </p:sp>
      <p:sp>
        <p:nvSpPr>
          <p:cNvPr id="6" name="TextBox 5">
            <a:extLst>
              <a:ext uri="{FF2B5EF4-FFF2-40B4-BE49-F238E27FC236}">
                <a16:creationId xmlns:a16="http://schemas.microsoft.com/office/drawing/2014/main" id="{AFF2A832-3AFB-4652-ACA3-B3D1B948FF8C}"/>
              </a:ext>
            </a:extLst>
          </p:cNvPr>
          <p:cNvSpPr txBox="1"/>
          <p:nvPr/>
        </p:nvSpPr>
        <p:spPr>
          <a:xfrm>
            <a:off x="654007" y="2993387"/>
            <a:ext cx="1827756" cy="584775"/>
          </a:xfrm>
          <a:prstGeom prst="rect">
            <a:avLst/>
          </a:prstGeom>
          <a:noFill/>
        </p:spPr>
        <p:txBody>
          <a:bodyPr wrap="square" rtlCol="0">
            <a:spAutoFit/>
          </a:bodyPr>
          <a:lstStyle/>
          <a:p>
            <a:r>
              <a:rPr lang="tr-TR" sz="1600" dirty="0"/>
              <a:t>Uyanık ve Dinlenme durumunda</a:t>
            </a:r>
            <a:endParaRPr lang="en-GB" sz="1600" dirty="0"/>
          </a:p>
        </p:txBody>
      </p:sp>
      <p:sp>
        <p:nvSpPr>
          <p:cNvPr id="7" name="TextBox 6">
            <a:extLst>
              <a:ext uri="{FF2B5EF4-FFF2-40B4-BE49-F238E27FC236}">
                <a16:creationId xmlns:a16="http://schemas.microsoft.com/office/drawing/2014/main" id="{80283D74-7471-4147-8960-1F54C123EF37}"/>
              </a:ext>
            </a:extLst>
          </p:cNvPr>
          <p:cNvSpPr txBox="1"/>
          <p:nvPr/>
        </p:nvSpPr>
        <p:spPr>
          <a:xfrm>
            <a:off x="654007" y="3989095"/>
            <a:ext cx="1827756" cy="338554"/>
          </a:xfrm>
          <a:prstGeom prst="rect">
            <a:avLst/>
          </a:prstGeom>
          <a:noFill/>
        </p:spPr>
        <p:txBody>
          <a:bodyPr wrap="square" rtlCol="0">
            <a:spAutoFit/>
          </a:bodyPr>
          <a:lstStyle/>
          <a:p>
            <a:r>
              <a:rPr lang="tr-TR" sz="1600" dirty="0"/>
              <a:t>Uyku Durumunda</a:t>
            </a:r>
            <a:endParaRPr lang="en-GB" sz="1600" dirty="0"/>
          </a:p>
        </p:txBody>
      </p:sp>
      <p:sp>
        <p:nvSpPr>
          <p:cNvPr id="8" name="TextBox 7">
            <a:extLst>
              <a:ext uri="{FF2B5EF4-FFF2-40B4-BE49-F238E27FC236}">
                <a16:creationId xmlns:a16="http://schemas.microsoft.com/office/drawing/2014/main" id="{1E90D0B8-E451-4EB8-8750-8982C46B8794}"/>
              </a:ext>
            </a:extLst>
          </p:cNvPr>
          <p:cNvSpPr txBox="1"/>
          <p:nvPr/>
        </p:nvSpPr>
        <p:spPr>
          <a:xfrm>
            <a:off x="654007" y="2148434"/>
            <a:ext cx="1827756" cy="584775"/>
          </a:xfrm>
          <a:prstGeom prst="rect">
            <a:avLst/>
          </a:prstGeom>
          <a:noFill/>
        </p:spPr>
        <p:txBody>
          <a:bodyPr wrap="square" rtlCol="0">
            <a:spAutoFit/>
          </a:bodyPr>
          <a:lstStyle/>
          <a:p>
            <a:r>
              <a:rPr lang="tr-TR" sz="1600" dirty="0"/>
              <a:t>Aktif ve </a:t>
            </a:r>
            <a:r>
              <a:rPr lang="tr-TR" sz="1600" dirty="0" err="1"/>
              <a:t>mental</a:t>
            </a:r>
            <a:r>
              <a:rPr lang="tr-TR" sz="1600" dirty="0"/>
              <a:t> görev esnasında</a:t>
            </a:r>
            <a:endParaRPr lang="en-GB" sz="1600" dirty="0"/>
          </a:p>
        </p:txBody>
      </p:sp>
    </p:spTree>
    <p:extLst>
      <p:ext uri="{BB962C8B-B14F-4D97-AF65-F5344CB8AC3E}">
        <p14:creationId xmlns:p14="http://schemas.microsoft.com/office/powerpoint/2010/main" val="377583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EEG Sinyal İşleme</a:t>
            </a:r>
          </a:p>
        </p:txBody>
      </p:sp>
      <p:sp>
        <p:nvSpPr>
          <p:cNvPr id="3" name="İçerik Yer Tutucusu 2"/>
          <p:cNvSpPr>
            <a:spLocks noGrp="1"/>
          </p:cNvSpPr>
          <p:nvPr>
            <p:ph idx="1"/>
          </p:nvPr>
        </p:nvSpPr>
        <p:spPr>
          <a:xfrm>
            <a:off x="721242" y="1432220"/>
            <a:ext cx="10515600" cy="4351338"/>
          </a:xfrm>
        </p:spPr>
        <p:txBody>
          <a:bodyPr>
            <a:normAutofit fontScale="92500" lnSpcReduction="10000"/>
          </a:bodyPr>
          <a:lstStyle/>
          <a:p>
            <a:r>
              <a:rPr lang="tr-TR" dirty="0"/>
              <a:t>Öznitelik Çıkarma</a:t>
            </a:r>
          </a:p>
          <a:p>
            <a:pPr lvl="1"/>
            <a:r>
              <a:rPr lang="tr-TR" dirty="0"/>
              <a:t>Öznitelikler EEG sinyallerinin karakteristiklerini sayısal olarak gösteren değerlerdir.</a:t>
            </a:r>
          </a:p>
          <a:p>
            <a:pPr lvl="1"/>
            <a:r>
              <a:rPr lang="tr-TR" dirty="0"/>
              <a:t>Öznitelikler EEG sinyallerindeki </a:t>
            </a:r>
            <a:r>
              <a:rPr lang="tr-TR" dirty="0" err="1"/>
              <a:t>mental</a:t>
            </a:r>
            <a:r>
              <a:rPr lang="tr-TR" dirty="0"/>
              <a:t> duruma göre değişen karakteristik değerleri ifade etmelidir.</a:t>
            </a:r>
            <a:endParaRPr lang="en-US" dirty="0"/>
          </a:p>
          <a:p>
            <a:r>
              <a:rPr lang="tr-TR" dirty="0"/>
              <a:t>Öznitelik Seçme</a:t>
            </a:r>
            <a:endParaRPr lang="en-US" dirty="0"/>
          </a:p>
          <a:p>
            <a:pPr lvl="1"/>
            <a:r>
              <a:rPr lang="tr-TR" dirty="0" err="1"/>
              <a:t>Mental</a:t>
            </a:r>
            <a:r>
              <a:rPr lang="tr-TR" dirty="0"/>
              <a:t> durumları ifade eden özniteliklerin sınıflandırma performansını artırmak için ayırıcı olan öznitelikler seçilip geriye kalan öznitelikler elimine edilir. </a:t>
            </a:r>
          </a:p>
          <a:p>
            <a:r>
              <a:rPr lang="tr-TR" dirty="0"/>
              <a:t>Sınıflandırma</a:t>
            </a:r>
          </a:p>
          <a:p>
            <a:pPr lvl="1"/>
            <a:r>
              <a:rPr lang="tr-TR" dirty="0"/>
              <a:t>EEG sinyalleri genellikle </a:t>
            </a:r>
            <a:r>
              <a:rPr lang="tr-TR" dirty="0" err="1"/>
              <a:t>mental</a:t>
            </a:r>
            <a:r>
              <a:rPr lang="tr-TR" dirty="0"/>
              <a:t> durumlara göre etiketlenir (</a:t>
            </a:r>
            <a:r>
              <a:rPr lang="tr-TR" dirty="0" err="1"/>
              <a:t>örn</a:t>
            </a:r>
            <a:r>
              <a:rPr lang="tr-TR" dirty="0"/>
              <a:t>. Motor </a:t>
            </a:r>
            <a:r>
              <a:rPr lang="tr-TR" dirty="0" err="1"/>
              <a:t>İmajinasyonu</a:t>
            </a:r>
            <a:r>
              <a:rPr lang="tr-TR" dirty="0"/>
              <a:t> / Dinlenme gibi)</a:t>
            </a:r>
          </a:p>
          <a:p>
            <a:pPr lvl="1"/>
            <a:r>
              <a:rPr lang="tr-TR" dirty="0"/>
              <a:t>EEG öznitelikleri ve özniteliklere karşılık gelen etiketler kullanılarak matematiksel bir kestirim modeli oluşturulur ve bu model gerçek zamanlı kayıt edilen EEG verilerinin etiketlenmesi için kullanılır.</a:t>
            </a:r>
          </a:p>
        </p:txBody>
      </p:sp>
    </p:spTree>
    <p:extLst>
      <p:ext uri="{BB962C8B-B14F-4D97-AF65-F5344CB8AC3E}">
        <p14:creationId xmlns:p14="http://schemas.microsoft.com/office/powerpoint/2010/main" val="357192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Öznitelik Çıkarma Yöntemleri	</a:t>
            </a:r>
          </a:p>
        </p:txBody>
      </p:sp>
      <p:sp>
        <p:nvSpPr>
          <p:cNvPr id="3" name="İçerik Yer Tutucusu 2"/>
          <p:cNvSpPr>
            <a:spLocks noGrp="1"/>
          </p:cNvSpPr>
          <p:nvPr>
            <p:ph idx="1"/>
          </p:nvPr>
        </p:nvSpPr>
        <p:spPr/>
        <p:txBody>
          <a:bodyPr/>
          <a:lstStyle/>
          <a:p>
            <a:r>
              <a:rPr lang="tr-TR" dirty="0"/>
              <a:t>Frekans tabanlı öznitelikler</a:t>
            </a:r>
          </a:p>
          <a:p>
            <a:r>
              <a:rPr lang="tr-TR" dirty="0"/>
              <a:t>Zaman tabanlı öznitelikler</a:t>
            </a:r>
          </a:p>
          <a:p>
            <a:r>
              <a:rPr lang="tr-TR" dirty="0"/>
              <a:t>Zaman-Frekans tabanlı öznitelikler</a:t>
            </a:r>
          </a:p>
          <a:p>
            <a:r>
              <a:rPr lang="tr-TR" dirty="0"/>
              <a:t>Karmaşıklık tabanlı Öznitelikler</a:t>
            </a:r>
          </a:p>
          <a:p>
            <a:r>
              <a:rPr lang="tr-TR" dirty="0" err="1"/>
              <a:t>Entropi</a:t>
            </a:r>
            <a:r>
              <a:rPr lang="tr-TR" dirty="0"/>
              <a:t> tabanlı öznitelikler</a:t>
            </a:r>
          </a:p>
          <a:p>
            <a:pPr marL="0" indent="0">
              <a:buNone/>
            </a:pPr>
            <a:endParaRPr lang="tr-TR" dirty="0"/>
          </a:p>
        </p:txBody>
      </p:sp>
    </p:spTree>
    <p:extLst>
      <p:ext uri="{BB962C8B-B14F-4D97-AF65-F5344CB8AC3E}">
        <p14:creationId xmlns:p14="http://schemas.microsoft.com/office/powerpoint/2010/main" val="309767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7FBB95-2516-4993-8360-AA42635209ED}"/>
              </a:ext>
            </a:extLst>
          </p:cNvPr>
          <p:cNvSpPr>
            <a:spLocks noGrp="1"/>
          </p:cNvSpPr>
          <p:nvPr>
            <p:ph type="title"/>
          </p:nvPr>
        </p:nvSpPr>
        <p:spPr/>
        <p:txBody>
          <a:bodyPr/>
          <a:lstStyle/>
          <a:p>
            <a:r>
              <a:rPr lang="tr-TR" dirty="0"/>
              <a:t>Öznitelik Seçme Yöntemleri</a:t>
            </a:r>
            <a:endParaRPr lang="en-US" dirty="0"/>
          </a:p>
        </p:txBody>
      </p:sp>
      <p:sp>
        <p:nvSpPr>
          <p:cNvPr id="3" name="İçerik Yer Tutucusu 2">
            <a:extLst>
              <a:ext uri="{FF2B5EF4-FFF2-40B4-BE49-F238E27FC236}">
                <a16:creationId xmlns:a16="http://schemas.microsoft.com/office/drawing/2014/main" id="{75943962-390A-4835-B282-F8CA48A4563E}"/>
              </a:ext>
            </a:extLst>
          </p:cNvPr>
          <p:cNvSpPr>
            <a:spLocks noGrp="1"/>
          </p:cNvSpPr>
          <p:nvPr>
            <p:ph idx="1"/>
          </p:nvPr>
        </p:nvSpPr>
        <p:spPr/>
        <p:txBody>
          <a:bodyPr>
            <a:normAutofit/>
          </a:bodyPr>
          <a:lstStyle/>
          <a:p>
            <a:r>
              <a:rPr lang="tr-TR" dirty="0"/>
              <a:t>İleri sarmal öznitelik seçme yöntemleri</a:t>
            </a:r>
          </a:p>
          <a:p>
            <a:r>
              <a:rPr lang="tr-TR" dirty="0"/>
              <a:t>Geri sarmal öznitelik seçme yöntemleri</a:t>
            </a:r>
          </a:p>
          <a:p>
            <a:r>
              <a:rPr lang="tr-TR" dirty="0"/>
              <a:t>Sıralı ileri kayan öznitelik seçme yöntemi</a:t>
            </a:r>
          </a:p>
          <a:p>
            <a:r>
              <a:rPr lang="tr-TR" dirty="0"/>
              <a:t>Genetik algoritmalar</a:t>
            </a:r>
          </a:p>
          <a:p>
            <a:r>
              <a:rPr lang="tr-TR" dirty="0"/>
              <a:t>Parçacık sürüsü optimizasyonu</a:t>
            </a:r>
          </a:p>
          <a:p>
            <a:endParaRPr lang="tr-TR" dirty="0"/>
          </a:p>
          <a:p>
            <a:endParaRPr lang="en-US" dirty="0"/>
          </a:p>
        </p:txBody>
      </p:sp>
    </p:spTree>
    <p:extLst>
      <p:ext uri="{BB962C8B-B14F-4D97-AF65-F5344CB8AC3E}">
        <p14:creationId xmlns:p14="http://schemas.microsoft.com/office/powerpoint/2010/main" val="352191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Sınıflandırma Yöntemleri</a:t>
            </a:r>
          </a:p>
        </p:txBody>
      </p:sp>
      <p:sp>
        <p:nvSpPr>
          <p:cNvPr id="3" name="İçerik Yer Tutucusu 2"/>
          <p:cNvSpPr>
            <a:spLocks noGrp="1"/>
          </p:cNvSpPr>
          <p:nvPr>
            <p:ph idx="1"/>
          </p:nvPr>
        </p:nvSpPr>
        <p:spPr/>
        <p:txBody>
          <a:bodyPr>
            <a:normAutofit/>
          </a:bodyPr>
          <a:lstStyle/>
          <a:p>
            <a:r>
              <a:rPr lang="tr-TR" dirty="0"/>
              <a:t>Destek Vektör Makinaları</a:t>
            </a:r>
          </a:p>
          <a:p>
            <a:r>
              <a:rPr lang="tr-TR" dirty="0"/>
              <a:t>Lojistik Regresyon</a:t>
            </a:r>
          </a:p>
          <a:p>
            <a:r>
              <a:rPr lang="tr-TR" dirty="0" err="1"/>
              <a:t>Rassal</a:t>
            </a:r>
            <a:r>
              <a:rPr lang="tr-TR" dirty="0"/>
              <a:t> Ormanlar</a:t>
            </a:r>
          </a:p>
          <a:p>
            <a:r>
              <a:rPr lang="tr-TR" dirty="0"/>
              <a:t>Yapay Sinir Ağları</a:t>
            </a:r>
          </a:p>
          <a:p>
            <a:r>
              <a:rPr lang="tr-TR" dirty="0"/>
              <a:t>Derin Öğrenme</a:t>
            </a:r>
          </a:p>
          <a:p>
            <a:pPr marL="0" indent="0">
              <a:buNone/>
            </a:pPr>
            <a:endParaRPr lang="tr-TR" dirty="0"/>
          </a:p>
        </p:txBody>
      </p:sp>
    </p:spTree>
    <p:extLst>
      <p:ext uri="{BB962C8B-B14F-4D97-AF65-F5344CB8AC3E}">
        <p14:creationId xmlns:p14="http://schemas.microsoft.com/office/powerpoint/2010/main" val="118535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19BC-D0B2-486E-BB55-111BBAB82D5A}"/>
              </a:ext>
            </a:extLst>
          </p:cNvPr>
          <p:cNvSpPr>
            <a:spLocks noGrp="1"/>
          </p:cNvSpPr>
          <p:nvPr>
            <p:ph type="title"/>
          </p:nvPr>
        </p:nvSpPr>
        <p:spPr/>
        <p:txBody>
          <a:bodyPr/>
          <a:lstStyle/>
          <a:p>
            <a:r>
              <a:rPr lang="en-US" dirty="0"/>
              <a:t>Ana </a:t>
            </a:r>
            <a:r>
              <a:rPr lang="en-US" dirty="0" err="1"/>
              <a:t>Başlıklar</a:t>
            </a:r>
            <a:endParaRPr lang="en-US" dirty="0"/>
          </a:p>
        </p:txBody>
      </p:sp>
      <p:sp>
        <p:nvSpPr>
          <p:cNvPr id="3" name="Content Placeholder 2">
            <a:extLst>
              <a:ext uri="{FF2B5EF4-FFF2-40B4-BE49-F238E27FC236}">
                <a16:creationId xmlns:a16="http://schemas.microsoft.com/office/drawing/2014/main" id="{4FA46874-03AC-4369-8322-D88AF52C1903}"/>
              </a:ext>
            </a:extLst>
          </p:cNvPr>
          <p:cNvSpPr>
            <a:spLocks noGrp="1"/>
          </p:cNvSpPr>
          <p:nvPr>
            <p:ph idx="1"/>
          </p:nvPr>
        </p:nvSpPr>
        <p:spPr/>
        <p:txBody>
          <a:bodyPr/>
          <a:lstStyle/>
          <a:p>
            <a:r>
              <a:rPr lang="en-US" dirty="0" err="1"/>
              <a:t>Beyin</a:t>
            </a:r>
            <a:r>
              <a:rPr lang="en-US" dirty="0"/>
              <a:t> </a:t>
            </a:r>
            <a:r>
              <a:rPr lang="en-US" dirty="0" err="1"/>
              <a:t>Bilgisayar</a:t>
            </a:r>
            <a:r>
              <a:rPr lang="en-US" dirty="0"/>
              <a:t> </a:t>
            </a:r>
            <a:r>
              <a:rPr lang="en-US" dirty="0" err="1"/>
              <a:t>Arayüzleri</a:t>
            </a:r>
            <a:r>
              <a:rPr lang="en-US" dirty="0"/>
              <a:t> (BBA)</a:t>
            </a:r>
          </a:p>
          <a:p>
            <a:r>
              <a:rPr lang="en-US" dirty="0"/>
              <a:t>BBA </a:t>
            </a:r>
            <a:r>
              <a:rPr lang="en-US" dirty="0" err="1"/>
              <a:t>Sistemlerinin</a:t>
            </a:r>
            <a:r>
              <a:rPr lang="en-US" dirty="0"/>
              <a:t> </a:t>
            </a:r>
            <a:r>
              <a:rPr lang="en-US" dirty="0" err="1"/>
              <a:t>Sınıflandırılması</a:t>
            </a:r>
            <a:endParaRPr lang="en-US" dirty="0"/>
          </a:p>
          <a:p>
            <a:r>
              <a:rPr lang="en-US" dirty="0"/>
              <a:t>EEG </a:t>
            </a:r>
            <a:r>
              <a:rPr lang="en-US" dirty="0" err="1"/>
              <a:t>Tabanlı</a:t>
            </a:r>
            <a:r>
              <a:rPr lang="en-US" dirty="0"/>
              <a:t> BBA </a:t>
            </a:r>
            <a:r>
              <a:rPr lang="en-US" dirty="0" err="1"/>
              <a:t>Sistemleri</a:t>
            </a:r>
            <a:endParaRPr lang="en-US" dirty="0"/>
          </a:p>
          <a:p>
            <a:r>
              <a:rPr lang="en-US" dirty="0"/>
              <a:t>EEG </a:t>
            </a:r>
            <a:r>
              <a:rPr lang="en-US" dirty="0" err="1"/>
              <a:t>Sinyallerinin</a:t>
            </a:r>
            <a:r>
              <a:rPr lang="en-US" dirty="0"/>
              <a:t> </a:t>
            </a:r>
            <a:r>
              <a:rPr lang="en-US" dirty="0" err="1"/>
              <a:t>İşlenmesi</a:t>
            </a:r>
            <a:endParaRPr lang="en-US" dirty="0"/>
          </a:p>
          <a:p>
            <a:r>
              <a:rPr lang="en-US" dirty="0"/>
              <a:t>BBA </a:t>
            </a:r>
            <a:r>
              <a:rPr lang="en-US" dirty="0" err="1"/>
              <a:t>Paradigmaları</a:t>
            </a:r>
            <a:endParaRPr lang="en-US" dirty="0"/>
          </a:p>
        </p:txBody>
      </p:sp>
    </p:spTree>
    <p:extLst>
      <p:ext uri="{BB962C8B-B14F-4D97-AF65-F5344CB8AC3E}">
        <p14:creationId xmlns:p14="http://schemas.microsoft.com/office/powerpoint/2010/main" val="128891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Beyin Bilgisayar </a:t>
            </a:r>
            <a:r>
              <a:rPr lang="tr-TR" dirty="0" err="1"/>
              <a:t>Arayüzleri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Pek çok engelli insan kaslarını kontrol etme yeteneğini kısmen/tamamen kaybeder.</a:t>
            </a:r>
          </a:p>
          <a:p>
            <a:r>
              <a:rPr lang="tr-TR" dirty="0"/>
              <a:t>Olası bir çözüm, insanlarla ses, butonlara basma veya diğer geleneksel yollarla etkileşime giren akıllı sistemlerdir.</a:t>
            </a:r>
          </a:p>
          <a:p>
            <a:r>
              <a:rPr lang="tr-TR" dirty="0"/>
              <a:t>Fakat </a:t>
            </a:r>
            <a:r>
              <a:rPr lang="tr-TR" dirty="0" err="1"/>
              <a:t>Amyotrofik</a:t>
            </a:r>
            <a:r>
              <a:rPr lang="tr-TR" dirty="0"/>
              <a:t> </a:t>
            </a:r>
            <a:r>
              <a:rPr lang="tr-TR" dirty="0" err="1"/>
              <a:t>Lateral</a:t>
            </a:r>
            <a:r>
              <a:rPr lang="tr-TR" dirty="0"/>
              <a:t> Skleroz (ALS) gibi </a:t>
            </a:r>
            <a:r>
              <a:rPr lang="tr-TR" dirty="0" err="1"/>
              <a:t>nörodejeneratif</a:t>
            </a:r>
            <a:r>
              <a:rPr lang="tr-TR" dirty="0"/>
              <a:t> hastalıklar nedeniyle tüm kas aktivitesini (</a:t>
            </a:r>
            <a:r>
              <a:rPr lang="tr-TR" dirty="0" err="1"/>
              <a:t>Locked</a:t>
            </a:r>
            <a:r>
              <a:rPr lang="tr-TR" dirty="0"/>
              <a:t> in </a:t>
            </a:r>
            <a:r>
              <a:rPr lang="tr-TR" dirty="0" err="1"/>
              <a:t>Syndrome</a:t>
            </a:r>
            <a:r>
              <a:rPr lang="tr-TR" dirty="0"/>
              <a:t>) kaybeden bireyler bu tür sistemleri kullanamazlar.</a:t>
            </a:r>
          </a:p>
          <a:p>
            <a:r>
              <a:rPr lang="tr-TR" dirty="0"/>
              <a:t>Bu kişiler tamamen bilinçlidir ancak kaslarını kontrol edemezler. Beyin Bilgisayar </a:t>
            </a:r>
            <a:r>
              <a:rPr lang="tr-TR" dirty="0" err="1"/>
              <a:t>Arayüzü</a:t>
            </a:r>
            <a:r>
              <a:rPr lang="tr-TR" dirty="0"/>
              <a:t> teknolojisi bu kişiler için alternatif bir iletişim kanalı sağlar.</a:t>
            </a:r>
          </a:p>
          <a:p>
            <a:r>
              <a:rPr lang="tr-TR" dirty="0"/>
              <a:t>Özetle BBA, beynin </a:t>
            </a:r>
            <a:r>
              <a:rPr lang="tr-TR" dirty="0" err="1"/>
              <a:t>periferik</a:t>
            </a:r>
            <a:r>
              <a:rPr lang="tr-TR" dirty="0"/>
              <a:t> sinir ve kasların normal çıkış yollarına bağlı olmayan bir iletişim sistemidir. </a:t>
            </a:r>
          </a:p>
        </p:txBody>
      </p:sp>
    </p:spTree>
    <p:extLst>
      <p:ext uri="{BB962C8B-B14F-4D97-AF65-F5344CB8AC3E}">
        <p14:creationId xmlns:p14="http://schemas.microsoft.com/office/powerpoint/2010/main" val="36381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BBA Sistemleri</a:t>
            </a:r>
          </a:p>
        </p:txBody>
      </p:sp>
      <p:sp>
        <p:nvSpPr>
          <p:cNvPr id="3" name="İçerik Yer Tutucusu 2"/>
          <p:cNvSpPr>
            <a:spLocks noGrp="1"/>
          </p:cNvSpPr>
          <p:nvPr>
            <p:ph idx="1"/>
          </p:nvPr>
        </p:nvSpPr>
        <p:spPr/>
        <p:txBody>
          <a:bodyPr/>
          <a:lstStyle/>
          <a:p>
            <a:pPr marL="0" indent="0">
              <a:buNone/>
            </a:pPr>
            <a:endParaRPr lang="tr-TR" dirty="0"/>
          </a:p>
        </p:txBody>
      </p:sp>
      <p:pic>
        <p:nvPicPr>
          <p:cNvPr id="4" name="Resim 3"/>
          <p:cNvPicPr>
            <a:picLocks noChangeAspect="1"/>
          </p:cNvPicPr>
          <p:nvPr/>
        </p:nvPicPr>
        <p:blipFill>
          <a:blip r:embed="rId3"/>
          <a:stretch>
            <a:fillRect/>
          </a:stretch>
        </p:blipFill>
        <p:spPr>
          <a:xfrm>
            <a:off x="979713" y="2255096"/>
            <a:ext cx="7563395" cy="3107661"/>
          </a:xfrm>
          <a:prstGeom prst="rect">
            <a:avLst/>
          </a:prstGeom>
        </p:spPr>
      </p:pic>
      <p:sp>
        <p:nvSpPr>
          <p:cNvPr id="5" name="Metin kutusu 4"/>
          <p:cNvSpPr txBox="1"/>
          <p:nvPr/>
        </p:nvSpPr>
        <p:spPr>
          <a:xfrm>
            <a:off x="1110342" y="6176963"/>
            <a:ext cx="9418320" cy="523220"/>
          </a:xfrm>
          <a:prstGeom prst="rect">
            <a:avLst/>
          </a:prstGeom>
          <a:noFill/>
        </p:spPr>
        <p:txBody>
          <a:bodyPr wrap="square" rtlCol="0">
            <a:spAutoFit/>
          </a:bodyPr>
          <a:lstStyle/>
          <a:p>
            <a:r>
              <a:rPr lang="en-US" sz="1400" dirty="0"/>
              <a:t>Ai, Q., Liu, Q., </a:t>
            </a:r>
            <a:r>
              <a:rPr lang="en-US" sz="1400" dirty="0" err="1"/>
              <a:t>Meng</a:t>
            </a:r>
            <a:r>
              <a:rPr lang="en-US" sz="1400" dirty="0"/>
              <a:t>, W., &amp; </a:t>
            </a:r>
            <a:r>
              <a:rPr lang="en-US" sz="1400" dirty="0" err="1"/>
              <a:t>Xie</a:t>
            </a:r>
            <a:r>
              <a:rPr lang="en-US" sz="1400" dirty="0"/>
              <a:t>, S. Q. (2018). </a:t>
            </a:r>
            <a:r>
              <a:rPr lang="en-US" sz="1400" i="1" dirty="0"/>
              <a:t>Brain Signal Acquisition and Preprocessing. Advanced Rehabilitative Technology, 105–133.</a:t>
            </a:r>
            <a:r>
              <a:rPr lang="en-US" sz="1400" dirty="0"/>
              <a:t> doi:10.1016/b978-0-12-814597-5.00005-9</a:t>
            </a:r>
            <a:endParaRPr lang="tr-TR" sz="1400" dirty="0"/>
          </a:p>
        </p:txBody>
      </p:sp>
      <p:sp>
        <p:nvSpPr>
          <p:cNvPr id="6" name="Metin kutusu 5"/>
          <p:cNvSpPr txBox="1"/>
          <p:nvPr/>
        </p:nvSpPr>
        <p:spPr>
          <a:xfrm>
            <a:off x="8684621" y="2777874"/>
            <a:ext cx="3004457" cy="2554545"/>
          </a:xfrm>
          <a:prstGeom prst="rect">
            <a:avLst/>
          </a:prstGeom>
          <a:noFill/>
        </p:spPr>
        <p:txBody>
          <a:bodyPr wrap="square" rtlCol="0">
            <a:spAutoFit/>
          </a:bodyPr>
          <a:lstStyle/>
          <a:p>
            <a:r>
              <a:rPr lang="tr-TR" sz="3200" u="sng" dirty="0"/>
              <a:t>BBA Paradigmaları</a:t>
            </a:r>
          </a:p>
          <a:p>
            <a:r>
              <a:rPr lang="tr-TR" sz="3200" dirty="0"/>
              <a:t>P300</a:t>
            </a:r>
          </a:p>
          <a:p>
            <a:r>
              <a:rPr lang="tr-TR" sz="3200" dirty="0"/>
              <a:t>SSVEP</a:t>
            </a:r>
          </a:p>
          <a:p>
            <a:r>
              <a:rPr lang="tr-TR" sz="3200" dirty="0" err="1"/>
              <a:t>Mental</a:t>
            </a:r>
            <a:r>
              <a:rPr lang="tr-TR" sz="3200" dirty="0"/>
              <a:t> Görev</a:t>
            </a:r>
          </a:p>
        </p:txBody>
      </p:sp>
    </p:spTree>
    <p:extLst>
      <p:ext uri="{BB962C8B-B14F-4D97-AF65-F5344CB8AC3E}">
        <p14:creationId xmlns:p14="http://schemas.microsoft.com/office/powerpoint/2010/main" val="137947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P300</a:t>
            </a:r>
          </a:p>
        </p:txBody>
      </p:sp>
      <p:sp>
        <p:nvSpPr>
          <p:cNvPr id="6" name="İçerik Yer Tutucusu 5"/>
          <p:cNvSpPr>
            <a:spLocks noGrp="1"/>
          </p:cNvSpPr>
          <p:nvPr>
            <p:ph sz="half" idx="1"/>
          </p:nvPr>
        </p:nvSpPr>
        <p:spPr/>
        <p:txBody>
          <a:bodyPr>
            <a:normAutofit fontScale="77500" lnSpcReduction="20000"/>
          </a:bodyPr>
          <a:lstStyle/>
          <a:p>
            <a:endParaRPr lang="tr-TR"/>
          </a:p>
        </p:txBody>
      </p:sp>
      <p:sp>
        <p:nvSpPr>
          <p:cNvPr id="7" name="İçerik Yer Tutucusu 6"/>
          <p:cNvSpPr>
            <a:spLocks noGrp="1"/>
          </p:cNvSpPr>
          <p:nvPr>
            <p:ph sz="half" idx="2"/>
          </p:nvPr>
        </p:nvSpPr>
        <p:spPr/>
        <p:txBody>
          <a:bodyPr>
            <a:normAutofit fontScale="77500" lnSpcReduction="20000"/>
          </a:bodyPr>
          <a:lstStyle/>
          <a:p>
            <a:r>
              <a:rPr lang="tr-TR" dirty="0"/>
              <a:t>P300, ilk olarak </a:t>
            </a:r>
            <a:r>
              <a:rPr lang="tr-TR" dirty="0" err="1"/>
              <a:t>Sutton</a:t>
            </a:r>
            <a:r>
              <a:rPr lang="tr-TR" dirty="0"/>
              <a:t> tarafından rapor edilen olayla ilgili potansiyellerin (ERP) bir bileşenidir (</a:t>
            </a:r>
            <a:r>
              <a:rPr lang="tr-TR" dirty="0" err="1"/>
              <a:t>Sutton</a:t>
            </a:r>
            <a:r>
              <a:rPr lang="tr-TR" dirty="0"/>
              <a:t> ve diğerleri, 1967).</a:t>
            </a:r>
          </a:p>
          <a:p>
            <a:r>
              <a:rPr lang="tr-TR" dirty="0"/>
              <a:t>ERP Duyusal, motor veya bilişsel bir uyaranla ortaya çıkan ve zamana kilitlenen (time-</a:t>
            </a:r>
            <a:r>
              <a:rPr lang="tr-TR" dirty="0" err="1"/>
              <a:t>locked</a:t>
            </a:r>
            <a:r>
              <a:rPr lang="tr-TR" dirty="0"/>
              <a:t>) bir EEG bileşenidir.</a:t>
            </a:r>
          </a:p>
          <a:p>
            <a:r>
              <a:rPr lang="tr-TR" dirty="0"/>
              <a:t>P300, </a:t>
            </a:r>
            <a:r>
              <a:rPr lang="tr-TR" dirty="0" err="1"/>
              <a:t>oddball</a:t>
            </a:r>
            <a:r>
              <a:rPr lang="tr-TR" dirty="0"/>
              <a:t> </a:t>
            </a:r>
            <a:r>
              <a:rPr lang="tr-TR" dirty="0" err="1"/>
              <a:t>paradigmasi</a:t>
            </a:r>
            <a:r>
              <a:rPr lang="tr-TR" dirty="0"/>
              <a:t> ile ortaya çıkar ve genliği en büyük olan ERP bileşenidir.</a:t>
            </a:r>
          </a:p>
          <a:p>
            <a:r>
              <a:rPr lang="tr-TR" dirty="0"/>
              <a:t> </a:t>
            </a:r>
            <a:r>
              <a:rPr lang="tr-TR" dirty="0" err="1"/>
              <a:t>Oddball</a:t>
            </a:r>
            <a:r>
              <a:rPr lang="tr-TR" dirty="0"/>
              <a:t> paradigmasında katılımcıya, hedef ve hedef olmayan olaylar olmak üzere, bir olaylar dizisi sunulur (</a:t>
            </a:r>
            <a:r>
              <a:rPr lang="tr-TR" dirty="0" err="1"/>
              <a:t>Donchin</a:t>
            </a:r>
            <a:r>
              <a:rPr lang="tr-TR" dirty="0"/>
              <a:t> ve </a:t>
            </a:r>
            <a:r>
              <a:rPr lang="tr-TR" dirty="0" err="1"/>
              <a:t>Coles</a:t>
            </a:r>
            <a:r>
              <a:rPr lang="tr-TR" dirty="0"/>
              <a:t>, 1988). Hedef olay </a:t>
            </a:r>
            <a:r>
              <a:rPr lang="tr-TR" dirty="0" err="1"/>
              <a:t>uyarınının</a:t>
            </a:r>
            <a:r>
              <a:rPr lang="tr-TR" dirty="0"/>
              <a:t> başlangıcından yaklaşık 300 </a:t>
            </a:r>
            <a:r>
              <a:rPr lang="tr-TR" dirty="0" err="1"/>
              <a:t>ms</a:t>
            </a:r>
            <a:r>
              <a:rPr lang="tr-TR" dirty="0"/>
              <a:t> sonra P300 bileşeni oluşur. </a:t>
            </a:r>
          </a:p>
        </p:txBody>
      </p:sp>
      <p:pic>
        <p:nvPicPr>
          <p:cNvPr id="4" name="Resim 3"/>
          <p:cNvPicPr>
            <a:picLocks noChangeAspect="1"/>
          </p:cNvPicPr>
          <p:nvPr/>
        </p:nvPicPr>
        <p:blipFill>
          <a:blip r:embed="rId2"/>
          <a:stretch>
            <a:fillRect/>
          </a:stretch>
        </p:blipFill>
        <p:spPr>
          <a:xfrm>
            <a:off x="838200" y="1893093"/>
            <a:ext cx="4390632" cy="4216401"/>
          </a:xfrm>
          <a:prstGeom prst="rect">
            <a:avLst/>
          </a:prstGeom>
        </p:spPr>
      </p:pic>
      <p:sp>
        <p:nvSpPr>
          <p:cNvPr id="5" name="Metin kutusu 4"/>
          <p:cNvSpPr txBox="1"/>
          <p:nvPr/>
        </p:nvSpPr>
        <p:spPr>
          <a:xfrm>
            <a:off x="1110342" y="6176963"/>
            <a:ext cx="9418320" cy="523220"/>
          </a:xfrm>
          <a:prstGeom prst="rect">
            <a:avLst/>
          </a:prstGeom>
          <a:noFill/>
        </p:spPr>
        <p:txBody>
          <a:bodyPr wrap="square" rtlCol="0">
            <a:spAutoFit/>
          </a:bodyPr>
          <a:lstStyle/>
          <a:p>
            <a:r>
              <a:rPr lang="en-US" sz="1400" dirty="0"/>
              <a:t>Ai, Q., Liu, Q., </a:t>
            </a:r>
            <a:r>
              <a:rPr lang="en-US" sz="1400" dirty="0" err="1"/>
              <a:t>Meng</a:t>
            </a:r>
            <a:r>
              <a:rPr lang="en-US" sz="1400" dirty="0"/>
              <a:t>, W., &amp; </a:t>
            </a:r>
            <a:r>
              <a:rPr lang="en-US" sz="1400" dirty="0" err="1"/>
              <a:t>Xie</a:t>
            </a:r>
            <a:r>
              <a:rPr lang="en-US" sz="1400" dirty="0"/>
              <a:t>, S. Q. (2018). </a:t>
            </a:r>
            <a:r>
              <a:rPr lang="en-US" sz="1400" i="1" dirty="0"/>
              <a:t>Brain Signal Acquisition and Preprocessing. Advanced Rehabilitative Technology, 105–133.</a:t>
            </a:r>
            <a:r>
              <a:rPr lang="en-US" sz="1400" dirty="0"/>
              <a:t> doi:10.1016/b978-0-12-814597-5.00005-9</a:t>
            </a:r>
            <a:endParaRPr lang="tr-TR" sz="1400" dirty="0"/>
          </a:p>
        </p:txBody>
      </p:sp>
    </p:spTree>
    <p:extLst>
      <p:ext uri="{BB962C8B-B14F-4D97-AF65-F5344CB8AC3E}">
        <p14:creationId xmlns:p14="http://schemas.microsoft.com/office/powerpoint/2010/main" val="4316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r>
              <a:rPr lang="tr-TR" dirty="0">
                <a:hlinkClick r:id="rId2"/>
              </a:rPr>
              <a:t>https://www.youtube.com/watch?v=wKDimrzvwYA</a:t>
            </a:r>
            <a:endParaRPr lang="tr-TR" dirty="0"/>
          </a:p>
        </p:txBody>
      </p:sp>
      <p:sp>
        <p:nvSpPr>
          <p:cNvPr id="6" name="Alt Başlık 5"/>
          <p:cNvSpPr>
            <a:spLocks noGrp="1"/>
          </p:cNvSpPr>
          <p:nvPr>
            <p:ph type="subTitle" idx="1"/>
          </p:nvPr>
        </p:nvSpPr>
        <p:spPr/>
        <p:txBody>
          <a:bodyPr/>
          <a:lstStyle/>
          <a:p>
            <a:endParaRPr lang="tr-TR"/>
          </a:p>
        </p:txBody>
      </p:sp>
    </p:spTree>
    <p:extLst>
      <p:ext uri="{BB962C8B-B14F-4D97-AF65-F5344CB8AC3E}">
        <p14:creationId xmlns:p14="http://schemas.microsoft.com/office/powerpoint/2010/main" val="211693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Kararlı Durum Görsel Uyaran Potansiyeller (SSVEP)</a:t>
            </a:r>
          </a:p>
        </p:txBody>
      </p:sp>
      <p:sp>
        <p:nvSpPr>
          <p:cNvPr id="6" name="İçerik Yer Tutucusu 5"/>
          <p:cNvSpPr>
            <a:spLocks noGrp="1"/>
          </p:cNvSpPr>
          <p:nvPr>
            <p:ph sz="half" idx="1"/>
          </p:nvPr>
        </p:nvSpPr>
        <p:spPr/>
        <p:txBody>
          <a:bodyPr>
            <a:normAutofit fontScale="77500" lnSpcReduction="20000"/>
          </a:bodyPr>
          <a:lstStyle/>
          <a:p>
            <a:endParaRPr lang="tr-TR" dirty="0"/>
          </a:p>
        </p:txBody>
      </p:sp>
      <p:sp>
        <p:nvSpPr>
          <p:cNvPr id="7" name="İçerik Yer Tutucusu 6"/>
          <p:cNvSpPr>
            <a:spLocks noGrp="1"/>
          </p:cNvSpPr>
          <p:nvPr>
            <p:ph sz="half" idx="2"/>
          </p:nvPr>
        </p:nvSpPr>
        <p:spPr/>
        <p:txBody>
          <a:bodyPr>
            <a:normAutofit fontScale="77500" lnSpcReduction="20000"/>
          </a:bodyPr>
          <a:lstStyle/>
          <a:p>
            <a:pPr algn="just"/>
            <a:r>
              <a:rPr lang="tr-TR" dirty="0"/>
              <a:t>Görsel uyarılmış potansiyeller (</a:t>
            </a:r>
            <a:r>
              <a:rPr lang="tr-TR" dirty="0" err="1"/>
              <a:t>VEP'ler</a:t>
            </a:r>
            <a:r>
              <a:rPr lang="tr-TR" dirty="0"/>
              <a:t>), görsel uyaranla karşılaştıktan sonra görsel kortekste (</a:t>
            </a:r>
            <a:r>
              <a:rPr lang="tr-TR" dirty="0" err="1"/>
              <a:t>visual</a:t>
            </a:r>
            <a:r>
              <a:rPr lang="tr-TR" dirty="0"/>
              <a:t> </a:t>
            </a:r>
            <a:r>
              <a:rPr lang="tr-TR" dirty="0" err="1"/>
              <a:t>cortex</a:t>
            </a:r>
            <a:r>
              <a:rPr lang="tr-TR" dirty="0"/>
              <a:t>) meydana gelen beyin elektriksel aktivite modülasyonlarıdır.</a:t>
            </a:r>
          </a:p>
          <a:p>
            <a:pPr algn="just"/>
            <a:r>
              <a:rPr lang="tr-TR" dirty="0"/>
              <a:t>Kararlı durum görsel uyarılmış potansiyelleri (</a:t>
            </a:r>
            <a:r>
              <a:rPr lang="tr-TR" dirty="0" err="1"/>
              <a:t>SSVEP'ler</a:t>
            </a:r>
            <a:r>
              <a:rPr lang="tr-TR" dirty="0"/>
              <a:t>), frekansı 6 </a:t>
            </a:r>
            <a:r>
              <a:rPr lang="tr-TR" dirty="0" err="1"/>
              <a:t>Hz'den</a:t>
            </a:r>
            <a:r>
              <a:rPr lang="tr-TR" dirty="0"/>
              <a:t> yüksek olan görsel uyaranların ortaya çıkardığı uyarılmış potansiyellerdir.</a:t>
            </a:r>
          </a:p>
          <a:p>
            <a:pPr algn="just"/>
            <a:r>
              <a:rPr lang="tr-TR" dirty="0"/>
              <a:t>Görsel uyaranlar kullanıcıya periyodik bir şekilde sunulduğunda (&gt;6Hz) beynin </a:t>
            </a:r>
            <a:r>
              <a:rPr lang="tr-TR" dirty="0" err="1"/>
              <a:t>oksipital</a:t>
            </a:r>
            <a:r>
              <a:rPr lang="tr-TR" dirty="0"/>
              <a:t> korteksinde SSVEP potansiyelleri üretilir. </a:t>
            </a:r>
          </a:p>
          <a:p>
            <a:pPr algn="just"/>
            <a:r>
              <a:rPr lang="tr-TR" dirty="0"/>
              <a:t>Frekansı 10Hz olan bir görsel uyarana karşılık gelen </a:t>
            </a:r>
            <a:r>
              <a:rPr lang="tr-TR" dirty="0" err="1"/>
              <a:t>SSVEP’de</a:t>
            </a:r>
            <a:r>
              <a:rPr lang="tr-TR" dirty="0"/>
              <a:t> 10Hz’de ve tüm </a:t>
            </a:r>
            <a:r>
              <a:rPr lang="tr-TR" dirty="0" err="1"/>
              <a:t>harmoniklerinde</a:t>
            </a:r>
            <a:r>
              <a:rPr lang="tr-TR" dirty="0"/>
              <a:t> bir tepe noktası görülür.</a:t>
            </a:r>
          </a:p>
          <a:p>
            <a:pPr algn="just"/>
            <a:endParaRPr lang="tr-TR" dirty="0"/>
          </a:p>
        </p:txBody>
      </p:sp>
      <p:pic>
        <p:nvPicPr>
          <p:cNvPr id="8" name="Resim 7"/>
          <p:cNvPicPr>
            <a:picLocks noChangeAspect="1"/>
          </p:cNvPicPr>
          <p:nvPr/>
        </p:nvPicPr>
        <p:blipFill>
          <a:blip r:embed="rId2"/>
          <a:stretch>
            <a:fillRect/>
          </a:stretch>
        </p:blipFill>
        <p:spPr>
          <a:xfrm>
            <a:off x="838200" y="1825625"/>
            <a:ext cx="4760759" cy="3539489"/>
          </a:xfrm>
          <a:prstGeom prst="rect">
            <a:avLst/>
          </a:prstGeom>
        </p:spPr>
      </p:pic>
      <p:sp>
        <p:nvSpPr>
          <p:cNvPr id="9" name="Metin kutusu 8"/>
          <p:cNvSpPr txBox="1"/>
          <p:nvPr/>
        </p:nvSpPr>
        <p:spPr>
          <a:xfrm>
            <a:off x="838200" y="6311900"/>
            <a:ext cx="7315200" cy="338554"/>
          </a:xfrm>
          <a:prstGeom prst="rect">
            <a:avLst/>
          </a:prstGeom>
          <a:noFill/>
        </p:spPr>
        <p:txBody>
          <a:bodyPr wrap="square" rtlCol="0">
            <a:spAutoFit/>
          </a:bodyPr>
          <a:lstStyle/>
          <a:p>
            <a:r>
              <a:rPr lang="tr-TR" sz="1600" dirty="0">
                <a:hlinkClick r:id="rId3"/>
              </a:rPr>
              <a:t>http://www.gtec.at/Products/Complete-Solutions/g.BCIsys-Specs-Features</a:t>
            </a:r>
            <a:endParaRPr lang="tr-TR" sz="1600" dirty="0"/>
          </a:p>
        </p:txBody>
      </p:sp>
    </p:spTree>
    <p:extLst>
      <p:ext uri="{BB962C8B-B14F-4D97-AF65-F5344CB8AC3E}">
        <p14:creationId xmlns:p14="http://schemas.microsoft.com/office/powerpoint/2010/main" val="173904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hlinkClick r:id="rId2"/>
              </a:rPr>
              <a:t>https://www.youtube.com/watch?v=bpBvbPYK5Ec</a:t>
            </a:r>
            <a:endParaRPr lang="tr-TR" dirty="0"/>
          </a:p>
        </p:txBody>
      </p:sp>
      <p:sp>
        <p:nvSpPr>
          <p:cNvPr id="6" name="Metin Yer Tutucusu 5"/>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4711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Motor </a:t>
            </a:r>
            <a:r>
              <a:rPr lang="tr-TR" dirty="0" err="1"/>
              <a:t>Imajinasyonu</a:t>
            </a:r>
            <a:endParaRPr lang="tr-TR" dirty="0"/>
          </a:p>
        </p:txBody>
      </p:sp>
      <p:sp>
        <p:nvSpPr>
          <p:cNvPr id="6" name="İçerik Yer Tutucusu 5"/>
          <p:cNvSpPr>
            <a:spLocks noGrp="1"/>
          </p:cNvSpPr>
          <p:nvPr>
            <p:ph idx="1"/>
          </p:nvPr>
        </p:nvSpPr>
        <p:spPr/>
        <p:txBody>
          <a:bodyPr>
            <a:normAutofit fontScale="92500" lnSpcReduction="10000"/>
          </a:bodyPr>
          <a:lstStyle/>
          <a:p>
            <a:r>
              <a:rPr lang="tr-TR" dirty="0"/>
              <a:t>Motor </a:t>
            </a:r>
            <a:r>
              <a:rPr lang="tr-TR" dirty="0" err="1"/>
              <a:t>imajinasyonu</a:t>
            </a:r>
            <a:r>
              <a:rPr lang="tr-TR" dirty="0"/>
              <a:t> tabanlı BBA (MIBBA) sistemleri, katılımcının motor görevleri (sağ el hareketi, sol el hareketi, sağ ayak hareketi, sol ayak hareketi vb.) fiziksel olarak yaptığı veya bunları yapmayı hayal ettiği zaman ortaya çıkan beyin elektriksel aktivitelerindeki örüntülerin tanınmasına dayalı sistemlerdir.</a:t>
            </a:r>
          </a:p>
          <a:p>
            <a:r>
              <a:rPr lang="tr-TR" dirty="0"/>
              <a:t>Motor </a:t>
            </a:r>
            <a:r>
              <a:rPr lang="tr-TR" dirty="0" err="1"/>
              <a:t>Imajinasyon</a:t>
            </a:r>
            <a:r>
              <a:rPr lang="tr-TR" dirty="0"/>
              <a:t> tabanlı sistemler SSVEP ve P300 paradigmalarına kıyasla kullanıcıya </a:t>
            </a:r>
            <a:r>
              <a:rPr lang="tr-TR" dirty="0" err="1"/>
              <a:t>insiyatif</a:t>
            </a:r>
            <a:r>
              <a:rPr lang="tr-TR" dirty="0"/>
              <a:t> verirler ve daha az yorucudurlar.</a:t>
            </a:r>
          </a:p>
          <a:p>
            <a:r>
              <a:rPr lang="tr-TR" dirty="0"/>
              <a:t>Fakat </a:t>
            </a:r>
            <a:r>
              <a:rPr lang="tr-TR" dirty="0" err="1"/>
              <a:t>performanlasrı</a:t>
            </a:r>
            <a:r>
              <a:rPr lang="tr-TR" dirty="0"/>
              <a:t> SSVEP ve P300 e kıyasla daha düşüktür ve sistemlerin optimizasyonu için görece uzun süreli eğitim seansları gerekir.</a:t>
            </a:r>
          </a:p>
          <a:p>
            <a:r>
              <a:rPr lang="tr-TR" dirty="0"/>
              <a:t>Motor </a:t>
            </a:r>
            <a:r>
              <a:rPr lang="tr-TR" dirty="0" err="1"/>
              <a:t>imajinasyonunun</a:t>
            </a:r>
            <a:r>
              <a:rPr lang="tr-TR" dirty="0"/>
              <a:t> yanında, 3boyutlu bir objenin rotasyonunu düşünme, sevdiği bir melodiyi düşünme, </a:t>
            </a:r>
            <a:r>
              <a:rPr lang="tr-TR" dirty="0" err="1"/>
              <a:t>mental</a:t>
            </a:r>
            <a:r>
              <a:rPr lang="tr-TR" dirty="0"/>
              <a:t> aritmetik gibi görevler de kullanılabilmektedir.</a:t>
            </a:r>
          </a:p>
        </p:txBody>
      </p:sp>
    </p:spTree>
    <p:extLst>
      <p:ext uri="{BB962C8B-B14F-4D97-AF65-F5344CB8AC3E}">
        <p14:creationId xmlns:p14="http://schemas.microsoft.com/office/powerpoint/2010/main" val="2725882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a:hlinkClick r:id="rId2"/>
              </a:rPr>
              <a:t>https://www.youtube.com/watch?v=UUcubnQML9s</a:t>
            </a:r>
            <a:endParaRPr lang="tr-TR" dirty="0"/>
          </a:p>
        </p:txBody>
      </p:sp>
      <p:sp>
        <p:nvSpPr>
          <p:cNvPr id="5" name="Alt Başlık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268579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BBA Uygulamaları (Oyun)</a:t>
            </a:r>
          </a:p>
        </p:txBody>
      </p:sp>
      <p:sp>
        <p:nvSpPr>
          <p:cNvPr id="3" name="İçerik Yer Tutucusu 2"/>
          <p:cNvSpPr>
            <a:spLocks noGrp="1"/>
          </p:cNvSpPr>
          <p:nvPr>
            <p:ph idx="1"/>
          </p:nvPr>
        </p:nvSpPr>
        <p:spPr/>
        <p:txBody>
          <a:bodyPr/>
          <a:lstStyle/>
          <a:p>
            <a:r>
              <a:rPr lang="en-US" dirty="0"/>
              <a:t>Graz-BCI Game Controller - World of Warcraft </a:t>
            </a:r>
            <a:r>
              <a:rPr lang="en-US" dirty="0" err="1"/>
              <a:t>Mindcontrolled</a:t>
            </a:r>
            <a:endParaRPr lang="tr-TR" dirty="0">
              <a:hlinkClick r:id=""/>
            </a:endParaRPr>
          </a:p>
          <a:p>
            <a:r>
              <a:rPr lang="tr-TR" dirty="0">
                <a:hlinkClick r:id=""/>
              </a:rPr>
              <a:t>https://www.youtube.com/watch?v=jXpjRwPQC5Q</a:t>
            </a:r>
            <a:endParaRPr lang="tr-TR" dirty="0"/>
          </a:p>
          <a:p>
            <a:r>
              <a:rPr lang="en-US" dirty="0" err="1"/>
              <a:t>Cybathlon</a:t>
            </a:r>
            <a:r>
              <a:rPr lang="en-US" dirty="0"/>
              <a:t> 2016: BCI Race</a:t>
            </a:r>
            <a:endParaRPr lang="tr-TR" dirty="0">
              <a:hlinkClick r:id=""/>
            </a:endParaRPr>
          </a:p>
          <a:p>
            <a:r>
              <a:rPr lang="tr-TR" dirty="0">
                <a:hlinkClick r:id=""/>
              </a:rPr>
              <a:t>https://www.youtube.com/watch?v=5jGcNbQhbg8</a:t>
            </a:r>
            <a:endParaRPr lang="tr-TR" dirty="0"/>
          </a:p>
        </p:txBody>
      </p:sp>
    </p:spTree>
    <p:extLst>
      <p:ext uri="{BB962C8B-B14F-4D97-AF65-F5344CB8AC3E}">
        <p14:creationId xmlns:p14="http://schemas.microsoft.com/office/powerpoint/2010/main" val="358995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Günlük Hayatta BBA Sistemleri ?</a:t>
            </a:r>
          </a:p>
        </p:txBody>
      </p:sp>
      <p:sp>
        <p:nvSpPr>
          <p:cNvPr id="3" name="İçerik Yer Tutucusu 2"/>
          <p:cNvSpPr>
            <a:spLocks noGrp="1"/>
          </p:cNvSpPr>
          <p:nvPr>
            <p:ph idx="1"/>
          </p:nvPr>
        </p:nvSpPr>
        <p:spPr/>
        <p:txBody>
          <a:bodyPr>
            <a:normAutofit/>
          </a:bodyPr>
          <a:lstStyle/>
          <a:p>
            <a:r>
              <a:rPr lang="tr-TR" dirty="0"/>
              <a:t>Fare, tekerlekli sandalye gibi cihazların kontrolü</a:t>
            </a:r>
          </a:p>
          <a:p>
            <a:r>
              <a:rPr lang="tr-TR" dirty="0" err="1"/>
              <a:t>Prostetik</a:t>
            </a:r>
            <a:r>
              <a:rPr lang="tr-TR" dirty="0"/>
              <a:t> cihazların kontrolü</a:t>
            </a:r>
          </a:p>
          <a:p>
            <a:r>
              <a:rPr lang="tr-TR" dirty="0"/>
              <a:t>Rehabilitasyon cihazlarının kontrolü</a:t>
            </a:r>
          </a:p>
          <a:p>
            <a:r>
              <a:rPr lang="tr-TR" dirty="0"/>
              <a:t>Sanal bir ortamda </a:t>
            </a:r>
            <a:r>
              <a:rPr lang="tr-TR" dirty="0" err="1"/>
              <a:t>navigasyon</a:t>
            </a:r>
            <a:endParaRPr lang="tr-TR" dirty="0"/>
          </a:p>
          <a:p>
            <a:r>
              <a:rPr lang="tr-TR" dirty="0"/>
              <a:t>Video oyunları</a:t>
            </a:r>
          </a:p>
          <a:p>
            <a:r>
              <a:rPr lang="tr-TR" dirty="0"/>
              <a:t>…</a:t>
            </a:r>
          </a:p>
          <a:p>
            <a:pPr marL="0" indent="0">
              <a:buNone/>
            </a:pPr>
            <a:endParaRPr lang="tr-TR" dirty="0"/>
          </a:p>
          <a:p>
            <a:endParaRPr lang="tr-TR" dirty="0"/>
          </a:p>
        </p:txBody>
      </p:sp>
    </p:spTree>
    <p:extLst>
      <p:ext uri="{BB962C8B-B14F-4D97-AF65-F5344CB8AC3E}">
        <p14:creationId xmlns:p14="http://schemas.microsoft.com/office/powerpoint/2010/main" val="193313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EF25-70E2-4843-AB0C-184539AE89FC}"/>
              </a:ext>
            </a:extLst>
          </p:cNvPr>
          <p:cNvSpPr>
            <a:spLocks noGrp="1"/>
          </p:cNvSpPr>
          <p:nvPr>
            <p:ph type="title"/>
          </p:nvPr>
        </p:nvSpPr>
        <p:spPr/>
        <p:txBody>
          <a:bodyPr/>
          <a:lstStyle/>
          <a:p>
            <a:r>
              <a:rPr lang="en-US" dirty="0" err="1"/>
              <a:t>Beyin</a:t>
            </a:r>
            <a:r>
              <a:rPr lang="en-US" dirty="0"/>
              <a:t> </a:t>
            </a:r>
            <a:r>
              <a:rPr lang="en-US" dirty="0" err="1"/>
              <a:t>Bilgisayar</a:t>
            </a:r>
            <a:br>
              <a:rPr lang="en-US" dirty="0"/>
            </a:br>
            <a:r>
              <a:rPr lang="en-US" dirty="0" err="1"/>
              <a:t>Arayüzleri</a:t>
            </a:r>
            <a:r>
              <a:rPr lang="en-US" dirty="0"/>
              <a:t> ?</a:t>
            </a:r>
          </a:p>
        </p:txBody>
      </p:sp>
      <p:sp>
        <p:nvSpPr>
          <p:cNvPr id="3" name="Content Placeholder 2">
            <a:extLst>
              <a:ext uri="{FF2B5EF4-FFF2-40B4-BE49-F238E27FC236}">
                <a16:creationId xmlns:a16="http://schemas.microsoft.com/office/drawing/2014/main" id="{8BD2EE90-C4D8-46F3-8113-1FDE0D96E88B}"/>
              </a:ext>
            </a:extLst>
          </p:cNvPr>
          <p:cNvSpPr>
            <a:spLocks noGrp="1"/>
          </p:cNvSpPr>
          <p:nvPr>
            <p:ph sz="half" idx="1"/>
          </p:nvPr>
        </p:nvSpPr>
        <p:spPr/>
        <p:txBody>
          <a:bodyPr>
            <a:noAutofit/>
          </a:bodyPr>
          <a:lstStyle/>
          <a:p>
            <a:r>
              <a:rPr lang="en-US" sz="2400" dirty="0" err="1"/>
              <a:t>Merkezi</a:t>
            </a:r>
            <a:r>
              <a:rPr lang="en-US" sz="2400" dirty="0"/>
              <a:t> </a:t>
            </a:r>
            <a:r>
              <a:rPr lang="en-US" sz="2400" dirty="0" err="1"/>
              <a:t>sinir</a:t>
            </a:r>
            <a:r>
              <a:rPr lang="en-US" sz="2400" dirty="0"/>
              <a:t> </a:t>
            </a:r>
            <a:r>
              <a:rPr lang="en-US" sz="2400" dirty="0" err="1"/>
              <a:t>sistemi</a:t>
            </a:r>
            <a:r>
              <a:rPr lang="en-US" sz="2400" dirty="0"/>
              <a:t> </a:t>
            </a:r>
            <a:r>
              <a:rPr lang="en-US" sz="2400" dirty="0" err="1"/>
              <a:t>duyusal</a:t>
            </a:r>
            <a:r>
              <a:rPr lang="en-US" sz="2400" dirty="0"/>
              <a:t> </a:t>
            </a:r>
            <a:r>
              <a:rPr lang="en-US" sz="2400" dirty="0" err="1"/>
              <a:t>girdilere</a:t>
            </a:r>
            <a:r>
              <a:rPr lang="en-US" sz="2400" dirty="0"/>
              <a:t> </a:t>
            </a:r>
            <a:r>
              <a:rPr lang="en-US" sz="2400" dirty="0" err="1"/>
              <a:t>karşılık</a:t>
            </a:r>
            <a:r>
              <a:rPr lang="en-US" sz="2400" dirty="0"/>
              <a:t> motor </a:t>
            </a:r>
            <a:r>
              <a:rPr lang="en-US" sz="2400" dirty="0" err="1"/>
              <a:t>çıktılar</a:t>
            </a:r>
            <a:r>
              <a:rPr lang="en-US" sz="2400" dirty="0"/>
              <a:t> </a:t>
            </a:r>
            <a:r>
              <a:rPr lang="en-US" sz="2400" dirty="0" err="1"/>
              <a:t>üretmektedir</a:t>
            </a:r>
            <a:r>
              <a:rPr lang="en-US" sz="2400" dirty="0"/>
              <a:t>.</a:t>
            </a:r>
          </a:p>
          <a:p>
            <a:r>
              <a:rPr lang="en-US" sz="2400" dirty="0"/>
              <a:t>Bu </a:t>
            </a:r>
            <a:r>
              <a:rPr lang="en-US" sz="2400" dirty="0" err="1"/>
              <a:t>çıktılar</a:t>
            </a:r>
            <a:r>
              <a:rPr lang="en-US" sz="2400" dirty="0"/>
              <a:t> kas </a:t>
            </a:r>
            <a:r>
              <a:rPr lang="en-US" sz="2400" dirty="0" err="1"/>
              <a:t>aktivitesi</a:t>
            </a:r>
            <a:r>
              <a:rPr lang="en-US" sz="2400" dirty="0"/>
              <a:t> </a:t>
            </a:r>
            <a:r>
              <a:rPr lang="en-US" sz="2400" dirty="0" err="1"/>
              <a:t>ve</a:t>
            </a:r>
            <a:r>
              <a:rPr lang="en-US" sz="2400" dirty="0"/>
              <a:t> </a:t>
            </a:r>
            <a:r>
              <a:rPr lang="en-US" sz="2400" dirty="0" err="1"/>
              <a:t>hormonlar</a:t>
            </a:r>
            <a:r>
              <a:rPr lang="en-US" sz="2400" dirty="0"/>
              <a:t> </a:t>
            </a:r>
            <a:r>
              <a:rPr lang="en-US" sz="2400" dirty="0" err="1"/>
              <a:t>olarak</a:t>
            </a:r>
            <a:r>
              <a:rPr lang="en-US" sz="2400" dirty="0"/>
              <a:t> </a:t>
            </a:r>
            <a:r>
              <a:rPr lang="en-US" sz="2400" dirty="0" err="1"/>
              <a:t>niteledirilebilir</a:t>
            </a:r>
            <a:r>
              <a:rPr lang="en-US" sz="2400" dirty="0"/>
              <a:t>.</a:t>
            </a:r>
          </a:p>
          <a:p>
            <a:r>
              <a:rPr lang="en-US" sz="2400" dirty="0"/>
              <a:t>BBA </a:t>
            </a:r>
            <a:r>
              <a:rPr lang="en-US" sz="2400" dirty="0" err="1"/>
              <a:t>sistemleri</a:t>
            </a:r>
            <a:r>
              <a:rPr lang="en-US" sz="2400" dirty="0"/>
              <a:t> </a:t>
            </a:r>
            <a:r>
              <a:rPr lang="en-US" sz="2400" dirty="0" err="1"/>
              <a:t>beyin</a:t>
            </a:r>
            <a:r>
              <a:rPr lang="en-US" sz="2400" dirty="0"/>
              <a:t> </a:t>
            </a:r>
            <a:r>
              <a:rPr lang="en-US" sz="2400" dirty="0" err="1"/>
              <a:t>elektriksel</a:t>
            </a:r>
            <a:r>
              <a:rPr lang="en-US" sz="2400" dirty="0"/>
              <a:t> </a:t>
            </a:r>
            <a:r>
              <a:rPr lang="en-US" sz="2400" dirty="0" err="1"/>
              <a:t>aktivitelerinin</a:t>
            </a:r>
            <a:r>
              <a:rPr lang="en-US" sz="2400" dirty="0"/>
              <a:t> </a:t>
            </a:r>
            <a:r>
              <a:rPr lang="en-US" sz="2400" dirty="0" err="1"/>
              <a:t>kayıt</a:t>
            </a:r>
            <a:r>
              <a:rPr lang="en-US" sz="2400" dirty="0"/>
              <a:t> </a:t>
            </a:r>
            <a:r>
              <a:rPr lang="en-US" sz="2400" dirty="0" err="1"/>
              <a:t>edip</a:t>
            </a:r>
            <a:r>
              <a:rPr lang="en-US" sz="2400" dirty="0"/>
              <a:t> </a:t>
            </a:r>
            <a:r>
              <a:rPr lang="en-US" sz="2400" dirty="0" err="1"/>
              <a:t>merkezi</a:t>
            </a:r>
            <a:r>
              <a:rPr lang="en-US" sz="2400" dirty="0"/>
              <a:t> </a:t>
            </a:r>
            <a:r>
              <a:rPr lang="en-US" sz="2400" dirty="0" err="1"/>
              <a:t>sinir</a:t>
            </a:r>
            <a:r>
              <a:rPr lang="en-US" sz="2400" dirty="0"/>
              <a:t> </a:t>
            </a:r>
            <a:r>
              <a:rPr lang="en-US" sz="2400" dirty="0" err="1"/>
              <a:t>sisteminin</a:t>
            </a:r>
            <a:r>
              <a:rPr lang="en-US" sz="2400" dirty="0"/>
              <a:t> </a:t>
            </a:r>
            <a:r>
              <a:rPr lang="en-US" sz="2400" dirty="0" err="1"/>
              <a:t>vücut</a:t>
            </a:r>
            <a:r>
              <a:rPr lang="en-US" sz="2400" dirty="0"/>
              <a:t> </a:t>
            </a:r>
            <a:r>
              <a:rPr lang="en-US" sz="2400" dirty="0" err="1"/>
              <a:t>ve</a:t>
            </a:r>
            <a:r>
              <a:rPr lang="en-US" sz="2400" dirty="0"/>
              <a:t> </a:t>
            </a:r>
            <a:r>
              <a:rPr lang="en-US" sz="2400" dirty="0" err="1"/>
              <a:t>dış</a:t>
            </a:r>
            <a:r>
              <a:rPr lang="en-US" sz="2400" dirty="0"/>
              <a:t> </a:t>
            </a:r>
            <a:r>
              <a:rPr lang="en-US" sz="2400" dirty="0" err="1"/>
              <a:t>dünya</a:t>
            </a:r>
            <a:r>
              <a:rPr lang="en-US" sz="2400" dirty="0"/>
              <a:t> </a:t>
            </a:r>
            <a:r>
              <a:rPr lang="en-US" sz="2400" dirty="0" err="1"/>
              <a:t>olan</a:t>
            </a:r>
            <a:r>
              <a:rPr lang="en-US" sz="2400" dirty="0"/>
              <a:t> </a:t>
            </a:r>
            <a:r>
              <a:rPr lang="en-US" sz="2400" dirty="0" err="1"/>
              <a:t>etkileşimini</a:t>
            </a:r>
            <a:r>
              <a:rPr lang="en-US" sz="2400" dirty="0"/>
              <a:t> </a:t>
            </a:r>
            <a:r>
              <a:rPr lang="en-US" sz="2400" dirty="0" err="1"/>
              <a:t>tamamlayan</a:t>
            </a:r>
            <a:r>
              <a:rPr lang="en-US" sz="2400" dirty="0"/>
              <a:t>, </a:t>
            </a:r>
            <a:r>
              <a:rPr lang="en-US" sz="2400" dirty="0" err="1"/>
              <a:t>onaran</a:t>
            </a:r>
            <a:r>
              <a:rPr lang="en-US" sz="2400" dirty="0"/>
              <a:t>, </a:t>
            </a:r>
            <a:r>
              <a:rPr lang="en-US" sz="2400" dirty="0" err="1"/>
              <a:t>iyileştiren</a:t>
            </a:r>
            <a:r>
              <a:rPr lang="en-US" sz="2400" dirty="0"/>
              <a:t>, </a:t>
            </a:r>
            <a:r>
              <a:rPr lang="en-US" sz="2400" dirty="0" err="1"/>
              <a:t>geliştiren</a:t>
            </a:r>
            <a:r>
              <a:rPr lang="en-US" sz="2400" dirty="0"/>
              <a:t> </a:t>
            </a:r>
            <a:r>
              <a:rPr lang="en-US" sz="2400" dirty="0" err="1"/>
              <a:t>ve</a:t>
            </a:r>
            <a:r>
              <a:rPr lang="en-US" sz="2400" dirty="0"/>
              <a:t> </a:t>
            </a:r>
            <a:r>
              <a:rPr lang="en-US" sz="2400" dirty="0" err="1"/>
              <a:t>doğal</a:t>
            </a:r>
            <a:r>
              <a:rPr lang="en-US" sz="2400" dirty="0"/>
              <a:t> </a:t>
            </a:r>
            <a:r>
              <a:rPr lang="en-US" sz="2400" dirty="0" err="1"/>
              <a:t>çıktıların</a:t>
            </a:r>
            <a:r>
              <a:rPr lang="en-US" sz="2400" dirty="0"/>
              <a:t> </a:t>
            </a:r>
            <a:r>
              <a:rPr lang="en-US" sz="2400" dirty="0" err="1"/>
              <a:t>yerini</a:t>
            </a:r>
            <a:r>
              <a:rPr lang="en-US" sz="2400" dirty="0"/>
              <a:t> </a:t>
            </a:r>
            <a:r>
              <a:rPr lang="en-US" sz="2400" dirty="0" err="1"/>
              <a:t>alabilen</a:t>
            </a:r>
            <a:r>
              <a:rPr lang="en-US" sz="2400" dirty="0"/>
              <a:t> </a:t>
            </a:r>
            <a:r>
              <a:rPr lang="en-US" sz="2400" dirty="0" err="1"/>
              <a:t>sistemlerdir</a:t>
            </a:r>
            <a:r>
              <a:rPr lang="en-US" sz="2400" dirty="0"/>
              <a:t>.</a:t>
            </a:r>
          </a:p>
          <a:p>
            <a:pPr lvl="1"/>
            <a:r>
              <a:rPr lang="en-US" sz="2000" dirty="0"/>
              <a:t>Bir </a:t>
            </a:r>
            <a:r>
              <a:rPr lang="en-US" sz="2000" dirty="0" err="1"/>
              <a:t>diğer</a:t>
            </a:r>
            <a:r>
              <a:rPr lang="en-US" sz="2000" dirty="0"/>
              <a:t> </a:t>
            </a:r>
            <a:r>
              <a:rPr lang="en-US" sz="2000" dirty="0" err="1"/>
              <a:t>deyişle</a:t>
            </a:r>
            <a:r>
              <a:rPr lang="en-US" sz="2000" dirty="0"/>
              <a:t> </a:t>
            </a:r>
            <a:r>
              <a:rPr lang="en-US" sz="2000" dirty="0" err="1"/>
              <a:t>beyin</a:t>
            </a:r>
            <a:r>
              <a:rPr lang="en-US" sz="2000" dirty="0"/>
              <a:t> </a:t>
            </a:r>
            <a:r>
              <a:rPr lang="en-US" sz="2000" dirty="0" err="1"/>
              <a:t>ve</a:t>
            </a:r>
            <a:r>
              <a:rPr lang="en-US" sz="2000" dirty="0"/>
              <a:t> </a:t>
            </a:r>
            <a:r>
              <a:rPr lang="en-US" sz="2000" dirty="0" err="1"/>
              <a:t>çevre</a:t>
            </a:r>
            <a:r>
              <a:rPr lang="en-US" sz="2000" dirty="0"/>
              <a:t> </a:t>
            </a:r>
            <a:r>
              <a:rPr lang="en-US" sz="2000" dirty="0" err="1"/>
              <a:t>arasında</a:t>
            </a:r>
            <a:r>
              <a:rPr lang="en-US" sz="2000" dirty="0"/>
              <a:t> </a:t>
            </a:r>
            <a:r>
              <a:rPr lang="en-US" sz="2000" dirty="0" err="1"/>
              <a:t>direk</a:t>
            </a:r>
            <a:r>
              <a:rPr lang="en-US" sz="2000" dirty="0"/>
              <a:t> </a:t>
            </a:r>
            <a:r>
              <a:rPr lang="en-US" sz="2000" dirty="0" err="1"/>
              <a:t>etkileşim</a:t>
            </a:r>
            <a:r>
              <a:rPr lang="en-US" sz="2000" dirty="0"/>
              <a:t>/</a:t>
            </a:r>
            <a:r>
              <a:rPr lang="en-US" sz="2000" dirty="0" err="1"/>
              <a:t>iletişim</a:t>
            </a:r>
            <a:r>
              <a:rPr lang="en-US" sz="2000" dirty="0"/>
              <a:t> </a:t>
            </a:r>
            <a:r>
              <a:rPr lang="en-US" sz="2000" dirty="0" err="1"/>
              <a:t>kanalı</a:t>
            </a:r>
            <a:r>
              <a:rPr lang="en-US" sz="2000" dirty="0"/>
              <a:t> </a:t>
            </a:r>
            <a:r>
              <a:rPr lang="en-US" sz="2000" dirty="0" err="1"/>
              <a:t>oluşturan</a:t>
            </a:r>
            <a:r>
              <a:rPr lang="en-US" sz="2000" dirty="0"/>
              <a:t> </a:t>
            </a:r>
            <a:r>
              <a:rPr lang="en-US" sz="2000" dirty="0" err="1"/>
              <a:t>sistemlerdir</a:t>
            </a:r>
            <a:r>
              <a:rPr lang="en-US" sz="2000" dirty="0"/>
              <a:t>.</a:t>
            </a:r>
          </a:p>
        </p:txBody>
      </p:sp>
      <p:sp>
        <p:nvSpPr>
          <p:cNvPr id="5" name="Content Placeholder 4">
            <a:extLst>
              <a:ext uri="{FF2B5EF4-FFF2-40B4-BE49-F238E27FC236}">
                <a16:creationId xmlns:a16="http://schemas.microsoft.com/office/drawing/2014/main" id="{ACBF936A-A0BA-4DDD-BA1F-7E4C529360DA}"/>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00AA9787-0FFF-4E3B-9DCF-BCFEA2DBCCE8}"/>
              </a:ext>
            </a:extLst>
          </p:cNvPr>
          <p:cNvPicPr>
            <a:picLocks noChangeAspect="1"/>
          </p:cNvPicPr>
          <p:nvPr/>
        </p:nvPicPr>
        <p:blipFill>
          <a:blip r:embed="rId2"/>
          <a:stretch>
            <a:fillRect/>
          </a:stretch>
        </p:blipFill>
        <p:spPr>
          <a:xfrm>
            <a:off x="6096000" y="-13915"/>
            <a:ext cx="6353175" cy="6600825"/>
          </a:xfrm>
          <a:prstGeom prst="rect">
            <a:avLst/>
          </a:prstGeom>
        </p:spPr>
      </p:pic>
    </p:spTree>
    <p:extLst>
      <p:ext uri="{BB962C8B-B14F-4D97-AF65-F5344CB8AC3E}">
        <p14:creationId xmlns:p14="http://schemas.microsoft.com/office/powerpoint/2010/main" val="261169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B11CFED-F487-42B7-9C67-C3E79496229D}"/>
              </a:ext>
            </a:extLst>
          </p:cNvPr>
          <p:cNvSpPr>
            <a:spLocks noGrp="1"/>
          </p:cNvSpPr>
          <p:nvPr>
            <p:ph type="ctrTitle"/>
          </p:nvPr>
        </p:nvSpPr>
        <p:spPr/>
        <p:txBody>
          <a:bodyPr/>
          <a:lstStyle/>
          <a:p>
            <a:r>
              <a:rPr lang="tr-TR" dirty="0"/>
              <a:t>Sorular </a:t>
            </a:r>
            <a:r>
              <a:rPr lang="en-US" dirty="0"/>
              <a:t>?</a:t>
            </a:r>
          </a:p>
        </p:txBody>
      </p:sp>
    </p:spTree>
    <p:extLst>
      <p:ext uri="{BB962C8B-B14F-4D97-AF65-F5344CB8AC3E}">
        <p14:creationId xmlns:p14="http://schemas.microsoft.com/office/powerpoint/2010/main" val="420583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81C7-103C-4BA3-A96D-F4DD8566D173}"/>
              </a:ext>
            </a:extLst>
          </p:cNvPr>
          <p:cNvSpPr>
            <a:spLocks noGrp="1"/>
          </p:cNvSpPr>
          <p:nvPr>
            <p:ph type="title"/>
          </p:nvPr>
        </p:nvSpPr>
        <p:spPr/>
        <p:txBody>
          <a:bodyPr/>
          <a:lstStyle/>
          <a:p>
            <a:r>
              <a:rPr lang="en-US" dirty="0" err="1"/>
              <a:t>Beyin</a:t>
            </a:r>
            <a:r>
              <a:rPr lang="en-US" dirty="0"/>
              <a:t> </a:t>
            </a:r>
            <a:r>
              <a:rPr lang="en-US" dirty="0" err="1"/>
              <a:t>Bilgisayar</a:t>
            </a:r>
            <a:r>
              <a:rPr lang="en-US" dirty="0"/>
              <a:t> </a:t>
            </a:r>
            <a:r>
              <a:rPr lang="en-US" dirty="0" err="1"/>
              <a:t>Arayüzü</a:t>
            </a:r>
            <a:r>
              <a:rPr lang="en-US" dirty="0"/>
              <a:t> </a:t>
            </a:r>
            <a:r>
              <a:rPr lang="en-US" dirty="0" err="1"/>
              <a:t>Sistemlerinin</a:t>
            </a:r>
            <a:r>
              <a:rPr lang="en-US" dirty="0"/>
              <a:t> </a:t>
            </a:r>
            <a:r>
              <a:rPr lang="en-US" dirty="0" err="1"/>
              <a:t>Sınıflandırılması</a:t>
            </a:r>
            <a:endParaRPr lang="en-US" dirty="0"/>
          </a:p>
        </p:txBody>
      </p:sp>
      <p:sp>
        <p:nvSpPr>
          <p:cNvPr id="3" name="Content Placeholder 2">
            <a:extLst>
              <a:ext uri="{FF2B5EF4-FFF2-40B4-BE49-F238E27FC236}">
                <a16:creationId xmlns:a16="http://schemas.microsoft.com/office/drawing/2014/main" id="{5402AE18-E115-43E0-B88D-2A8733B52626}"/>
              </a:ext>
            </a:extLst>
          </p:cNvPr>
          <p:cNvSpPr>
            <a:spLocks noGrp="1"/>
          </p:cNvSpPr>
          <p:nvPr>
            <p:ph idx="1"/>
          </p:nvPr>
        </p:nvSpPr>
        <p:spPr/>
        <p:txBody>
          <a:bodyPr>
            <a:normAutofit/>
          </a:bodyPr>
          <a:lstStyle/>
          <a:p>
            <a:r>
              <a:rPr lang="en-US" sz="2000" dirty="0" err="1"/>
              <a:t>İnvazif</a:t>
            </a:r>
            <a:r>
              <a:rPr lang="en-US" sz="2000" dirty="0"/>
              <a:t>, </a:t>
            </a:r>
            <a:r>
              <a:rPr lang="en-US" sz="2000" dirty="0" err="1"/>
              <a:t>ve</a:t>
            </a:r>
            <a:r>
              <a:rPr lang="en-US" sz="2000" dirty="0"/>
              <a:t> </a:t>
            </a:r>
            <a:r>
              <a:rPr lang="en-US" sz="2000" dirty="0" err="1"/>
              <a:t>İnvazif</a:t>
            </a:r>
            <a:r>
              <a:rPr lang="en-US" sz="2000" dirty="0"/>
              <a:t> </a:t>
            </a:r>
            <a:r>
              <a:rPr lang="en-US" sz="2000" dirty="0" err="1"/>
              <a:t>olmayan</a:t>
            </a:r>
            <a:r>
              <a:rPr lang="en-US" sz="2000" dirty="0"/>
              <a:t> </a:t>
            </a:r>
            <a:r>
              <a:rPr lang="en-US" sz="2000" dirty="0" err="1"/>
              <a:t>sistemler</a:t>
            </a:r>
            <a:endParaRPr lang="en-US" sz="2000" dirty="0"/>
          </a:p>
          <a:p>
            <a:r>
              <a:rPr lang="en-US" sz="2000" dirty="0" err="1"/>
              <a:t>Ekzojen</a:t>
            </a:r>
            <a:r>
              <a:rPr lang="en-US" sz="2000" dirty="0"/>
              <a:t> </a:t>
            </a:r>
            <a:r>
              <a:rPr lang="en-US" sz="2000" dirty="0" err="1"/>
              <a:t>ve</a:t>
            </a:r>
            <a:r>
              <a:rPr lang="en-US" sz="2000" dirty="0"/>
              <a:t> </a:t>
            </a:r>
            <a:r>
              <a:rPr lang="en-US" sz="2000" dirty="0" err="1"/>
              <a:t>endojen</a:t>
            </a:r>
            <a:r>
              <a:rPr lang="en-US" sz="2000" dirty="0"/>
              <a:t> </a:t>
            </a:r>
            <a:r>
              <a:rPr lang="en-US" sz="2000" dirty="0" err="1"/>
              <a:t>sistemler</a:t>
            </a:r>
            <a:endParaRPr lang="en-US" sz="2000" dirty="0"/>
          </a:p>
          <a:p>
            <a:r>
              <a:rPr lang="en-US" sz="2000" dirty="0" err="1"/>
              <a:t>Senkronize</a:t>
            </a:r>
            <a:r>
              <a:rPr lang="en-US" sz="2000" dirty="0"/>
              <a:t> </a:t>
            </a:r>
            <a:r>
              <a:rPr lang="en-US" sz="2000" dirty="0" err="1"/>
              <a:t>ve</a:t>
            </a:r>
            <a:r>
              <a:rPr lang="en-US" sz="2000" dirty="0"/>
              <a:t> </a:t>
            </a:r>
            <a:r>
              <a:rPr lang="en-US" sz="2000" dirty="0" err="1"/>
              <a:t>asenkronize</a:t>
            </a:r>
            <a:r>
              <a:rPr lang="en-US" sz="2000" dirty="0"/>
              <a:t> </a:t>
            </a:r>
            <a:r>
              <a:rPr lang="en-US" sz="2000" dirty="0" err="1"/>
              <a:t>sistemler</a:t>
            </a:r>
            <a:endParaRPr lang="en-US" sz="2000" dirty="0"/>
          </a:p>
          <a:p>
            <a:r>
              <a:rPr lang="en-US" sz="2000" dirty="0" err="1"/>
              <a:t>Bağımlı</a:t>
            </a:r>
            <a:r>
              <a:rPr lang="en-US" sz="2000" dirty="0"/>
              <a:t> </a:t>
            </a:r>
            <a:r>
              <a:rPr lang="en-US" sz="2000" dirty="0" err="1"/>
              <a:t>ve</a:t>
            </a:r>
            <a:r>
              <a:rPr lang="en-US" sz="2000" dirty="0"/>
              <a:t> </a:t>
            </a:r>
            <a:r>
              <a:rPr lang="en-US" sz="2000" dirty="0" err="1"/>
              <a:t>bağımsız</a:t>
            </a:r>
            <a:r>
              <a:rPr lang="en-US" sz="2000" dirty="0"/>
              <a:t> </a:t>
            </a:r>
            <a:r>
              <a:rPr lang="en-US" sz="2000" dirty="0" err="1"/>
              <a:t>sistemler</a:t>
            </a:r>
            <a:endParaRPr lang="en-US" sz="2000" dirty="0"/>
          </a:p>
          <a:p>
            <a:r>
              <a:rPr lang="en-US" sz="2000" dirty="0" err="1"/>
              <a:t>Çevirimiçi</a:t>
            </a:r>
            <a:r>
              <a:rPr lang="en-US" sz="2000" dirty="0"/>
              <a:t> </a:t>
            </a:r>
            <a:r>
              <a:rPr lang="en-US" sz="2000" dirty="0" err="1"/>
              <a:t>ve</a:t>
            </a:r>
            <a:r>
              <a:rPr lang="en-US" sz="2000" dirty="0"/>
              <a:t> </a:t>
            </a:r>
            <a:r>
              <a:rPr lang="en-US" sz="2000" dirty="0" err="1"/>
              <a:t>çevirimdışı</a:t>
            </a:r>
            <a:r>
              <a:rPr lang="en-US" sz="2000" dirty="0"/>
              <a:t> </a:t>
            </a:r>
            <a:r>
              <a:rPr lang="en-US" sz="2000" dirty="0" err="1"/>
              <a:t>sistemler</a:t>
            </a:r>
            <a:endParaRPr lang="en-US" sz="2000" dirty="0"/>
          </a:p>
          <a:p>
            <a:endParaRPr lang="en-US" sz="2000" dirty="0"/>
          </a:p>
        </p:txBody>
      </p:sp>
      <p:pic>
        <p:nvPicPr>
          <p:cNvPr id="5" name="Picture 4">
            <a:extLst>
              <a:ext uri="{FF2B5EF4-FFF2-40B4-BE49-F238E27FC236}">
                <a16:creationId xmlns:a16="http://schemas.microsoft.com/office/drawing/2014/main" id="{33174790-7482-412D-9403-C98DE0CF81EB}"/>
              </a:ext>
            </a:extLst>
          </p:cNvPr>
          <p:cNvPicPr>
            <a:picLocks noChangeAspect="1"/>
          </p:cNvPicPr>
          <p:nvPr/>
        </p:nvPicPr>
        <p:blipFill>
          <a:blip r:embed="rId2"/>
          <a:stretch>
            <a:fillRect/>
          </a:stretch>
        </p:blipFill>
        <p:spPr>
          <a:xfrm>
            <a:off x="615563" y="4001294"/>
            <a:ext cx="7086600" cy="2324100"/>
          </a:xfrm>
          <a:prstGeom prst="rect">
            <a:avLst/>
          </a:prstGeom>
        </p:spPr>
      </p:pic>
    </p:spTree>
    <p:extLst>
      <p:ext uri="{BB962C8B-B14F-4D97-AF65-F5344CB8AC3E}">
        <p14:creationId xmlns:p14="http://schemas.microsoft.com/office/powerpoint/2010/main" val="145083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81C7-103C-4BA3-A96D-F4DD8566D173}"/>
              </a:ext>
            </a:extLst>
          </p:cNvPr>
          <p:cNvSpPr>
            <a:spLocks noGrp="1"/>
          </p:cNvSpPr>
          <p:nvPr>
            <p:ph type="title"/>
          </p:nvPr>
        </p:nvSpPr>
        <p:spPr/>
        <p:txBody>
          <a:bodyPr/>
          <a:lstStyle/>
          <a:p>
            <a:r>
              <a:rPr lang="en-US" dirty="0" err="1"/>
              <a:t>İnvazif</a:t>
            </a:r>
            <a:r>
              <a:rPr lang="en-US" dirty="0"/>
              <a:t> </a:t>
            </a:r>
            <a:r>
              <a:rPr lang="en-US" dirty="0" err="1"/>
              <a:t>ve</a:t>
            </a:r>
            <a:r>
              <a:rPr lang="en-US" dirty="0"/>
              <a:t> </a:t>
            </a:r>
            <a:r>
              <a:rPr lang="en-US" dirty="0" err="1"/>
              <a:t>İnvazif</a:t>
            </a:r>
            <a:r>
              <a:rPr lang="en-US" dirty="0"/>
              <a:t> </a:t>
            </a:r>
            <a:r>
              <a:rPr lang="en-US" dirty="0" err="1"/>
              <a:t>olmayan</a:t>
            </a:r>
            <a:r>
              <a:rPr lang="en-US" dirty="0"/>
              <a:t> </a:t>
            </a:r>
            <a:r>
              <a:rPr lang="en-US" dirty="0" err="1"/>
              <a:t>sistemler</a:t>
            </a:r>
            <a:endParaRPr lang="en-US" dirty="0"/>
          </a:p>
        </p:txBody>
      </p:sp>
      <p:sp>
        <p:nvSpPr>
          <p:cNvPr id="3" name="Content Placeholder 2">
            <a:extLst>
              <a:ext uri="{FF2B5EF4-FFF2-40B4-BE49-F238E27FC236}">
                <a16:creationId xmlns:a16="http://schemas.microsoft.com/office/drawing/2014/main" id="{5402AE18-E115-43E0-B88D-2A8733B52626}"/>
              </a:ext>
            </a:extLst>
          </p:cNvPr>
          <p:cNvSpPr>
            <a:spLocks noGrp="1"/>
          </p:cNvSpPr>
          <p:nvPr>
            <p:ph idx="1"/>
          </p:nvPr>
        </p:nvSpPr>
        <p:spPr/>
        <p:txBody>
          <a:bodyPr/>
          <a:lstStyle/>
          <a:p>
            <a:r>
              <a:rPr lang="en-US" dirty="0" err="1"/>
              <a:t>İnvazif</a:t>
            </a:r>
            <a:r>
              <a:rPr lang="en-US" dirty="0"/>
              <a:t> </a:t>
            </a:r>
            <a:r>
              <a:rPr lang="en-US" dirty="0" err="1"/>
              <a:t>sistemlerde</a:t>
            </a:r>
            <a:endParaRPr lang="en-US" dirty="0"/>
          </a:p>
          <a:p>
            <a:pPr lvl="1"/>
            <a:r>
              <a:rPr lang="en-US" dirty="0" err="1"/>
              <a:t>Beyin</a:t>
            </a:r>
            <a:r>
              <a:rPr lang="en-US" dirty="0"/>
              <a:t> </a:t>
            </a:r>
            <a:r>
              <a:rPr lang="en-US" dirty="0" err="1"/>
              <a:t>elektriksel</a:t>
            </a:r>
            <a:r>
              <a:rPr lang="en-US" dirty="0"/>
              <a:t> </a:t>
            </a:r>
            <a:r>
              <a:rPr lang="en-US" dirty="0" err="1"/>
              <a:t>aktiviteleri</a:t>
            </a:r>
            <a:r>
              <a:rPr lang="en-US" dirty="0"/>
              <a:t> </a:t>
            </a:r>
            <a:r>
              <a:rPr lang="en-US" dirty="0" err="1"/>
              <a:t>mikroelektrodların</a:t>
            </a:r>
            <a:r>
              <a:rPr lang="en-US" dirty="0"/>
              <a:t> </a:t>
            </a:r>
            <a:r>
              <a:rPr lang="en-US" dirty="0" err="1"/>
              <a:t>korteks</a:t>
            </a:r>
            <a:r>
              <a:rPr lang="en-US" dirty="0"/>
              <a:t> </a:t>
            </a:r>
            <a:r>
              <a:rPr lang="en-US" dirty="0" err="1"/>
              <a:t>üzerine</a:t>
            </a:r>
            <a:r>
              <a:rPr lang="en-US" dirty="0"/>
              <a:t> </a:t>
            </a:r>
            <a:r>
              <a:rPr lang="en-US" dirty="0" err="1"/>
              <a:t>direk</a:t>
            </a:r>
            <a:r>
              <a:rPr lang="en-US" dirty="0"/>
              <a:t> </a:t>
            </a:r>
            <a:r>
              <a:rPr lang="en-US" dirty="0" err="1"/>
              <a:t>olarak</a:t>
            </a:r>
            <a:r>
              <a:rPr lang="en-US" dirty="0"/>
              <a:t> </a:t>
            </a:r>
            <a:r>
              <a:rPr lang="en-US" dirty="0" err="1"/>
              <a:t>yerleştirilmesiyle</a:t>
            </a:r>
            <a:r>
              <a:rPr lang="en-US" dirty="0"/>
              <a:t> </a:t>
            </a:r>
            <a:r>
              <a:rPr lang="en-US" dirty="0" err="1"/>
              <a:t>kayıt</a:t>
            </a:r>
            <a:r>
              <a:rPr lang="en-US" dirty="0"/>
              <a:t> </a:t>
            </a:r>
            <a:r>
              <a:rPr lang="en-US" dirty="0" err="1"/>
              <a:t>edilir</a:t>
            </a:r>
            <a:r>
              <a:rPr lang="en-US" dirty="0"/>
              <a:t>. </a:t>
            </a:r>
            <a:r>
              <a:rPr lang="en-US" dirty="0" err="1"/>
              <a:t>Korteks</a:t>
            </a:r>
            <a:r>
              <a:rPr lang="en-US" dirty="0"/>
              <a:t> </a:t>
            </a:r>
            <a:r>
              <a:rPr lang="en-US" dirty="0" err="1"/>
              <a:t>üzerine</a:t>
            </a:r>
            <a:r>
              <a:rPr lang="en-US" dirty="0"/>
              <a:t> </a:t>
            </a:r>
            <a:r>
              <a:rPr lang="en-US" dirty="0" err="1"/>
              <a:t>yerleştirilen</a:t>
            </a:r>
            <a:r>
              <a:rPr lang="en-US" dirty="0"/>
              <a:t> </a:t>
            </a:r>
            <a:r>
              <a:rPr lang="en-US" dirty="0" err="1"/>
              <a:t>mikroelektrodlar</a:t>
            </a:r>
            <a:r>
              <a:rPr lang="en-US" dirty="0"/>
              <a:t> </a:t>
            </a:r>
            <a:r>
              <a:rPr lang="en-US" dirty="0" err="1"/>
              <a:t>genellikle</a:t>
            </a:r>
            <a:r>
              <a:rPr lang="en-US" dirty="0"/>
              <a:t> </a:t>
            </a:r>
            <a:r>
              <a:rPr lang="en-US" dirty="0" err="1"/>
              <a:t>belirli</a:t>
            </a:r>
            <a:r>
              <a:rPr lang="en-US" dirty="0"/>
              <a:t> </a:t>
            </a:r>
            <a:r>
              <a:rPr lang="en-US" dirty="0" err="1"/>
              <a:t>bir</a:t>
            </a:r>
            <a:r>
              <a:rPr lang="en-US" dirty="0"/>
              <a:t> </a:t>
            </a:r>
            <a:r>
              <a:rPr lang="en-US" dirty="0" err="1"/>
              <a:t>bölgeye</a:t>
            </a:r>
            <a:r>
              <a:rPr lang="en-US" dirty="0"/>
              <a:t> </a:t>
            </a:r>
            <a:r>
              <a:rPr lang="en-US" dirty="0" err="1"/>
              <a:t>odaklanır</a:t>
            </a:r>
            <a:r>
              <a:rPr lang="en-US" dirty="0"/>
              <a:t> </a:t>
            </a:r>
            <a:r>
              <a:rPr lang="en-US" dirty="0" err="1"/>
              <a:t>ve</a:t>
            </a:r>
            <a:r>
              <a:rPr lang="en-US" dirty="0"/>
              <a:t> </a:t>
            </a:r>
            <a:r>
              <a:rPr lang="en-US" dirty="0" err="1"/>
              <a:t>tek</a:t>
            </a:r>
            <a:r>
              <a:rPr lang="en-US" dirty="0"/>
              <a:t> </a:t>
            </a:r>
            <a:r>
              <a:rPr lang="en-US" dirty="0" err="1"/>
              <a:t>bir</a:t>
            </a:r>
            <a:r>
              <a:rPr lang="en-US" dirty="0"/>
              <a:t> </a:t>
            </a:r>
            <a:r>
              <a:rPr lang="en-US" dirty="0" err="1"/>
              <a:t>nöronun</a:t>
            </a:r>
            <a:r>
              <a:rPr lang="en-US" dirty="0"/>
              <a:t> </a:t>
            </a:r>
            <a:r>
              <a:rPr lang="en-US" dirty="0" err="1"/>
              <a:t>elektriksel</a:t>
            </a:r>
            <a:r>
              <a:rPr lang="en-US" dirty="0"/>
              <a:t> </a:t>
            </a:r>
            <a:r>
              <a:rPr lang="en-US" dirty="0" err="1"/>
              <a:t>aktivitesini</a:t>
            </a:r>
            <a:r>
              <a:rPr lang="en-US" dirty="0"/>
              <a:t> </a:t>
            </a:r>
            <a:r>
              <a:rPr lang="en-US" dirty="0" err="1"/>
              <a:t>dahi</a:t>
            </a:r>
            <a:r>
              <a:rPr lang="en-US" dirty="0"/>
              <a:t> </a:t>
            </a:r>
            <a:r>
              <a:rPr lang="en-US" dirty="0" err="1"/>
              <a:t>kayıt</a:t>
            </a:r>
            <a:r>
              <a:rPr lang="en-US" dirty="0"/>
              <a:t> </a:t>
            </a:r>
            <a:r>
              <a:rPr lang="en-US" dirty="0" err="1"/>
              <a:t>edebilirler</a:t>
            </a:r>
            <a:r>
              <a:rPr lang="en-US" dirty="0"/>
              <a:t>.</a:t>
            </a:r>
          </a:p>
          <a:p>
            <a:pPr lvl="2"/>
            <a:r>
              <a:rPr lang="en-US" dirty="0" err="1"/>
              <a:t>İnvazif</a:t>
            </a:r>
            <a:r>
              <a:rPr lang="en-US" dirty="0"/>
              <a:t> </a:t>
            </a:r>
            <a:r>
              <a:rPr lang="en-US" dirty="0" err="1"/>
              <a:t>yöntemlere</a:t>
            </a:r>
            <a:r>
              <a:rPr lang="en-US" dirty="0"/>
              <a:t> </a:t>
            </a:r>
            <a:r>
              <a:rPr lang="en-US" dirty="0" err="1"/>
              <a:t>örnekler</a:t>
            </a:r>
            <a:r>
              <a:rPr lang="en-US" dirty="0"/>
              <a:t>: e</a:t>
            </a:r>
            <a:r>
              <a:rPr lang="tr-TR" dirty="0" err="1"/>
              <a:t>lektrokortikografi</a:t>
            </a:r>
            <a:r>
              <a:rPr lang="tr-TR" dirty="0"/>
              <a:t>, yerel alan potansiyelleri, tek hücre kayıtlamaları, çok elektrotlu diziler</a:t>
            </a:r>
            <a:endParaRPr lang="en-US" dirty="0"/>
          </a:p>
          <a:p>
            <a:pPr lvl="1"/>
            <a:r>
              <a:rPr lang="en-US" dirty="0"/>
              <a:t>Bu </a:t>
            </a:r>
            <a:r>
              <a:rPr lang="en-US" dirty="0" err="1"/>
              <a:t>yöntemle</a:t>
            </a:r>
            <a:r>
              <a:rPr lang="en-US" dirty="0"/>
              <a:t> </a:t>
            </a:r>
            <a:r>
              <a:rPr lang="en-US" dirty="0" err="1"/>
              <a:t>elde</a:t>
            </a:r>
            <a:r>
              <a:rPr lang="en-US" dirty="0"/>
              <a:t> </a:t>
            </a:r>
            <a:r>
              <a:rPr lang="en-US" dirty="0" err="1"/>
              <a:t>edilen</a:t>
            </a:r>
            <a:r>
              <a:rPr lang="en-US" dirty="0"/>
              <a:t> </a:t>
            </a:r>
            <a:r>
              <a:rPr lang="en-US" dirty="0" err="1"/>
              <a:t>kayıtlar</a:t>
            </a:r>
            <a:r>
              <a:rPr lang="en-US" dirty="0"/>
              <a:t> (</a:t>
            </a:r>
            <a:r>
              <a:rPr lang="en-US" dirty="0" err="1"/>
              <a:t>sinyaller</a:t>
            </a:r>
            <a:r>
              <a:rPr lang="en-US" dirty="0"/>
              <a:t>) </a:t>
            </a:r>
            <a:r>
              <a:rPr lang="en-US" dirty="0" err="1"/>
              <a:t>yüksek</a:t>
            </a:r>
            <a:r>
              <a:rPr lang="en-US" dirty="0"/>
              <a:t> </a:t>
            </a:r>
            <a:r>
              <a:rPr lang="en-US" dirty="0" err="1"/>
              <a:t>zamansal</a:t>
            </a:r>
            <a:r>
              <a:rPr lang="en-US" dirty="0"/>
              <a:t> </a:t>
            </a:r>
            <a:r>
              <a:rPr lang="en-US" dirty="0" err="1"/>
              <a:t>ve</a:t>
            </a:r>
            <a:r>
              <a:rPr lang="en-US" dirty="0"/>
              <a:t> </a:t>
            </a:r>
            <a:r>
              <a:rPr lang="en-US" dirty="0" err="1"/>
              <a:t>uzamsal</a:t>
            </a:r>
            <a:r>
              <a:rPr lang="en-US" dirty="0"/>
              <a:t> </a:t>
            </a:r>
            <a:r>
              <a:rPr lang="en-US" dirty="0" err="1"/>
              <a:t>çözünürlüğe</a:t>
            </a:r>
            <a:r>
              <a:rPr lang="en-US" dirty="0"/>
              <a:t> </a:t>
            </a:r>
            <a:r>
              <a:rPr lang="en-US" dirty="0" err="1"/>
              <a:t>sahiptirler</a:t>
            </a:r>
            <a:r>
              <a:rPr lang="en-US" dirty="0"/>
              <a:t>.</a:t>
            </a:r>
          </a:p>
          <a:p>
            <a:pPr lvl="1"/>
            <a:r>
              <a:rPr lang="en-US" dirty="0"/>
              <a:t>Bir </a:t>
            </a:r>
            <a:r>
              <a:rPr lang="en-US" dirty="0" err="1"/>
              <a:t>diğer</a:t>
            </a:r>
            <a:r>
              <a:rPr lang="en-US" dirty="0"/>
              <a:t> </a:t>
            </a:r>
            <a:r>
              <a:rPr lang="en-US" dirty="0" err="1"/>
              <a:t>yandan</a:t>
            </a:r>
            <a:r>
              <a:rPr lang="en-US" dirty="0"/>
              <a:t> i</a:t>
            </a:r>
            <a:r>
              <a:rPr lang="tr-TR" dirty="0" err="1"/>
              <a:t>nvaziv</a:t>
            </a:r>
            <a:r>
              <a:rPr lang="tr-TR" dirty="0"/>
              <a:t> yöntemler</a:t>
            </a:r>
            <a:r>
              <a:rPr lang="en-US" dirty="0"/>
              <a:t>de</a:t>
            </a:r>
            <a:r>
              <a:rPr lang="tr-TR" dirty="0"/>
              <a:t> </a:t>
            </a:r>
            <a:r>
              <a:rPr lang="en-US" dirty="0" err="1"/>
              <a:t>elektrodların</a:t>
            </a:r>
            <a:r>
              <a:rPr lang="tr-TR" dirty="0"/>
              <a:t> ameliyat ile yerleştirilme gerekliliği ve zaman içerisinde sinyal kalitesinin düşme riski</a:t>
            </a:r>
            <a:r>
              <a:rPr lang="en-US" dirty="0"/>
              <a:t> </a:t>
            </a:r>
            <a:r>
              <a:rPr lang="en-US" dirty="0" err="1"/>
              <a:t>bulunmaktadır</a:t>
            </a:r>
            <a:r>
              <a:rPr lang="en-US" dirty="0"/>
              <a:t>.</a:t>
            </a:r>
          </a:p>
          <a:p>
            <a:pPr marL="457200" lvl="1" indent="0">
              <a:buNone/>
            </a:pPr>
            <a:endParaRPr lang="en-US" dirty="0"/>
          </a:p>
          <a:p>
            <a:endParaRPr lang="en-US" dirty="0"/>
          </a:p>
        </p:txBody>
      </p:sp>
    </p:spTree>
    <p:extLst>
      <p:ext uri="{BB962C8B-B14F-4D97-AF65-F5344CB8AC3E}">
        <p14:creationId xmlns:p14="http://schemas.microsoft.com/office/powerpoint/2010/main" val="349724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81C7-103C-4BA3-A96D-F4DD8566D173}"/>
              </a:ext>
            </a:extLst>
          </p:cNvPr>
          <p:cNvSpPr>
            <a:spLocks noGrp="1"/>
          </p:cNvSpPr>
          <p:nvPr>
            <p:ph type="title"/>
          </p:nvPr>
        </p:nvSpPr>
        <p:spPr/>
        <p:txBody>
          <a:bodyPr/>
          <a:lstStyle/>
          <a:p>
            <a:r>
              <a:rPr lang="en-US" dirty="0" err="1"/>
              <a:t>İnvazif</a:t>
            </a:r>
            <a:r>
              <a:rPr lang="en-US" dirty="0"/>
              <a:t> </a:t>
            </a:r>
            <a:r>
              <a:rPr lang="en-US" dirty="0" err="1"/>
              <a:t>ve</a:t>
            </a:r>
            <a:r>
              <a:rPr lang="en-US" dirty="0"/>
              <a:t> </a:t>
            </a:r>
            <a:r>
              <a:rPr lang="en-US" dirty="0" err="1"/>
              <a:t>İnvazif</a:t>
            </a:r>
            <a:r>
              <a:rPr lang="en-US" dirty="0"/>
              <a:t> </a:t>
            </a:r>
            <a:r>
              <a:rPr lang="en-US" dirty="0" err="1"/>
              <a:t>olmayan</a:t>
            </a:r>
            <a:r>
              <a:rPr lang="en-US" dirty="0"/>
              <a:t> </a:t>
            </a:r>
            <a:r>
              <a:rPr lang="en-US" dirty="0" err="1"/>
              <a:t>sistemler</a:t>
            </a:r>
            <a:endParaRPr lang="en-US" dirty="0"/>
          </a:p>
        </p:txBody>
      </p:sp>
      <p:sp>
        <p:nvSpPr>
          <p:cNvPr id="3" name="Content Placeholder 2">
            <a:extLst>
              <a:ext uri="{FF2B5EF4-FFF2-40B4-BE49-F238E27FC236}">
                <a16:creationId xmlns:a16="http://schemas.microsoft.com/office/drawing/2014/main" id="{5402AE18-E115-43E0-B88D-2A8733B52626}"/>
              </a:ext>
            </a:extLst>
          </p:cNvPr>
          <p:cNvSpPr>
            <a:spLocks noGrp="1"/>
          </p:cNvSpPr>
          <p:nvPr>
            <p:ph idx="1"/>
          </p:nvPr>
        </p:nvSpPr>
        <p:spPr/>
        <p:txBody>
          <a:bodyPr/>
          <a:lstStyle/>
          <a:p>
            <a:r>
              <a:rPr lang="en-US" dirty="0"/>
              <a:t>Non-</a:t>
            </a:r>
            <a:r>
              <a:rPr lang="en-US" dirty="0" err="1"/>
              <a:t>invazif</a:t>
            </a:r>
            <a:r>
              <a:rPr lang="en-US" dirty="0"/>
              <a:t> </a:t>
            </a:r>
            <a:r>
              <a:rPr lang="en-US" dirty="0" err="1"/>
              <a:t>sistemlerde</a:t>
            </a:r>
            <a:endParaRPr lang="en-US" dirty="0"/>
          </a:p>
          <a:p>
            <a:pPr lvl="1"/>
            <a:r>
              <a:rPr lang="en-US" dirty="0" err="1"/>
              <a:t>Beyin</a:t>
            </a:r>
            <a:r>
              <a:rPr lang="en-US" dirty="0"/>
              <a:t> </a:t>
            </a:r>
            <a:r>
              <a:rPr lang="en-US" dirty="0" err="1"/>
              <a:t>elektriksel</a:t>
            </a:r>
            <a:r>
              <a:rPr lang="en-US" dirty="0"/>
              <a:t> </a:t>
            </a:r>
            <a:r>
              <a:rPr lang="en-US" dirty="0" err="1"/>
              <a:t>aktiviteleri</a:t>
            </a:r>
            <a:r>
              <a:rPr lang="en-US" dirty="0"/>
              <a:t> </a:t>
            </a:r>
            <a:r>
              <a:rPr lang="en-US" dirty="0" err="1"/>
              <a:t>elektrodların</a:t>
            </a:r>
            <a:r>
              <a:rPr lang="en-US" dirty="0"/>
              <a:t> </a:t>
            </a:r>
            <a:r>
              <a:rPr lang="en-US" dirty="0" err="1"/>
              <a:t>kafatası</a:t>
            </a:r>
            <a:r>
              <a:rPr lang="en-US" dirty="0"/>
              <a:t> </a:t>
            </a:r>
            <a:r>
              <a:rPr lang="en-US" dirty="0" err="1"/>
              <a:t>üzerine</a:t>
            </a:r>
            <a:r>
              <a:rPr lang="en-US" dirty="0"/>
              <a:t> </a:t>
            </a:r>
            <a:r>
              <a:rPr lang="en-US" dirty="0" err="1"/>
              <a:t>yerleştirilmesiyle</a:t>
            </a:r>
            <a:r>
              <a:rPr lang="en-US" dirty="0"/>
              <a:t> </a:t>
            </a:r>
            <a:r>
              <a:rPr lang="en-US" dirty="0" err="1"/>
              <a:t>kayıt</a:t>
            </a:r>
            <a:r>
              <a:rPr lang="en-US" dirty="0"/>
              <a:t> </a:t>
            </a:r>
            <a:r>
              <a:rPr lang="en-US" dirty="0" err="1"/>
              <a:t>edilir</a:t>
            </a:r>
            <a:r>
              <a:rPr lang="en-US" dirty="0"/>
              <a:t>. </a:t>
            </a:r>
          </a:p>
          <a:p>
            <a:pPr lvl="2"/>
            <a:r>
              <a:rPr lang="en-US" dirty="0" err="1"/>
              <a:t>İnvazif</a:t>
            </a:r>
            <a:r>
              <a:rPr lang="en-US" dirty="0"/>
              <a:t> </a:t>
            </a:r>
            <a:r>
              <a:rPr lang="en-US" dirty="0" err="1"/>
              <a:t>olmayan</a:t>
            </a:r>
            <a:r>
              <a:rPr lang="en-US" dirty="0"/>
              <a:t> </a:t>
            </a:r>
            <a:r>
              <a:rPr lang="en-US" dirty="0" err="1"/>
              <a:t>yöntemlere</a:t>
            </a:r>
            <a:r>
              <a:rPr lang="en-US" dirty="0"/>
              <a:t> </a:t>
            </a:r>
            <a:r>
              <a:rPr lang="en-US" dirty="0" err="1"/>
              <a:t>örnekler</a:t>
            </a:r>
            <a:r>
              <a:rPr lang="en-US" dirty="0"/>
              <a:t>:</a:t>
            </a:r>
            <a:r>
              <a:rPr lang="tr-TR" sz="2400" dirty="0"/>
              <a:t> </a:t>
            </a:r>
            <a:r>
              <a:rPr lang="tr-TR" dirty="0"/>
              <a:t>yakın kızılötesi spektroskopisi, </a:t>
            </a:r>
            <a:r>
              <a:rPr lang="tr-TR" dirty="0" err="1"/>
              <a:t>manyetoensefalografi</a:t>
            </a:r>
            <a:r>
              <a:rPr lang="en-US" dirty="0"/>
              <a:t>, </a:t>
            </a:r>
            <a:r>
              <a:rPr lang="en-US" dirty="0" err="1"/>
              <a:t>elektroensefhalogram</a:t>
            </a:r>
            <a:endParaRPr lang="en-US" dirty="0"/>
          </a:p>
          <a:p>
            <a:pPr lvl="1"/>
            <a:r>
              <a:rPr lang="en-US" dirty="0"/>
              <a:t>Bu </a:t>
            </a:r>
            <a:r>
              <a:rPr lang="en-US" dirty="0" err="1"/>
              <a:t>yöntemle</a:t>
            </a:r>
            <a:r>
              <a:rPr lang="en-US" dirty="0"/>
              <a:t> </a:t>
            </a:r>
            <a:r>
              <a:rPr lang="en-US" dirty="0" err="1"/>
              <a:t>elde</a:t>
            </a:r>
            <a:r>
              <a:rPr lang="en-US" dirty="0"/>
              <a:t> </a:t>
            </a:r>
            <a:r>
              <a:rPr lang="en-US" dirty="0" err="1"/>
              <a:t>edilen</a:t>
            </a:r>
            <a:r>
              <a:rPr lang="en-US" dirty="0"/>
              <a:t> </a:t>
            </a:r>
            <a:r>
              <a:rPr lang="en-US" dirty="0" err="1"/>
              <a:t>kayıtlar</a:t>
            </a:r>
            <a:r>
              <a:rPr lang="en-US" dirty="0"/>
              <a:t> (</a:t>
            </a:r>
            <a:r>
              <a:rPr lang="en-US" dirty="0" err="1"/>
              <a:t>sinyaller</a:t>
            </a:r>
            <a:r>
              <a:rPr lang="en-US" dirty="0"/>
              <a:t>) </a:t>
            </a:r>
            <a:r>
              <a:rPr lang="en-US" dirty="0" err="1"/>
              <a:t>yüksek</a:t>
            </a:r>
            <a:r>
              <a:rPr lang="en-US" dirty="0"/>
              <a:t> </a:t>
            </a:r>
            <a:r>
              <a:rPr lang="en-US" dirty="0" err="1"/>
              <a:t>zamansal</a:t>
            </a:r>
            <a:r>
              <a:rPr lang="en-US" dirty="0"/>
              <a:t> </a:t>
            </a:r>
            <a:r>
              <a:rPr lang="en-US" dirty="0" err="1"/>
              <a:t>çözünürlüğe</a:t>
            </a:r>
            <a:r>
              <a:rPr lang="en-US" dirty="0"/>
              <a:t> </a:t>
            </a:r>
            <a:r>
              <a:rPr lang="en-US" dirty="0" err="1"/>
              <a:t>sahiptirler</a:t>
            </a:r>
            <a:r>
              <a:rPr lang="en-US" dirty="0"/>
              <a:t>, </a:t>
            </a:r>
            <a:r>
              <a:rPr lang="en-US" dirty="0" err="1"/>
              <a:t>elektrodlar</a:t>
            </a:r>
            <a:r>
              <a:rPr lang="en-US" dirty="0"/>
              <a:t> </a:t>
            </a:r>
            <a:r>
              <a:rPr lang="en-US" dirty="0" err="1"/>
              <a:t>tüm</a:t>
            </a:r>
            <a:r>
              <a:rPr lang="en-US" dirty="0"/>
              <a:t> </a:t>
            </a:r>
            <a:r>
              <a:rPr lang="en-US" dirty="0" err="1"/>
              <a:t>kafatası</a:t>
            </a:r>
            <a:r>
              <a:rPr lang="en-US" dirty="0"/>
              <a:t> </a:t>
            </a:r>
            <a:r>
              <a:rPr lang="en-US" dirty="0" err="1"/>
              <a:t>üzerine</a:t>
            </a:r>
            <a:r>
              <a:rPr lang="en-US" dirty="0"/>
              <a:t> </a:t>
            </a:r>
            <a:r>
              <a:rPr lang="en-US" dirty="0" err="1"/>
              <a:t>yerleştirilebilirler</a:t>
            </a:r>
            <a:r>
              <a:rPr lang="en-US" dirty="0"/>
              <a:t>, </a:t>
            </a:r>
            <a:r>
              <a:rPr lang="en-US" dirty="0" err="1"/>
              <a:t>invazif</a:t>
            </a:r>
            <a:r>
              <a:rPr lang="en-US" dirty="0"/>
              <a:t> </a:t>
            </a:r>
            <a:r>
              <a:rPr lang="en-US" dirty="0" err="1"/>
              <a:t>yöntemlere</a:t>
            </a:r>
            <a:r>
              <a:rPr lang="en-US" dirty="0"/>
              <a:t> </a:t>
            </a:r>
            <a:r>
              <a:rPr lang="en-US" dirty="0" err="1"/>
              <a:t>kıyasla</a:t>
            </a:r>
            <a:r>
              <a:rPr lang="en-US" dirty="0"/>
              <a:t> </a:t>
            </a:r>
            <a:r>
              <a:rPr lang="en-US" dirty="0" err="1"/>
              <a:t>güvenli</a:t>
            </a:r>
            <a:r>
              <a:rPr lang="en-US" dirty="0"/>
              <a:t>, </a:t>
            </a:r>
            <a:r>
              <a:rPr lang="en-US" dirty="0" err="1"/>
              <a:t>taşınabilir</a:t>
            </a:r>
            <a:r>
              <a:rPr lang="en-US" dirty="0"/>
              <a:t> </a:t>
            </a:r>
            <a:r>
              <a:rPr lang="en-US" dirty="0" err="1"/>
              <a:t>ve</a:t>
            </a:r>
            <a:r>
              <a:rPr lang="en-US" dirty="0"/>
              <a:t> </a:t>
            </a:r>
            <a:r>
              <a:rPr lang="en-US" dirty="0" err="1"/>
              <a:t>kolay</a:t>
            </a:r>
            <a:r>
              <a:rPr lang="en-US" dirty="0"/>
              <a:t> </a:t>
            </a:r>
            <a:r>
              <a:rPr lang="en-US" dirty="0" err="1"/>
              <a:t>ulaşılabilirdirler</a:t>
            </a:r>
            <a:r>
              <a:rPr lang="en-US" dirty="0"/>
              <a:t>.</a:t>
            </a:r>
          </a:p>
          <a:p>
            <a:pPr lvl="1"/>
            <a:r>
              <a:rPr lang="en-US" dirty="0"/>
              <a:t>Bir </a:t>
            </a:r>
            <a:r>
              <a:rPr lang="en-US" dirty="0" err="1"/>
              <a:t>diğer</a:t>
            </a:r>
            <a:r>
              <a:rPr lang="en-US" dirty="0"/>
              <a:t> </a:t>
            </a:r>
            <a:r>
              <a:rPr lang="en-US" dirty="0" err="1"/>
              <a:t>yandan</a:t>
            </a:r>
            <a:r>
              <a:rPr lang="en-US" dirty="0"/>
              <a:t> </a:t>
            </a:r>
            <a:r>
              <a:rPr lang="en-US" dirty="0" err="1"/>
              <a:t>bu</a:t>
            </a:r>
            <a:r>
              <a:rPr lang="en-US" dirty="0"/>
              <a:t> </a:t>
            </a:r>
            <a:r>
              <a:rPr lang="en-US" dirty="0" err="1"/>
              <a:t>kayıtların</a:t>
            </a:r>
            <a:r>
              <a:rPr lang="en-US" dirty="0"/>
              <a:t> (</a:t>
            </a:r>
            <a:r>
              <a:rPr lang="en-US" dirty="0" err="1"/>
              <a:t>sinyallerin</a:t>
            </a:r>
            <a:r>
              <a:rPr lang="en-US" dirty="0"/>
              <a:t>) </a:t>
            </a:r>
            <a:r>
              <a:rPr lang="en-US" dirty="0" err="1"/>
              <a:t>uzamsal</a:t>
            </a:r>
            <a:r>
              <a:rPr lang="en-US" dirty="0"/>
              <a:t> </a:t>
            </a:r>
            <a:r>
              <a:rPr lang="en-US" dirty="0" err="1"/>
              <a:t>çözünürlüğü</a:t>
            </a:r>
            <a:r>
              <a:rPr lang="en-US" dirty="0"/>
              <a:t> </a:t>
            </a:r>
            <a:r>
              <a:rPr lang="en-US" dirty="0" err="1"/>
              <a:t>invazif</a:t>
            </a:r>
            <a:r>
              <a:rPr lang="en-US" dirty="0"/>
              <a:t> </a:t>
            </a:r>
            <a:r>
              <a:rPr lang="en-US" dirty="0" err="1"/>
              <a:t>yöntemlere</a:t>
            </a:r>
            <a:r>
              <a:rPr lang="en-US" dirty="0"/>
              <a:t> </a:t>
            </a:r>
            <a:r>
              <a:rPr lang="en-US" dirty="0" err="1"/>
              <a:t>kıyasla</a:t>
            </a:r>
            <a:r>
              <a:rPr lang="en-US" dirty="0"/>
              <a:t> </a:t>
            </a:r>
            <a:r>
              <a:rPr lang="en-US" dirty="0" err="1"/>
              <a:t>düşüktür</a:t>
            </a:r>
            <a:r>
              <a:rPr lang="en-US" dirty="0"/>
              <a:t>.</a:t>
            </a:r>
          </a:p>
          <a:p>
            <a:endParaRPr lang="en-US" dirty="0"/>
          </a:p>
        </p:txBody>
      </p:sp>
    </p:spTree>
    <p:extLst>
      <p:ext uri="{BB962C8B-B14F-4D97-AF65-F5344CB8AC3E}">
        <p14:creationId xmlns:p14="http://schemas.microsoft.com/office/powerpoint/2010/main" val="192440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00B2-5DB9-4DFD-8678-DCC524D9EDD5}"/>
              </a:ext>
            </a:extLst>
          </p:cNvPr>
          <p:cNvSpPr>
            <a:spLocks noGrp="1"/>
          </p:cNvSpPr>
          <p:nvPr>
            <p:ph type="title"/>
          </p:nvPr>
        </p:nvSpPr>
        <p:spPr/>
        <p:txBody>
          <a:bodyPr/>
          <a:lstStyle/>
          <a:p>
            <a:r>
              <a:rPr lang="en-US" sz="4400" dirty="0" err="1"/>
              <a:t>Eksojen</a:t>
            </a:r>
            <a:r>
              <a:rPr lang="en-US" sz="4400" dirty="0"/>
              <a:t> </a:t>
            </a:r>
            <a:r>
              <a:rPr lang="en-US" sz="4400" dirty="0" err="1"/>
              <a:t>ve</a:t>
            </a:r>
            <a:r>
              <a:rPr lang="en-US" sz="4400" dirty="0"/>
              <a:t> </a:t>
            </a:r>
            <a:r>
              <a:rPr lang="en-US" dirty="0" err="1"/>
              <a:t>E</a:t>
            </a:r>
            <a:r>
              <a:rPr lang="en-US" sz="4400" dirty="0" err="1"/>
              <a:t>ndojen</a:t>
            </a:r>
            <a:r>
              <a:rPr lang="en-US" sz="4400" dirty="0"/>
              <a:t> </a:t>
            </a:r>
            <a:r>
              <a:rPr lang="en-US" dirty="0" err="1"/>
              <a:t>S</a:t>
            </a:r>
            <a:r>
              <a:rPr lang="en-US" sz="4400" dirty="0" err="1"/>
              <a:t>istemler</a:t>
            </a:r>
            <a:endParaRPr lang="en-US" dirty="0"/>
          </a:p>
        </p:txBody>
      </p:sp>
      <p:sp>
        <p:nvSpPr>
          <p:cNvPr id="3" name="Content Placeholder 2">
            <a:extLst>
              <a:ext uri="{FF2B5EF4-FFF2-40B4-BE49-F238E27FC236}">
                <a16:creationId xmlns:a16="http://schemas.microsoft.com/office/drawing/2014/main" id="{2E3A5D25-D09E-4178-B894-2575A450DFCA}"/>
              </a:ext>
            </a:extLst>
          </p:cNvPr>
          <p:cNvSpPr>
            <a:spLocks noGrp="1"/>
          </p:cNvSpPr>
          <p:nvPr>
            <p:ph idx="1"/>
          </p:nvPr>
        </p:nvSpPr>
        <p:spPr/>
        <p:txBody>
          <a:bodyPr/>
          <a:lstStyle/>
          <a:p>
            <a:r>
              <a:rPr lang="en-US" dirty="0" err="1"/>
              <a:t>Eksojen</a:t>
            </a:r>
            <a:r>
              <a:rPr lang="en-US" dirty="0"/>
              <a:t> </a:t>
            </a:r>
            <a:r>
              <a:rPr lang="en-US" dirty="0" err="1"/>
              <a:t>sistemler</a:t>
            </a:r>
            <a:r>
              <a:rPr lang="en-US" dirty="0"/>
              <a:t> </a:t>
            </a:r>
            <a:r>
              <a:rPr lang="en-US" dirty="0" err="1"/>
              <a:t>görsel</a:t>
            </a:r>
            <a:r>
              <a:rPr lang="en-US" dirty="0"/>
              <a:t>, </a:t>
            </a:r>
            <a:r>
              <a:rPr lang="en-US" dirty="0" err="1"/>
              <a:t>işitsel</a:t>
            </a:r>
            <a:r>
              <a:rPr lang="en-US" dirty="0"/>
              <a:t> </a:t>
            </a:r>
            <a:r>
              <a:rPr lang="en-US" dirty="0" err="1"/>
              <a:t>ve</a:t>
            </a:r>
            <a:r>
              <a:rPr lang="en-US" dirty="0"/>
              <a:t> </a:t>
            </a:r>
            <a:r>
              <a:rPr lang="en-US" dirty="0" err="1"/>
              <a:t>dokunsal</a:t>
            </a:r>
            <a:r>
              <a:rPr lang="en-US" dirty="0"/>
              <a:t> </a:t>
            </a:r>
            <a:r>
              <a:rPr lang="en-US" dirty="0" err="1"/>
              <a:t>dış</a:t>
            </a:r>
            <a:r>
              <a:rPr lang="en-US" dirty="0"/>
              <a:t> </a:t>
            </a:r>
            <a:r>
              <a:rPr lang="en-US" dirty="0" err="1"/>
              <a:t>uyaranlara</a:t>
            </a:r>
            <a:r>
              <a:rPr lang="en-US" dirty="0"/>
              <a:t> </a:t>
            </a:r>
            <a:r>
              <a:rPr lang="en-US" dirty="0" err="1"/>
              <a:t>bağlı</a:t>
            </a:r>
            <a:r>
              <a:rPr lang="en-US" dirty="0"/>
              <a:t> </a:t>
            </a:r>
            <a:r>
              <a:rPr lang="en-US" dirty="0" err="1"/>
              <a:t>olarak</a:t>
            </a:r>
            <a:r>
              <a:rPr lang="en-US" dirty="0"/>
              <a:t> </a:t>
            </a:r>
            <a:r>
              <a:rPr lang="en-US" dirty="0" err="1"/>
              <a:t>oluşturulan</a:t>
            </a:r>
            <a:r>
              <a:rPr lang="en-US" dirty="0"/>
              <a:t> </a:t>
            </a:r>
            <a:r>
              <a:rPr lang="en-US" dirty="0" err="1"/>
              <a:t>sistemlerdir</a:t>
            </a:r>
            <a:r>
              <a:rPr lang="en-US" dirty="0"/>
              <a:t>.</a:t>
            </a:r>
          </a:p>
          <a:p>
            <a:pPr lvl="1"/>
            <a:r>
              <a:rPr lang="en-US" dirty="0"/>
              <a:t>P300, </a:t>
            </a:r>
            <a:r>
              <a:rPr lang="en-US" dirty="0" err="1"/>
              <a:t>olaya</a:t>
            </a:r>
            <a:r>
              <a:rPr lang="en-US" dirty="0"/>
              <a:t> </a:t>
            </a:r>
            <a:r>
              <a:rPr lang="en-US" dirty="0" err="1"/>
              <a:t>ilişkin</a:t>
            </a:r>
            <a:r>
              <a:rPr lang="en-US" dirty="0"/>
              <a:t> </a:t>
            </a:r>
            <a:r>
              <a:rPr lang="en-US" dirty="0" err="1"/>
              <a:t>durağan</a:t>
            </a:r>
            <a:r>
              <a:rPr lang="en-US" dirty="0"/>
              <a:t> </a:t>
            </a:r>
            <a:r>
              <a:rPr lang="en-US" dirty="0" err="1"/>
              <a:t>potansiyeller</a:t>
            </a:r>
            <a:endParaRPr lang="en-US" dirty="0"/>
          </a:p>
          <a:p>
            <a:r>
              <a:rPr lang="en-US" dirty="0" err="1"/>
              <a:t>Endojen</a:t>
            </a:r>
            <a:r>
              <a:rPr lang="en-US" dirty="0"/>
              <a:t> </a:t>
            </a:r>
            <a:r>
              <a:rPr lang="en-US" dirty="0" err="1"/>
              <a:t>sistemler</a:t>
            </a:r>
            <a:r>
              <a:rPr lang="en-US" dirty="0"/>
              <a:t> </a:t>
            </a:r>
            <a:r>
              <a:rPr lang="en-US" dirty="0" err="1"/>
              <a:t>katılımcıların</a:t>
            </a:r>
            <a:r>
              <a:rPr lang="en-US" dirty="0"/>
              <a:t> </a:t>
            </a:r>
            <a:r>
              <a:rPr lang="en-US" dirty="0" err="1"/>
              <a:t>belirli</a:t>
            </a:r>
            <a:r>
              <a:rPr lang="en-US" dirty="0"/>
              <a:t> mental </a:t>
            </a:r>
            <a:r>
              <a:rPr lang="en-US" dirty="0" err="1"/>
              <a:t>görevleri</a:t>
            </a:r>
            <a:r>
              <a:rPr lang="en-US" dirty="0"/>
              <a:t> </a:t>
            </a:r>
            <a:r>
              <a:rPr lang="en-US" dirty="0" err="1"/>
              <a:t>yerine</a:t>
            </a:r>
            <a:r>
              <a:rPr lang="en-US" dirty="0"/>
              <a:t> </a:t>
            </a:r>
            <a:r>
              <a:rPr lang="en-US" dirty="0" err="1"/>
              <a:t>getirmek</a:t>
            </a:r>
            <a:r>
              <a:rPr lang="en-US" dirty="0"/>
              <a:t> </a:t>
            </a:r>
            <a:r>
              <a:rPr lang="en-US" dirty="0" err="1"/>
              <a:t>suretiyle</a:t>
            </a:r>
            <a:r>
              <a:rPr lang="en-US" dirty="0"/>
              <a:t> </a:t>
            </a:r>
            <a:r>
              <a:rPr lang="en-US" dirty="0" err="1"/>
              <a:t>beyin</a:t>
            </a:r>
            <a:r>
              <a:rPr lang="en-US" dirty="0"/>
              <a:t> </a:t>
            </a:r>
            <a:r>
              <a:rPr lang="en-US" dirty="0" err="1"/>
              <a:t>elektriksel</a:t>
            </a:r>
            <a:r>
              <a:rPr lang="en-US" dirty="0"/>
              <a:t> </a:t>
            </a:r>
            <a:r>
              <a:rPr lang="en-US" dirty="0" err="1"/>
              <a:t>aktivitelerini</a:t>
            </a:r>
            <a:r>
              <a:rPr lang="en-US" dirty="0"/>
              <a:t> </a:t>
            </a:r>
            <a:r>
              <a:rPr lang="en-US" dirty="0" err="1"/>
              <a:t>regule</a:t>
            </a:r>
            <a:r>
              <a:rPr lang="en-US" dirty="0"/>
              <a:t> </a:t>
            </a:r>
            <a:r>
              <a:rPr lang="en-US" dirty="0" err="1"/>
              <a:t>ettikleri</a:t>
            </a:r>
            <a:r>
              <a:rPr lang="en-US" dirty="0"/>
              <a:t> </a:t>
            </a:r>
            <a:r>
              <a:rPr lang="en-US" dirty="0" err="1"/>
              <a:t>sistemlerdir</a:t>
            </a:r>
            <a:r>
              <a:rPr lang="en-US" dirty="0"/>
              <a:t>.</a:t>
            </a:r>
          </a:p>
          <a:p>
            <a:pPr lvl="1"/>
            <a:r>
              <a:rPr lang="en-US" dirty="0"/>
              <a:t>Motor </a:t>
            </a:r>
            <a:r>
              <a:rPr lang="en-US" dirty="0" err="1"/>
              <a:t>İmajinasyonu</a:t>
            </a:r>
            <a:endParaRPr lang="en-US" dirty="0"/>
          </a:p>
        </p:txBody>
      </p:sp>
    </p:spTree>
    <p:extLst>
      <p:ext uri="{BB962C8B-B14F-4D97-AF65-F5344CB8AC3E}">
        <p14:creationId xmlns:p14="http://schemas.microsoft.com/office/powerpoint/2010/main" val="88769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A320-4AC2-450B-BD98-B436B4B4D855}"/>
              </a:ext>
            </a:extLst>
          </p:cNvPr>
          <p:cNvSpPr>
            <a:spLocks noGrp="1"/>
          </p:cNvSpPr>
          <p:nvPr>
            <p:ph type="title"/>
          </p:nvPr>
        </p:nvSpPr>
        <p:spPr/>
        <p:txBody>
          <a:bodyPr/>
          <a:lstStyle/>
          <a:p>
            <a:r>
              <a:rPr lang="en-US" dirty="0" err="1"/>
              <a:t>Senkronize</a:t>
            </a:r>
            <a:r>
              <a:rPr lang="en-US" dirty="0"/>
              <a:t> </a:t>
            </a:r>
            <a:r>
              <a:rPr lang="en-US" dirty="0" err="1"/>
              <a:t>ve</a:t>
            </a:r>
            <a:r>
              <a:rPr lang="en-US" dirty="0"/>
              <a:t> </a:t>
            </a:r>
            <a:r>
              <a:rPr lang="en-US" dirty="0" err="1"/>
              <a:t>Asenkronize</a:t>
            </a:r>
            <a:r>
              <a:rPr lang="en-US" dirty="0"/>
              <a:t> </a:t>
            </a:r>
            <a:r>
              <a:rPr lang="en-US" dirty="0" err="1"/>
              <a:t>Sistemler</a:t>
            </a:r>
            <a:r>
              <a:rPr lang="en-US" dirty="0"/>
              <a:t> (1)</a:t>
            </a:r>
          </a:p>
        </p:txBody>
      </p:sp>
      <p:sp>
        <p:nvSpPr>
          <p:cNvPr id="3" name="Content Placeholder 2">
            <a:extLst>
              <a:ext uri="{FF2B5EF4-FFF2-40B4-BE49-F238E27FC236}">
                <a16:creationId xmlns:a16="http://schemas.microsoft.com/office/drawing/2014/main" id="{F9D43E8B-C5BD-4E71-84AB-366F86354DF9}"/>
              </a:ext>
            </a:extLst>
          </p:cNvPr>
          <p:cNvSpPr>
            <a:spLocks noGrp="1"/>
          </p:cNvSpPr>
          <p:nvPr>
            <p:ph idx="1"/>
          </p:nvPr>
        </p:nvSpPr>
        <p:spPr/>
        <p:txBody>
          <a:bodyPr/>
          <a:lstStyle/>
          <a:p>
            <a:r>
              <a:rPr lang="en-US" dirty="0" err="1"/>
              <a:t>Senkron</a:t>
            </a:r>
            <a:r>
              <a:rPr lang="en-US" dirty="0"/>
              <a:t> </a:t>
            </a:r>
            <a:r>
              <a:rPr lang="en-US" dirty="0" err="1"/>
              <a:t>sistemlerde</a:t>
            </a:r>
            <a:r>
              <a:rPr lang="en-US" dirty="0"/>
              <a:t> EEG </a:t>
            </a:r>
            <a:r>
              <a:rPr lang="en-US" dirty="0" err="1"/>
              <a:t>kayıtları</a:t>
            </a:r>
            <a:r>
              <a:rPr lang="en-US" dirty="0"/>
              <a:t> </a:t>
            </a:r>
            <a:r>
              <a:rPr lang="en-US" dirty="0" err="1"/>
              <a:t>sadece</a:t>
            </a:r>
            <a:r>
              <a:rPr lang="en-US" dirty="0"/>
              <a:t> </a:t>
            </a:r>
            <a:r>
              <a:rPr lang="en-US" dirty="0" err="1"/>
              <a:t>belirli</a:t>
            </a:r>
            <a:r>
              <a:rPr lang="en-US" dirty="0"/>
              <a:t> </a:t>
            </a:r>
            <a:r>
              <a:rPr lang="en-US" dirty="0" err="1"/>
              <a:t>ve</a:t>
            </a:r>
            <a:r>
              <a:rPr lang="en-US" dirty="0"/>
              <a:t> </a:t>
            </a:r>
            <a:r>
              <a:rPr lang="en-US" dirty="0" err="1"/>
              <a:t>önceden</a:t>
            </a:r>
            <a:r>
              <a:rPr lang="en-US" dirty="0"/>
              <a:t> </a:t>
            </a:r>
            <a:r>
              <a:rPr lang="en-US" dirty="0" err="1"/>
              <a:t>tanımlı</a:t>
            </a:r>
            <a:r>
              <a:rPr lang="en-US" dirty="0"/>
              <a:t> zaman </a:t>
            </a:r>
            <a:r>
              <a:rPr lang="en-US" dirty="0" err="1"/>
              <a:t>aralıklarında</a:t>
            </a:r>
            <a:r>
              <a:rPr lang="en-US" dirty="0"/>
              <a:t> </a:t>
            </a:r>
            <a:r>
              <a:rPr lang="en-US" dirty="0" err="1"/>
              <a:t>analiz</a:t>
            </a:r>
            <a:r>
              <a:rPr lang="en-US" dirty="0"/>
              <a:t> </a:t>
            </a:r>
            <a:r>
              <a:rPr lang="en-US" dirty="0" err="1"/>
              <a:t>edilir</a:t>
            </a:r>
            <a:r>
              <a:rPr lang="en-US" dirty="0"/>
              <a:t>.</a:t>
            </a:r>
          </a:p>
          <a:p>
            <a:r>
              <a:rPr lang="en-US" dirty="0"/>
              <a:t>Bu </a:t>
            </a:r>
            <a:r>
              <a:rPr lang="en-US" dirty="0" err="1"/>
              <a:t>sistemlerde</a:t>
            </a:r>
            <a:r>
              <a:rPr lang="en-US" dirty="0"/>
              <a:t> </a:t>
            </a:r>
            <a:r>
              <a:rPr lang="en-US" dirty="0" err="1"/>
              <a:t>kullanıcılar</a:t>
            </a:r>
            <a:r>
              <a:rPr lang="en-US" dirty="0"/>
              <a:t> </a:t>
            </a:r>
            <a:r>
              <a:rPr lang="en-US" dirty="0" err="1"/>
              <a:t>kontrol</a:t>
            </a:r>
            <a:r>
              <a:rPr lang="en-US" dirty="0"/>
              <a:t> </a:t>
            </a:r>
            <a:r>
              <a:rPr lang="en-US" dirty="0" err="1"/>
              <a:t>komutlarını</a:t>
            </a:r>
            <a:r>
              <a:rPr lang="en-US" dirty="0"/>
              <a:t>** </a:t>
            </a:r>
            <a:r>
              <a:rPr lang="en-US" dirty="0" err="1"/>
              <a:t>sadece</a:t>
            </a:r>
            <a:r>
              <a:rPr lang="en-US" dirty="0"/>
              <a:t> </a:t>
            </a:r>
            <a:r>
              <a:rPr lang="en-US" dirty="0" err="1"/>
              <a:t>bu</a:t>
            </a:r>
            <a:r>
              <a:rPr lang="en-US" dirty="0"/>
              <a:t> </a:t>
            </a:r>
            <a:r>
              <a:rPr lang="en-US" dirty="0" err="1"/>
              <a:t>tanımlanmış</a:t>
            </a:r>
            <a:r>
              <a:rPr lang="en-US" dirty="0"/>
              <a:t> zaman </a:t>
            </a:r>
            <a:r>
              <a:rPr lang="en-US" dirty="0" err="1"/>
              <a:t>aralıklarında</a:t>
            </a:r>
            <a:r>
              <a:rPr lang="en-US" dirty="0"/>
              <a:t> </a:t>
            </a:r>
            <a:r>
              <a:rPr lang="en-US" dirty="0" err="1"/>
              <a:t>gönderebilirler</a:t>
            </a:r>
            <a:r>
              <a:rPr lang="en-US" dirty="0"/>
              <a:t>.</a:t>
            </a:r>
          </a:p>
          <a:p>
            <a:r>
              <a:rPr lang="en-US" dirty="0"/>
              <a:t>Bu </a:t>
            </a:r>
            <a:r>
              <a:rPr lang="en-US" dirty="0" err="1"/>
              <a:t>sistemlerin</a:t>
            </a:r>
            <a:r>
              <a:rPr lang="en-US" dirty="0"/>
              <a:t> </a:t>
            </a:r>
            <a:r>
              <a:rPr lang="en-US" dirty="0" err="1"/>
              <a:t>dezavantaji</a:t>
            </a:r>
            <a:r>
              <a:rPr lang="en-US" dirty="0"/>
              <a:t> </a:t>
            </a:r>
            <a:r>
              <a:rPr lang="en-US" dirty="0" err="1"/>
              <a:t>kullanıcıların</a:t>
            </a:r>
            <a:r>
              <a:rPr lang="en-US" dirty="0"/>
              <a:t> </a:t>
            </a:r>
            <a:r>
              <a:rPr lang="en-US" dirty="0" err="1"/>
              <a:t>tanımlanmış</a:t>
            </a:r>
            <a:r>
              <a:rPr lang="en-US" dirty="0"/>
              <a:t> zaman </a:t>
            </a:r>
            <a:r>
              <a:rPr lang="en-US" dirty="0" err="1"/>
              <a:t>aralıkları</a:t>
            </a:r>
            <a:r>
              <a:rPr lang="en-US" dirty="0"/>
              <a:t> </a:t>
            </a:r>
            <a:r>
              <a:rPr lang="en-US" dirty="0" err="1"/>
              <a:t>dışında</a:t>
            </a:r>
            <a:r>
              <a:rPr lang="en-US" dirty="0"/>
              <a:t> </a:t>
            </a:r>
            <a:r>
              <a:rPr lang="en-US" dirty="0" err="1"/>
              <a:t>kullanma</a:t>
            </a:r>
            <a:r>
              <a:rPr lang="en-US" dirty="0"/>
              <a:t> </a:t>
            </a:r>
            <a:r>
              <a:rPr lang="en-US" dirty="0" err="1"/>
              <a:t>imkanı</a:t>
            </a:r>
            <a:r>
              <a:rPr lang="en-US" dirty="0"/>
              <a:t> </a:t>
            </a:r>
            <a:r>
              <a:rPr lang="en-US" dirty="0" err="1"/>
              <a:t>sağlamamasıdır</a:t>
            </a:r>
            <a:r>
              <a:rPr lang="en-US" dirty="0"/>
              <a:t>.</a:t>
            </a:r>
          </a:p>
          <a:p>
            <a:endParaRPr lang="en-US" dirty="0"/>
          </a:p>
          <a:p>
            <a:endParaRPr lang="en-US" dirty="0"/>
          </a:p>
          <a:p>
            <a:endParaRPr lang="en-US" dirty="0"/>
          </a:p>
          <a:p>
            <a:pPr marL="0" indent="0">
              <a:buNone/>
            </a:pPr>
            <a:r>
              <a:rPr lang="en-US" dirty="0"/>
              <a:t>** (mental </a:t>
            </a:r>
            <a:r>
              <a:rPr lang="en-US" dirty="0" err="1"/>
              <a:t>görevleri</a:t>
            </a:r>
            <a:r>
              <a:rPr lang="en-US" dirty="0"/>
              <a:t> </a:t>
            </a:r>
            <a:r>
              <a:rPr lang="en-US" dirty="0" err="1"/>
              <a:t>yerine</a:t>
            </a:r>
            <a:r>
              <a:rPr lang="en-US" dirty="0"/>
              <a:t> </a:t>
            </a:r>
            <a:r>
              <a:rPr lang="en-US" dirty="0" err="1"/>
              <a:t>getirerek</a:t>
            </a:r>
            <a:r>
              <a:rPr lang="en-US" dirty="0"/>
              <a:t> </a:t>
            </a:r>
            <a:r>
              <a:rPr lang="en-US" dirty="0" err="1"/>
              <a:t>kontrol</a:t>
            </a:r>
            <a:r>
              <a:rPr lang="en-US" dirty="0"/>
              <a:t> </a:t>
            </a:r>
            <a:r>
              <a:rPr lang="en-US" dirty="0" err="1"/>
              <a:t>komutu</a:t>
            </a:r>
            <a:r>
              <a:rPr lang="en-US" dirty="0"/>
              <a:t> </a:t>
            </a:r>
            <a:r>
              <a:rPr lang="en-US" dirty="0" err="1"/>
              <a:t>oluşturma</a:t>
            </a:r>
            <a:r>
              <a:rPr lang="en-US" dirty="0"/>
              <a:t>) </a:t>
            </a:r>
          </a:p>
        </p:txBody>
      </p:sp>
    </p:spTree>
    <p:extLst>
      <p:ext uri="{BB962C8B-B14F-4D97-AF65-F5344CB8AC3E}">
        <p14:creationId xmlns:p14="http://schemas.microsoft.com/office/powerpoint/2010/main" val="36271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A320-4AC2-450B-BD98-B436B4B4D855}"/>
              </a:ext>
            </a:extLst>
          </p:cNvPr>
          <p:cNvSpPr>
            <a:spLocks noGrp="1"/>
          </p:cNvSpPr>
          <p:nvPr>
            <p:ph type="title"/>
          </p:nvPr>
        </p:nvSpPr>
        <p:spPr/>
        <p:txBody>
          <a:bodyPr/>
          <a:lstStyle/>
          <a:p>
            <a:r>
              <a:rPr lang="en-US" dirty="0" err="1"/>
              <a:t>Senkronize</a:t>
            </a:r>
            <a:r>
              <a:rPr lang="en-US" dirty="0"/>
              <a:t> </a:t>
            </a:r>
            <a:r>
              <a:rPr lang="en-US" dirty="0" err="1"/>
              <a:t>ve</a:t>
            </a:r>
            <a:r>
              <a:rPr lang="en-US" dirty="0"/>
              <a:t> </a:t>
            </a:r>
            <a:r>
              <a:rPr lang="en-US" dirty="0" err="1"/>
              <a:t>Asenkronize</a:t>
            </a:r>
            <a:r>
              <a:rPr lang="en-US" dirty="0"/>
              <a:t> </a:t>
            </a:r>
            <a:r>
              <a:rPr lang="en-US" dirty="0" err="1"/>
              <a:t>Sistemler</a:t>
            </a:r>
            <a:r>
              <a:rPr lang="en-US" dirty="0"/>
              <a:t> (2)</a:t>
            </a:r>
          </a:p>
        </p:txBody>
      </p:sp>
      <p:sp>
        <p:nvSpPr>
          <p:cNvPr id="3" name="Content Placeholder 2">
            <a:extLst>
              <a:ext uri="{FF2B5EF4-FFF2-40B4-BE49-F238E27FC236}">
                <a16:creationId xmlns:a16="http://schemas.microsoft.com/office/drawing/2014/main" id="{F9D43E8B-C5BD-4E71-84AB-366F86354DF9}"/>
              </a:ext>
            </a:extLst>
          </p:cNvPr>
          <p:cNvSpPr>
            <a:spLocks noGrp="1"/>
          </p:cNvSpPr>
          <p:nvPr>
            <p:ph idx="1"/>
          </p:nvPr>
        </p:nvSpPr>
        <p:spPr/>
        <p:txBody>
          <a:bodyPr/>
          <a:lstStyle/>
          <a:p>
            <a:r>
              <a:rPr lang="en-US" dirty="0"/>
              <a:t>Bir </a:t>
            </a:r>
            <a:r>
              <a:rPr lang="en-US" dirty="0" err="1"/>
              <a:t>diğer</a:t>
            </a:r>
            <a:r>
              <a:rPr lang="en-US" dirty="0"/>
              <a:t> </a:t>
            </a:r>
            <a:r>
              <a:rPr lang="en-US" dirty="0" err="1"/>
              <a:t>yandan</a:t>
            </a:r>
            <a:r>
              <a:rPr lang="en-US" dirty="0"/>
              <a:t> </a:t>
            </a:r>
            <a:r>
              <a:rPr lang="en-US" dirty="0" err="1"/>
              <a:t>asenkron</a:t>
            </a:r>
            <a:r>
              <a:rPr lang="en-US" dirty="0"/>
              <a:t> </a:t>
            </a:r>
            <a:r>
              <a:rPr lang="en-US" dirty="0" err="1"/>
              <a:t>sistemler</a:t>
            </a:r>
            <a:r>
              <a:rPr lang="en-US" dirty="0"/>
              <a:t> </a:t>
            </a:r>
            <a:r>
              <a:rPr lang="en-US" dirty="0" err="1"/>
              <a:t>ise</a:t>
            </a:r>
            <a:r>
              <a:rPr lang="en-US" dirty="0"/>
              <a:t> </a:t>
            </a:r>
            <a:r>
              <a:rPr lang="en-US" dirty="0" err="1"/>
              <a:t>beyin</a:t>
            </a:r>
            <a:r>
              <a:rPr lang="en-US" dirty="0"/>
              <a:t> </a:t>
            </a:r>
            <a:r>
              <a:rPr lang="en-US" dirty="0" err="1"/>
              <a:t>elektriksel</a:t>
            </a:r>
            <a:r>
              <a:rPr lang="en-US" dirty="0"/>
              <a:t> </a:t>
            </a:r>
            <a:r>
              <a:rPr lang="en-US" dirty="0" err="1"/>
              <a:t>aktivitelerini</a:t>
            </a:r>
            <a:r>
              <a:rPr lang="en-US" dirty="0"/>
              <a:t> </a:t>
            </a:r>
            <a:r>
              <a:rPr lang="en-US" dirty="0" err="1"/>
              <a:t>aktif</a:t>
            </a:r>
            <a:r>
              <a:rPr lang="en-US" dirty="0"/>
              <a:t> </a:t>
            </a:r>
            <a:r>
              <a:rPr lang="en-US" dirty="0" err="1"/>
              <a:t>bir</a:t>
            </a:r>
            <a:r>
              <a:rPr lang="en-US" dirty="0"/>
              <a:t> </a:t>
            </a:r>
            <a:r>
              <a:rPr lang="en-US" dirty="0" err="1"/>
              <a:t>şekilde</a:t>
            </a:r>
            <a:r>
              <a:rPr lang="en-US" dirty="0"/>
              <a:t> </a:t>
            </a:r>
            <a:r>
              <a:rPr lang="en-US" dirty="0" err="1"/>
              <a:t>kayıt</a:t>
            </a:r>
            <a:r>
              <a:rPr lang="en-US" dirty="0"/>
              <a:t> </a:t>
            </a:r>
            <a:r>
              <a:rPr lang="en-US" dirty="0" err="1"/>
              <a:t>ve</a:t>
            </a:r>
            <a:r>
              <a:rPr lang="en-US" dirty="0"/>
              <a:t> </a:t>
            </a:r>
            <a:r>
              <a:rPr lang="en-US" dirty="0" err="1"/>
              <a:t>analiz</a:t>
            </a:r>
            <a:r>
              <a:rPr lang="en-US" dirty="0"/>
              <a:t> </a:t>
            </a:r>
            <a:r>
              <a:rPr lang="en-US" dirty="0" err="1"/>
              <a:t>ederler</a:t>
            </a:r>
            <a:r>
              <a:rPr lang="en-US" dirty="0"/>
              <a:t>.</a:t>
            </a:r>
          </a:p>
          <a:p>
            <a:r>
              <a:rPr lang="en-US" dirty="0" err="1"/>
              <a:t>Kullanıcının</a:t>
            </a:r>
            <a:r>
              <a:rPr lang="en-US" dirty="0"/>
              <a:t> </a:t>
            </a:r>
            <a:r>
              <a:rPr lang="en-US" dirty="0" err="1"/>
              <a:t>aktif</a:t>
            </a:r>
            <a:r>
              <a:rPr lang="en-US" dirty="0"/>
              <a:t> </a:t>
            </a:r>
            <a:r>
              <a:rPr lang="en-US" dirty="0" err="1"/>
              <a:t>oluşunu</a:t>
            </a:r>
            <a:r>
              <a:rPr lang="en-US" dirty="0"/>
              <a:t> </a:t>
            </a:r>
            <a:r>
              <a:rPr lang="en-US" dirty="0" err="1"/>
              <a:t>ve</a:t>
            </a:r>
            <a:r>
              <a:rPr lang="en-US" dirty="0"/>
              <a:t> </a:t>
            </a:r>
            <a:r>
              <a:rPr lang="en-US" dirty="0" err="1"/>
              <a:t>menal</a:t>
            </a:r>
            <a:r>
              <a:rPr lang="en-US" dirty="0"/>
              <a:t> </a:t>
            </a:r>
            <a:r>
              <a:rPr lang="en-US" dirty="0" err="1"/>
              <a:t>görev</a:t>
            </a:r>
            <a:r>
              <a:rPr lang="en-US" dirty="0"/>
              <a:t> </a:t>
            </a:r>
            <a:r>
              <a:rPr lang="en-US" dirty="0" err="1"/>
              <a:t>uygulamalarını</a:t>
            </a:r>
            <a:r>
              <a:rPr lang="en-US" dirty="0"/>
              <a:t> </a:t>
            </a:r>
            <a:r>
              <a:rPr lang="en-US" dirty="0" err="1"/>
              <a:t>sistem</a:t>
            </a:r>
            <a:r>
              <a:rPr lang="en-US" dirty="0"/>
              <a:t> </a:t>
            </a:r>
            <a:r>
              <a:rPr lang="en-US" dirty="0" err="1"/>
              <a:t>otomatik</a:t>
            </a:r>
            <a:r>
              <a:rPr lang="en-US" dirty="0"/>
              <a:t> </a:t>
            </a:r>
            <a:r>
              <a:rPr lang="en-US" dirty="0" err="1"/>
              <a:t>olarak</a:t>
            </a:r>
            <a:r>
              <a:rPr lang="en-US" dirty="0"/>
              <a:t> </a:t>
            </a:r>
            <a:r>
              <a:rPr lang="en-US" dirty="0" err="1"/>
              <a:t>saptar</a:t>
            </a:r>
            <a:r>
              <a:rPr lang="en-US" dirty="0"/>
              <a:t> </a:t>
            </a:r>
            <a:r>
              <a:rPr lang="en-US" dirty="0" err="1"/>
              <a:t>ve</a:t>
            </a:r>
            <a:r>
              <a:rPr lang="en-US" dirty="0"/>
              <a:t> buna </a:t>
            </a:r>
            <a:r>
              <a:rPr lang="en-US" dirty="0" err="1"/>
              <a:t>göre</a:t>
            </a:r>
            <a:r>
              <a:rPr lang="en-US" dirty="0"/>
              <a:t> </a:t>
            </a:r>
            <a:r>
              <a:rPr lang="en-US" dirty="0" err="1"/>
              <a:t>kontrol</a:t>
            </a:r>
            <a:r>
              <a:rPr lang="en-US" dirty="0"/>
              <a:t> </a:t>
            </a:r>
            <a:r>
              <a:rPr lang="en-US" dirty="0" err="1"/>
              <a:t>komutlarını</a:t>
            </a:r>
            <a:r>
              <a:rPr lang="en-US" dirty="0"/>
              <a:t> </a:t>
            </a:r>
            <a:r>
              <a:rPr lang="en-US" dirty="0" err="1"/>
              <a:t>algılar</a:t>
            </a:r>
            <a:r>
              <a:rPr lang="en-US" dirty="0"/>
              <a:t>.</a:t>
            </a:r>
          </a:p>
          <a:p>
            <a:r>
              <a:rPr lang="en-US" dirty="0" err="1"/>
              <a:t>Asenkron</a:t>
            </a:r>
            <a:r>
              <a:rPr lang="en-US" dirty="0"/>
              <a:t> </a:t>
            </a:r>
            <a:r>
              <a:rPr lang="en-US" dirty="0" err="1"/>
              <a:t>sistemler</a:t>
            </a:r>
            <a:r>
              <a:rPr lang="en-US" dirty="0"/>
              <a:t> </a:t>
            </a:r>
            <a:r>
              <a:rPr lang="en-US" dirty="0" err="1"/>
              <a:t>günlük</a:t>
            </a:r>
            <a:r>
              <a:rPr lang="en-US" dirty="0"/>
              <a:t> </a:t>
            </a:r>
            <a:r>
              <a:rPr lang="en-US" dirty="0" err="1"/>
              <a:t>hayatta</a:t>
            </a:r>
            <a:r>
              <a:rPr lang="en-US" dirty="0"/>
              <a:t> </a:t>
            </a:r>
            <a:r>
              <a:rPr lang="en-US" dirty="0" err="1"/>
              <a:t>kullanım</a:t>
            </a:r>
            <a:r>
              <a:rPr lang="en-US" dirty="0"/>
              <a:t> </a:t>
            </a:r>
            <a:r>
              <a:rPr lang="en-US" dirty="0" err="1"/>
              <a:t>için</a:t>
            </a:r>
            <a:r>
              <a:rPr lang="en-US" dirty="0"/>
              <a:t> </a:t>
            </a:r>
            <a:r>
              <a:rPr lang="en-US" dirty="0" err="1"/>
              <a:t>daha</a:t>
            </a:r>
            <a:r>
              <a:rPr lang="en-US" dirty="0"/>
              <a:t> </a:t>
            </a:r>
            <a:r>
              <a:rPr lang="en-US" dirty="0" err="1"/>
              <a:t>uygun</a:t>
            </a:r>
            <a:r>
              <a:rPr lang="en-US" dirty="0"/>
              <a:t> </a:t>
            </a:r>
            <a:r>
              <a:rPr lang="en-US" dirty="0" err="1"/>
              <a:t>çözümler</a:t>
            </a:r>
            <a:r>
              <a:rPr lang="en-US" dirty="0"/>
              <a:t> </a:t>
            </a:r>
            <a:r>
              <a:rPr lang="en-US" dirty="0" err="1"/>
              <a:t>sunmaktadır</a:t>
            </a:r>
            <a:r>
              <a:rPr lang="en-US" dirty="0"/>
              <a:t>.</a:t>
            </a:r>
          </a:p>
          <a:p>
            <a:r>
              <a:rPr lang="en-US" dirty="0" err="1"/>
              <a:t>Asenkron</a:t>
            </a:r>
            <a:r>
              <a:rPr lang="en-US" dirty="0"/>
              <a:t> </a:t>
            </a:r>
            <a:r>
              <a:rPr lang="en-US" dirty="0" err="1"/>
              <a:t>sistemler</a:t>
            </a:r>
            <a:r>
              <a:rPr lang="en-US" dirty="0"/>
              <a:t>, </a:t>
            </a:r>
            <a:r>
              <a:rPr lang="en-US" dirty="0" err="1"/>
              <a:t>senkron</a:t>
            </a:r>
            <a:r>
              <a:rPr lang="en-US" dirty="0"/>
              <a:t> </a:t>
            </a:r>
            <a:r>
              <a:rPr lang="en-US" dirty="0" err="1"/>
              <a:t>sistemlere</a:t>
            </a:r>
            <a:r>
              <a:rPr lang="en-US" dirty="0"/>
              <a:t> </a:t>
            </a:r>
            <a:r>
              <a:rPr lang="en-US" dirty="0" err="1"/>
              <a:t>kıyasla</a:t>
            </a:r>
            <a:r>
              <a:rPr lang="en-US" dirty="0"/>
              <a:t> </a:t>
            </a:r>
            <a:r>
              <a:rPr lang="en-US" dirty="0" err="1"/>
              <a:t>daha</a:t>
            </a:r>
            <a:r>
              <a:rPr lang="en-US" dirty="0"/>
              <a:t> </a:t>
            </a:r>
            <a:r>
              <a:rPr lang="en-US" dirty="0" err="1"/>
              <a:t>karmaşıktırlar</a:t>
            </a:r>
            <a:r>
              <a:rPr lang="en-US" dirty="0"/>
              <a:t>.</a:t>
            </a:r>
          </a:p>
          <a:p>
            <a:endParaRPr lang="en-US" dirty="0"/>
          </a:p>
          <a:p>
            <a:endParaRPr lang="en-US" dirty="0"/>
          </a:p>
        </p:txBody>
      </p:sp>
    </p:spTree>
    <p:extLst>
      <p:ext uri="{BB962C8B-B14F-4D97-AF65-F5344CB8AC3E}">
        <p14:creationId xmlns:p14="http://schemas.microsoft.com/office/powerpoint/2010/main" val="2420490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7749</TotalTime>
  <Words>1617</Words>
  <Application>Microsoft Office PowerPoint</Application>
  <PresentationFormat>Widescreen</PresentationFormat>
  <Paragraphs>170</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Beyin Bilgisayar Arayüzü Uygulamaları</vt:lpstr>
      <vt:lpstr>Ana Başlıklar</vt:lpstr>
      <vt:lpstr>Beyin Bilgisayar Arayüzleri ?</vt:lpstr>
      <vt:lpstr>Beyin Bilgisayar Arayüzü Sistemlerinin Sınıflandırılması</vt:lpstr>
      <vt:lpstr>İnvazif ve İnvazif olmayan sistemler</vt:lpstr>
      <vt:lpstr>İnvazif ve İnvazif olmayan sistemler</vt:lpstr>
      <vt:lpstr>Eksojen ve Endojen Sistemler</vt:lpstr>
      <vt:lpstr>Senkronize ve Asenkronize Sistemler (1)</vt:lpstr>
      <vt:lpstr>Senkronize ve Asenkronize Sistemler (2)</vt:lpstr>
      <vt:lpstr>Bağımlı ve Bağımsız Sistemler</vt:lpstr>
      <vt:lpstr>Çevirimiçi ve Çevirimdışı Sistemler</vt:lpstr>
      <vt:lpstr>Elektroensefhalogram</vt:lpstr>
      <vt:lpstr>Neden EEG?</vt:lpstr>
      <vt:lpstr>EEG Kaydı</vt:lpstr>
      <vt:lpstr>EEG Frekans Bantları</vt:lpstr>
      <vt:lpstr>EEG Sinyal İşleme</vt:lpstr>
      <vt:lpstr>Öznitelik Çıkarma Yöntemleri </vt:lpstr>
      <vt:lpstr>Öznitelik Seçme Yöntemleri</vt:lpstr>
      <vt:lpstr>Sınıflandırma Yöntemleri</vt:lpstr>
      <vt:lpstr>Beyin Bilgisayar Arayüzleri</vt:lpstr>
      <vt:lpstr>BBA Sistemleri</vt:lpstr>
      <vt:lpstr>P300</vt:lpstr>
      <vt:lpstr>https://www.youtube.com/watch?v=wKDimrzvwYA</vt:lpstr>
      <vt:lpstr>Kararlı Durum Görsel Uyaran Potansiyeller (SSVEP)</vt:lpstr>
      <vt:lpstr>https://www.youtube.com/watch?v=bpBvbPYK5Ec</vt:lpstr>
      <vt:lpstr>Motor Imajinasyonu</vt:lpstr>
      <vt:lpstr>https://www.youtube.com/watch?v=UUcubnQML9s</vt:lpstr>
      <vt:lpstr>BBA Uygulamaları (Oyun)</vt:lpstr>
      <vt:lpstr>Günlük Hayatta BBA Sistemleri ?</vt:lpstr>
      <vt:lpstr>Sorular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Beyin Bilgisayar Arayüzü Uygulamaları</dc:title>
  <dc:creator>Tuğçe Ballı Altuğlu</dc:creator>
  <cp:lastModifiedBy>Tuğçe Ballı Altuğlu</cp:lastModifiedBy>
  <cp:revision>7</cp:revision>
  <dcterms:created xsi:type="dcterms:W3CDTF">2022-01-04T23:08:12Z</dcterms:created>
  <dcterms:modified xsi:type="dcterms:W3CDTF">2022-01-21T06:49:45Z</dcterms:modified>
</cp:coreProperties>
</file>