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301" r:id="rId2"/>
    <p:sldId id="319" r:id="rId3"/>
    <p:sldId id="341" r:id="rId4"/>
    <p:sldId id="342" r:id="rId5"/>
    <p:sldId id="343" r:id="rId6"/>
    <p:sldId id="305" r:id="rId7"/>
    <p:sldId id="307" r:id="rId8"/>
    <p:sldId id="344" r:id="rId9"/>
    <p:sldId id="308" r:id="rId10"/>
    <p:sldId id="316" r:id="rId11"/>
    <p:sldId id="345" r:id="rId12"/>
    <p:sldId id="347" r:id="rId13"/>
    <p:sldId id="321" r:id="rId14"/>
    <p:sldId id="322" r:id="rId15"/>
    <p:sldId id="323" r:id="rId16"/>
    <p:sldId id="324" r:id="rId17"/>
    <p:sldId id="326" r:id="rId18"/>
    <p:sldId id="327" r:id="rId19"/>
    <p:sldId id="34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49" r:id="rId29"/>
    <p:sldId id="338" r:id="rId30"/>
    <p:sldId id="339" r:id="rId31"/>
    <p:sldId id="340" r:id="rId32"/>
    <p:sldId id="351" r:id="rId33"/>
    <p:sldId id="353" r:id="rId34"/>
    <p:sldId id="350" r:id="rId35"/>
    <p:sldId id="309" r:id="rId36"/>
    <p:sldId id="310" r:id="rId37"/>
    <p:sldId id="346" r:id="rId38"/>
    <p:sldId id="35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F6B4E-44A4-4E8D-9678-C7307C7EBEA6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3531F-51D5-422D-A893-4A290934ABC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4885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12FAFD-4CC1-4EC7-A590-75AB907D1C15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41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613748-08E9-4787-8DB7-AF49CED98E2B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58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1132F-7FBF-41AF-986E-A5D2D12128C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603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3531F-51D5-422D-A893-4A290934ABC3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5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Untrusted Input Vertices için anatomic muscle mapteki ilgili yerleri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sıfırlıyoruz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1DE-6DBB-4F4B-A406-359E94AE459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40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33B43-0968-49FF-8B8A-F3524DABA10F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004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HIGEM’deki</a:t>
            </a:r>
            <a:r>
              <a:rPr lang="tr-TR" baseline="0" dirty="0" smtClean="0"/>
              <a:t> küçük üçgen </a:t>
            </a:r>
            <a:r>
              <a:rPr lang="tr-TR" dirty="0" smtClean="0"/>
              <a:t>yüzeylerin düzlem olarak kalacakları, yani tümseklenmeyecekleri ve kırısmayacakları kadar</a:t>
            </a:r>
            <a:r>
              <a:rPr lang="tr-TR" baseline="0" dirty="0" smtClean="0"/>
              <a:t> </a:t>
            </a:r>
            <a:r>
              <a:rPr lang="tr-TR" dirty="0" smtClean="0"/>
              <a:t>küçük olduklarını varsayıyoruz.</a:t>
            </a:r>
          </a:p>
          <a:p>
            <a:r>
              <a:rPr lang="tr-TR" dirty="0" smtClean="0"/>
              <a:t>Bu varsayım altında bir dügüm ancak üzerinde bulundugu</a:t>
            </a:r>
            <a:r>
              <a:rPr lang="tr-TR" baseline="0" dirty="0" smtClean="0"/>
              <a:t> </a:t>
            </a:r>
            <a:r>
              <a:rPr lang="tr-TR" dirty="0" smtClean="0"/>
              <a:t>yüzeylerden birinde yer degistirme yapıyor olabilir.</a:t>
            </a:r>
          </a:p>
          <a:p>
            <a:endParaRPr lang="tr-TR" dirty="0" smtClean="0"/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Telkafes dügümlerinin yeni koordinatlarını belirlerken, modelin denege uyarlamasında yaptıgımız gibi dügüm derinliklerinin sabit oldugunu varsayamayız.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Ancak dügümün üzerinde yürümekte oldugu yüzeyi belirleyebilirsek, dügümün yeni koordinatlarını ısın–düzlem kesisimi kullanarak bulabiliriz.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Dügüm, üzerinde bulundugu yüzeylerden herhangi biri üzerinde yer degistiriyor olabilir. </a:t>
            </a:r>
          </a:p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nedenle, kamera referans noktası ve kamera düzlemi üzerindeki nirengi noktasından geçen ısını, dügümün üzerinde bulundugu tüm düzlemlerle kesistiririz.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AE1DE-6DBB-4F4B-A406-359E94AE459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11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BFA2B7-96AB-4C89-97C1-7C210A5FA153}" type="datetimeFigureOut">
              <a:rPr lang="tr-TR" smtClean="0"/>
              <a:pPr/>
              <a:t>20.01.2022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81626EF-7B35-4B81-9F2E-2DA6B3845E1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42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9.png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11" Type="http://schemas.openxmlformats.org/officeDocument/2006/relationships/image" Target="../media/image30.png"/><Relationship Id="rId5" Type="http://schemas.openxmlformats.org/officeDocument/2006/relationships/image" Target="../media/image28.wmf"/><Relationship Id="rId10" Type="http://schemas.openxmlformats.org/officeDocument/2006/relationships/image" Target="../media/image26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16742" y="1412966"/>
            <a:ext cx="8636000" cy="1828800"/>
          </a:xfrm>
        </p:spPr>
        <p:txBody>
          <a:bodyPr/>
          <a:lstStyle/>
          <a:p>
            <a:pPr algn="ctr"/>
            <a:r>
              <a:rPr lang="tr-TR" dirty="0" smtClean="0"/>
              <a:t>Yüz </a:t>
            </a:r>
            <a:r>
              <a:rPr lang="tr-TR" dirty="0"/>
              <a:t>Anatomisine Dayalı İfade Tanıma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03557" y="4366077"/>
            <a:ext cx="6831673" cy="719898"/>
          </a:xfrm>
        </p:spPr>
        <p:txBody>
          <a:bodyPr>
            <a:normAutofit/>
          </a:bodyPr>
          <a:lstStyle/>
          <a:p>
            <a:pPr algn="ctr"/>
            <a:r>
              <a:rPr lang="tr-TR" sz="3600" dirty="0" smtClean="0"/>
              <a:t>Dr. </a:t>
            </a:r>
            <a:r>
              <a:rPr lang="tr-TR" sz="3600" dirty="0" err="1" smtClean="0"/>
              <a:t>Öğr</a:t>
            </a:r>
            <a:r>
              <a:rPr lang="tr-TR" sz="3600" dirty="0" smtClean="0"/>
              <a:t>. Üyesi Kristin S. Benli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193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Nirengi noktalarının izlenmesi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Nirengi noktalarının devinimleri bize hem yüzün yönelimi, hem de yüz ifadesi </a:t>
            </a:r>
            <a:r>
              <a:rPr lang="tr-TR" sz="2000" dirty="0" smtClean="0"/>
              <a:t>kaynaklı bağıl </a:t>
            </a:r>
            <a:r>
              <a:rPr lang="tr-TR" sz="2000" dirty="0"/>
              <a:t>yer </a:t>
            </a:r>
            <a:r>
              <a:rPr lang="tr-TR" sz="2000" dirty="0" smtClean="0"/>
              <a:t>değiştirmeler </a:t>
            </a:r>
            <a:r>
              <a:rPr lang="tr-TR" sz="2000" dirty="0"/>
              <a:t>için veri </a:t>
            </a:r>
            <a:r>
              <a:rPr lang="tr-TR" sz="2000" dirty="0" smtClean="0"/>
              <a:t>sağlar.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r>
              <a:rPr lang="tr-TR" sz="2000" dirty="0"/>
              <a:t>Nirengi düğümlerinin ardışık çerçevelerde izlenmesi için optik akış yöntemi kullanılmıştır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1" y="2736984"/>
            <a:ext cx="2003372" cy="23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63" y="2736984"/>
            <a:ext cx="2038478" cy="23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urved Up Arrow 9"/>
          <p:cNvSpPr/>
          <p:nvPr/>
        </p:nvSpPr>
        <p:spPr>
          <a:xfrm rot="12251153">
            <a:off x="6137186" y="2917384"/>
            <a:ext cx="865452" cy="32762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8" name="Straight Arrow Connector 11"/>
          <p:cNvCxnSpPr/>
          <p:nvPr/>
        </p:nvCxnSpPr>
        <p:spPr>
          <a:xfrm flipH="1">
            <a:off x="6684002" y="3399300"/>
            <a:ext cx="1524456" cy="44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18"/>
          <p:cNvSpPr txBox="1"/>
          <p:nvPr/>
        </p:nvSpPr>
        <p:spPr>
          <a:xfrm>
            <a:off x="8252862" y="3201730"/>
            <a:ext cx="2055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C00000"/>
                </a:solidFill>
              </a:rPr>
              <a:t>elastik deformasyonlar</a:t>
            </a:r>
          </a:p>
        </p:txBody>
      </p:sp>
      <p:sp>
        <p:nvSpPr>
          <p:cNvPr id="10" name="TextBox 19"/>
          <p:cNvSpPr txBox="1"/>
          <p:nvPr/>
        </p:nvSpPr>
        <p:spPr>
          <a:xfrm>
            <a:off x="5625410" y="2369528"/>
            <a:ext cx="2171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C00000"/>
                </a:solidFill>
              </a:rPr>
              <a:t>Başın sert vücut </a:t>
            </a:r>
            <a:r>
              <a:rPr lang="tr-TR" sz="1600" dirty="0" smtClean="0">
                <a:solidFill>
                  <a:srgbClr val="C00000"/>
                </a:solidFill>
              </a:rPr>
              <a:t>hareketi</a:t>
            </a:r>
            <a:endParaRPr lang="tr-T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3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Baş yöneliminin kestirilmesi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19" y="4536462"/>
            <a:ext cx="1395637" cy="15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36" y="2564904"/>
            <a:ext cx="1333489" cy="15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95" y="2564904"/>
            <a:ext cx="1296637" cy="15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215" y="2492896"/>
            <a:ext cx="13956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9" y="2492896"/>
            <a:ext cx="13956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5" y="2492896"/>
            <a:ext cx="1251473" cy="15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20" y="4410772"/>
            <a:ext cx="1440160" cy="168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60" y="2564904"/>
            <a:ext cx="1296637" cy="152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4482918"/>
            <a:ext cx="1395637" cy="161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583832" y="227687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80176" y="227687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793194" y="2276872"/>
            <a:ext cx="8695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93194" y="6381328"/>
            <a:ext cx="86952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93194" y="227687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488488" y="227687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5"/>
          <p:cNvSpPr txBox="1">
            <a:spLocks/>
          </p:cNvSpPr>
          <p:nvPr/>
        </p:nvSpPr>
        <p:spPr>
          <a:xfrm>
            <a:off x="1793194" y="1635287"/>
            <a:ext cx="2718630" cy="5384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400" dirty="0" smtClean="0">
                <a:cs typeface="Arial" pitchFamily="34" charset="0"/>
              </a:rPr>
              <a:t>Uyarlanmış </a:t>
            </a:r>
            <a:r>
              <a:rPr lang="tr-TR" sz="1400" dirty="0" err="1" smtClean="0">
                <a:cs typeface="Arial" pitchFamily="34" charset="0"/>
              </a:rPr>
              <a:t>telkafes</a:t>
            </a:r>
            <a:r>
              <a:rPr lang="tr-TR" sz="1400" dirty="0" smtClean="0">
                <a:cs typeface="Arial" pitchFamily="34" charset="0"/>
              </a:rPr>
              <a:t> modeli ve ilk çerçeve</a:t>
            </a:r>
            <a:endParaRPr lang="tr-TR" sz="1400" dirty="0"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Placeholder 5"/>
          <p:cNvSpPr txBox="1">
            <a:spLocks/>
          </p:cNvSpPr>
          <p:nvPr/>
        </p:nvSpPr>
        <p:spPr>
          <a:xfrm>
            <a:off x="4664224" y="1651323"/>
            <a:ext cx="2718630" cy="5384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400" dirty="0">
                <a:cs typeface="Arial" pitchFamily="34" charset="0"/>
              </a:rPr>
              <a:t>Uyarlanmış </a:t>
            </a:r>
            <a:r>
              <a:rPr lang="tr-TR" sz="1400" dirty="0" err="1">
                <a:cs typeface="Arial" pitchFamily="34" charset="0"/>
              </a:rPr>
              <a:t>telkafes</a:t>
            </a:r>
            <a:r>
              <a:rPr lang="tr-TR" sz="1400" dirty="0">
                <a:cs typeface="Arial" pitchFamily="34" charset="0"/>
              </a:rPr>
              <a:t> modeli ve </a:t>
            </a:r>
            <a:r>
              <a:rPr lang="tr-TR" sz="1400" dirty="0" smtClean="0">
                <a:cs typeface="Arial" pitchFamily="34" charset="0"/>
              </a:rPr>
              <a:t>yeni </a:t>
            </a:r>
            <a:r>
              <a:rPr lang="tr-TR" sz="1400" dirty="0">
                <a:cs typeface="Arial" pitchFamily="34" charset="0"/>
              </a:rPr>
              <a:t>çerçeve</a:t>
            </a: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7701324" y="1638784"/>
            <a:ext cx="2718630" cy="53848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400" dirty="0" smtClean="0">
                <a:cs typeface="Arial" pitchFamily="34" charset="0"/>
              </a:rPr>
              <a:t>Hizalanmış </a:t>
            </a:r>
            <a:r>
              <a:rPr lang="tr-TR" sz="1400" dirty="0" err="1" smtClean="0">
                <a:cs typeface="Arial" pitchFamily="34" charset="0"/>
              </a:rPr>
              <a:t>telkafes</a:t>
            </a:r>
            <a:r>
              <a:rPr lang="tr-TR" sz="1400" dirty="0" smtClean="0">
                <a:cs typeface="Arial" pitchFamily="34" charset="0"/>
              </a:rPr>
              <a:t> </a:t>
            </a:r>
            <a:r>
              <a:rPr lang="tr-TR" sz="1400" dirty="0">
                <a:cs typeface="Arial" pitchFamily="34" charset="0"/>
              </a:rPr>
              <a:t>modeli ve yeni çerçeve</a:t>
            </a: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tr-TR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r-TR" dirty="0">
                <a:cs typeface="Arial" pitchFamily="34" charset="0"/>
              </a:rPr>
              <a:t>3B </a:t>
            </a:r>
            <a:r>
              <a:rPr lang="tr-TR" dirty="0" smtClean="0">
                <a:cs typeface="Arial" pitchFamily="34" charset="0"/>
              </a:rPr>
              <a:t>modelde </a:t>
            </a:r>
            <a:r>
              <a:rPr lang="tr-TR" dirty="0">
                <a:cs typeface="Arial" pitchFamily="34" charset="0"/>
              </a:rPr>
              <a:t>hareket düzlemini belirleme</a:t>
            </a:r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99" y="1589567"/>
            <a:ext cx="5479935" cy="4572000"/>
          </a:xfrm>
        </p:spPr>
        <p:txBody>
          <a:bodyPr>
            <a:normAutofit/>
          </a:bodyPr>
          <a:lstStyle/>
          <a:p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Güvenilir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izleme noktaları ve karşılık gelen 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düğümlerin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izdüşümleri arasındaki sapmalar, yüz ifadelerinin göstergeleri olarak hizmet eder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Yüz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ifadeleri nedeniyle 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düğümlerin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yer değiştirmelerini 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bulmak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için bir kez daha ışın 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izleme yöntemini kullanıyoruz.</a:t>
            </a:r>
          </a:p>
          <a:p>
            <a:pPr lvl="1"/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düğüm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noktası için hareket düzlemini belirleyebilirsek, yeni koordinatlarını bir 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doğru-düzlem </a:t>
            </a:r>
            <a:r>
              <a:rPr lang="tr-TR" sz="1600" dirty="0">
                <a:solidFill>
                  <a:schemeClr val="tx2"/>
                </a:solidFill>
                <a:cs typeface="Arial" pitchFamily="34" charset="0"/>
              </a:rPr>
              <a:t>kesişimi yoluyla tahmin edebiliriz.</a:t>
            </a:r>
            <a:endParaRPr lang="tr-TR" sz="1600" dirty="0" smtClean="0">
              <a:solidFill>
                <a:schemeClr val="tx2"/>
              </a:solidFill>
              <a:cs typeface="Arial" pitchFamily="34" charset="0"/>
            </a:endParaRPr>
          </a:p>
          <a:p>
            <a:pPr marL="365760" lvl="1" indent="0">
              <a:buNone/>
            </a:pP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1600" dirty="0">
              <a:latin typeface="Arial" pitchFamily="34" charset="0"/>
              <a:cs typeface="Arial" pitchFamily="34" charset="0"/>
            </a:endParaRPr>
          </a:p>
          <a:p>
            <a:endParaRPr lang="tr-TR" sz="1600" dirty="0">
              <a:latin typeface="Arial" pitchFamily="34" charset="0"/>
              <a:cs typeface="Arial" pitchFamily="34" charset="0"/>
            </a:endParaRPr>
          </a:p>
          <a:p>
            <a:endParaRPr lang="tr-TR" sz="1600" dirty="0">
              <a:latin typeface="Arial" pitchFamily="34" charset="0"/>
              <a:cs typeface="Arial" pitchFamily="34" charset="0"/>
            </a:endParaRPr>
          </a:p>
          <a:p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Düzlem Denklemi:</a:t>
            </a: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pPr>
              <a:buNone/>
            </a:pPr>
            <a:endParaRPr lang="tr-TR" dirty="0">
              <a:solidFill>
                <a:schemeClr val="tx2"/>
              </a:solidFill>
            </a:endParaRPr>
          </a:p>
          <a:p>
            <a:pPr>
              <a:buNone/>
            </a:pP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Doğru Denklemi:</a:t>
            </a: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Kesişim:</a:t>
            </a:r>
            <a:endParaRPr lang="tr-TR" sz="1600" dirty="0">
              <a:solidFill>
                <a:schemeClr val="tx2"/>
              </a:solidFill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tr-TR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C:\Users\Toshiba\Desktop\Doktora Tez\17.05.2013\tezagu\Chapters\Chapter7Figures\plane_new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902" y="3896990"/>
            <a:ext cx="4176464" cy="2016223"/>
          </a:xfrm>
          <a:prstGeom prst="rect">
            <a:avLst/>
          </a:prstGeom>
          <a:noFill/>
        </p:spPr>
      </p:pic>
      <p:graphicFrame>
        <p:nvGraphicFramePr>
          <p:cNvPr id="102404" name="Object 4"/>
          <p:cNvGraphicFramePr>
            <a:graphicFrameLocks noChangeAspect="1"/>
          </p:cNvGraphicFramePr>
          <p:nvPr>
            <p:extLst/>
          </p:nvPr>
        </p:nvGraphicFramePr>
        <p:xfrm>
          <a:off x="6672065" y="2204864"/>
          <a:ext cx="17891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5" imgW="1079032" imgH="355446" progId="Equation.3">
                  <p:embed/>
                </p:oleObj>
              </mc:Choice>
              <mc:Fallback>
                <p:oleObj name="Equation" r:id="rId5" imgW="1079032" imgH="355446" progId="Equation.3">
                  <p:embed/>
                  <p:pic>
                    <p:nvPicPr>
                      <p:cNvPr id="1024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5" y="2204864"/>
                        <a:ext cx="178911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801396"/>
              </p:ext>
            </p:extLst>
          </p:nvPr>
        </p:nvGraphicFramePr>
        <p:xfrm>
          <a:off x="6795890" y="3875567"/>
          <a:ext cx="1541462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7" imgW="1143000" imgH="165100" progId="Equation.3">
                  <p:embed/>
                </p:oleObj>
              </mc:Choice>
              <mc:Fallback>
                <p:oleObj name="Equation" r:id="rId7" imgW="1143000" imgH="165100" progId="Equation.3">
                  <p:embed/>
                  <p:pic>
                    <p:nvPicPr>
                      <p:cNvPr id="1024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890" y="3875567"/>
                        <a:ext cx="1541462" cy="23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115234"/>
              </p:ext>
            </p:extLst>
          </p:nvPr>
        </p:nvGraphicFramePr>
        <p:xfrm>
          <a:off x="6871570" y="5134645"/>
          <a:ext cx="23955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9" imgW="1421783" imgH="177723" progId="Equation.3">
                  <p:embed/>
                </p:oleObj>
              </mc:Choice>
              <mc:Fallback>
                <p:oleObj name="Equation" r:id="rId9" imgW="1421783" imgH="177723" progId="Equation.3">
                  <p:embed/>
                  <p:pic>
                    <p:nvPicPr>
                      <p:cNvPr id="1024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570" y="5134645"/>
                        <a:ext cx="2395537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7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864" y="128847"/>
            <a:ext cx="10871200" cy="9906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T</a:t>
            </a:r>
            <a:r>
              <a:rPr lang="tr-TR" dirty="0" err="1" smtClean="0"/>
              <a:t>elkafes</a:t>
            </a:r>
            <a:r>
              <a:rPr lang="tr-TR" dirty="0" smtClean="0"/>
              <a:t> modelinin </a:t>
            </a:r>
            <a:r>
              <a:rPr lang="tr-TR" dirty="0"/>
              <a:t>sertlik (</a:t>
            </a:r>
            <a:r>
              <a:rPr lang="tr-TR" dirty="0" err="1"/>
              <a:t>stiffness</a:t>
            </a:r>
            <a:r>
              <a:rPr lang="tr-TR" dirty="0"/>
              <a:t>) </a:t>
            </a:r>
            <a:r>
              <a:rPr lang="tr-TR" dirty="0" smtClean="0"/>
              <a:t>matrisinin hesaplanması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16864" y="1749829"/>
            <a:ext cx="10871200" cy="4495800"/>
          </a:xfrm>
        </p:spPr>
        <p:txBody>
          <a:bodyPr>
            <a:normAutofit/>
          </a:bodyPr>
          <a:lstStyle/>
          <a:p>
            <a:r>
              <a:rPr lang="tr-TR" sz="2000" dirty="0" err="1"/>
              <a:t>Telkafes</a:t>
            </a:r>
            <a:r>
              <a:rPr lang="tr-TR" sz="2000" dirty="0"/>
              <a:t> </a:t>
            </a:r>
            <a:r>
              <a:rPr lang="tr-TR" sz="2000" dirty="0" smtClean="0"/>
              <a:t>modelinde komşu düğümler</a:t>
            </a:r>
            <a:r>
              <a:rPr lang="tr-TR" sz="2000" dirty="0"/>
              <a:t> </a:t>
            </a:r>
            <a:r>
              <a:rPr lang="tr-TR" sz="2000" dirty="0" smtClean="0"/>
              <a:t>arasındaki kenarlar doğrusal </a:t>
            </a:r>
            <a:r>
              <a:rPr lang="tr-TR" sz="2000" dirty="0"/>
              <a:t>yaylar olarak kabul </a:t>
            </a:r>
            <a:r>
              <a:rPr lang="tr-TR" sz="2000" dirty="0" smtClean="0"/>
              <a:t>edilmiştir.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78" y="2721209"/>
            <a:ext cx="7480871" cy="234872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55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864" y="128847"/>
            <a:ext cx="10871200" cy="9906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T</a:t>
            </a:r>
            <a:r>
              <a:rPr lang="tr-TR" dirty="0" err="1" smtClean="0"/>
              <a:t>elkafes</a:t>
            </a:r>
            <a:r>
              <a:rPr lang="tr-TR" dirty="0" smtClean="0"/>
              <a:t> modelinin </a:t>
            </a:r>
            <a:r>
              <a:rPr lang="tr-TR" dirty="0"/>
              <a:t>sertlik (</a:t>
            </a:r>
            <a:r>
              <a:rPr lang="tr-TR" dirty="0" err="1"/>
              <a:t>stiffness</a:t>
            </a:r>
            <a:r>
              <a:rPr lang="tr-TR" dirty="0"/>
              <a:t>) </a:t>
            </a:r>
            <a:r>
              <a:rPr lang="tr-TR" dirty="0" smtClean="0"/>
              <a:t>matrisinin hesaplanması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Telkafes</a:t>
            </a:r>
            <a:r>
              <a:rPr lang="tr-TR" sz="2000" dirty="0"/>
              <a:t> </a:t>
            </a:r>
            <a:r>
              <a:rPr lang="tr-TR" sz="2000" dirty="0" smtClean="0"/>
              <a:t>modelinde komşu düğümler</a:t>
            </a:r>
            <a:r>
              <a:rPr lang="tr-TR" sz="2000" dirty="0"/>
              <a:t> </a:t>
            </a:r>
            <a:r>
              <a:rPr lang="tr-TR" sz="2000" dirty="0" smtClean="0"/>
              <a:t>arasındaki kenarlar doğrusal </a:t>
            </a:r>
            <a:r>
              <a:rPr lang="tr-TR" sz="2000" dirty="0"/>
              <a:t>yaylar olarak kabul </a:t>
            </a:r>
            <a:r>
              <a:rPr lang="tr-TR" sz="2000" dirty="0" smtClean="0"/>
              <a:t>edilmiştir.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026" y="4133231"/>
            <a:ext cx="3190875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879" y="2198197"/>
            <a:ext cx="3336521" cy="280970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026" y="2358842"/>
            <a:ext cx="4505325" cy="1419225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8133108" y="4196090"/>
            <a:ext cx="3055823" cy="11695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1400" dirty="0" err="1"/>
              <a:t>k</a:t>
            </a:r>
            <a:r>
              <a:rPr lang="tr-TR" sz="1400" baseline="-25000" dirty="0" err="1"/>
              <a:t>i,j</a:t>
            </a:r>
            <a:r>
              <a:rPr lang="tr-TR" sz="1400" dirty="0"/>
              <a:t> </a:t>
            </a:r>
            <a:r>
              <a:rPr lang="tr-TR" sz="1400" dirty="0" smtClean="0"/>
              <a:t>: i ve j </a:t>
            </a:r>
            <a:r>
              <a:rPr lang="tr-TR" sz="1400" dirty="0" err="1" smtClean="0"/>
              <a:t>dügümleri</a:t>
            </a:r>
            <a:r>
              <a:rPr lang="tr-TR" sz="1400" dirty="0" smtClean="0"/>
              <a:t> arasındaki yayın sertlik sabiti</a:t>
            </a:r>
          </a:p>
          <a:p>
            <a:r>
              <a:rPr lang="tr-TR" sz="1400" dirty="0" err="1"/>
              <a:t>l</a:t>
            </a:r>
            <a:r>
              <a:rPr lang="tr-TR" sz="1400" baseline="-25000" dirty="0" err="1" smtClean="0"/>
              <a:t>i,j</a:t>
            </a:r>
            <a:r>
              <a:rPr lang="tr-TR" sz="1400" dirty="0" smtClean="0"/>
              <a:t> : </a:t>
            </a:r>
            <a:r>
              <a:rPr lang="tr-TR" sz="1400" dirty="0"/>
              <a:t>aynı yayın </a:t>
            </a:r>
            <a:r>
              <a:rPr lang="tr-TR" sz="1400" dirty="0" smtClean="0"/>
              <a:t>serbest haldeki uzunluğu</a:t>
            </a:r>
          </a:p>
          <a:p>
            <a:r>
              <a:rPr lang="tr-TR" sz="1400" dirty="0"/>
              <a:t>x</a:t>
            </a:r>
            <a:r>
              <a:rPr lang="tr-TR" sz="1400" baseline="-25000" dirty="0" smtClean="0"/>
              <a:t>i</a:t>
            </a:r>
            <a:r>
              <a:rPr lang="tr-TR" sz="1400" dirty="0" smtClean="0"/>
              <a:t> ve </a:t>
            </a:r>
            <a:r>
              <a:rPr lang="tr-TR" sz="1400" dirty="0" err="1" smtClean="0"/>
              <a:t>x</a:t>
            </a:r>
            <a:r>
              <a:rPr lang="tr-TR" sz="1400" baseline="-25000" dirty="0" err="1" smtClean="0"/>
              <a:t>j</a:t>
            </a:r>
            <a:r>
              <a:rPr lang="tr-TR" sz="1400" dirty="0" smtClean="0"/>
              <a:t>: </a:t>
            </a:r>
            <a:r>
              <a:rPr lang="tr-TR" sz="1400" dirty="0" err="1" smtClean="0"/>
              <a:t>dügümlerin</a:t>
            </a:r>
            <a:r>
              <a:rPr lang="tr-TR" sz="1400" dirty="0" smtClean="0"/>
              <a:t> </a:t>
            </a:r>
            <a:r>
              <a:rPr lang="tr-TR" sz="1400" dirty="0"/>
              <a:t>3 </a:t>
            </a:r>
            <a:r>
              <a:rPr lang="tr-TR" sz="1400" dirty="0" smtClean="0"/>
              <a:t>boyutlu koordinatlarını </a:t>
            </a:r>
            <a:r>
              <a:rPr lang="tr-TR" sz="1400" dirty="0"/>
              <a:t>temsil eder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558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6864" y="128847"/>
            <a:ext cx="10871200" cy="9906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T</a:t>
            </a:r>
            <a:r>
              <a:rPr lang="tr-TR" dirty="0" err="1" smtClean="0"/>
              <a:t>elkafes</a:t>
            </a:r>
            <a:r>
              <a:rPr lang="tr-TR" dirty="0" smtClean="0"/>
              <a:t> modelinin </a:t>
            </a:r>
            <a:r>
              <a:rPr lang="tr-TR" dirty="0"/>
              <a:t>sertlik (</a:t>
            </a:r>
            <a:r>
              <a:rPr lang="tr-TR" dirty="0" err="1"/>
              <a:t>stiffness</a:t>
            </a:r>
            <a:r>
              <a:rPr lang="tr-TR" dirty="0"/>
              <a:t>) </a:t>
            </a:r>
            <a:r>
              <a:rPr lang="tr-TR" dirty="0" smtClean="0"/>
              <a:t>matrisinin hesaplanması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Telkafes</a:t>
            </a:r>
            <a:r>
              <a:rPr lang="tr-TR" sz="2000" dirty="0"/>
              <a:t> </a:t>
            </a:r>
            <a:r>
              <a:rPr lang="tr-TR" sz="2000" dirty="0" smtClean="0"/>
              <a:t>modelinde komşu düğümler</a:t>
            </a:r>
            <a:r>
              <a:rPr lang="tr-TR" sz="2000" dirty="0"/>
              <a:t> </a:t>
            </a:r>
            <a:r>
              <a:rPr lang="tr-TR" sz="2000" dirty="0" smtClean="0"/>
              <a:t>arasındaki kenarlar doğrusal </a:t>
            </a:r>
            <a:r>
              <a:rPr lang="tr-TR" sz="2000" dirty="0"/>
              <a:t>yaylar olarak kabul </a:t>
            </a:r>
            <a:r>
              <a:rPr lang="tr-TR" sz="2000" dirty="0" smtClean="0"/>
              <a:t>edilmiştir.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415" y="2243471"/>
            <a:ext cx="5800732" cy="19066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415" y="4392795"/>
            <a:ext cx="1485900" cy="4762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Dikdörtgen 7"/>
          <p:cNvSpPr/>
          <p:nvPr/>
        </p:nvSpPr>
        <p:spPr>
          <a:xfrm>
            <a:off x="6728258" y="4362551"/>
            <a:ext cx="2749947" cy="86177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sz="1600" dirty="0" smtClean="0"/>
              <a:t>K: Sertlik matrisi</a:t>
            </a:r>
          </a:p>
          <a:p>
            <a:r>
              <a:rPr lang="tr-TR" sz="1600" dirty="0" smtClean="0"/>
              <a:t>F: Bileşke kuvvet matrisi </a:t>
            </a:r>
          </a:p>
          <a:p>
            <a:r>
              <a:rPr lang="tr-TR" sz="1600" dirty="0"/>
              <a:t>x</a:t>
            </a:r>
            <a:r>
              <a:rPr lang="tr-TR" sz="1600" dirty="0" smtClean="0"/>
              <a:t>: Düğüm </a:t>
            </a:r>
            <a:r>
              <a:rPr lang="tr-TR" sz="1600" dirty="0"/>
              <a:t>koordinatları </a:t>
            </a:r>
            <a:r>
              <a:rPr lang="tr-TR" sz="1600" dirty="0" smtClean="0"/>
              <a:t>(x</a:t>
            </a:r>
            <a:r>
              <a:rPr lang="tr-TR" sz="1600" dirty="0"/>
              <a:t>, y, </a:t>
            </a:r>
            <a:r>
              <a:rPr lang="tr-TR" sz="1600" dirty="0" smtClean="0"/>
              <a:t>z)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79" y="2198197"/>
            <a:ext cx="3336521" cy="28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Kas kuvvet modeli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T</a:t>
            </a:r>
            <a:r>
              <a:rPr lang="tr-TR" sz="2000" dirty="0" err="1" smtClean="0"/>
              <a:t>elkafes</a:t>
            </a:r>
            <a:r>
              <a:rPr lang="tr-TR" sz="2000" dirty="0" smtClean="0"/>
              <a:t> düğümlerinin bağıl devinimleri </a:t>
            </a:r>
            <a:r>
              <a:rPr lang="tr-TR" sz="2000" dirty="0"/>
              <a:t>ile her </a:t>
            </a:r>
            <a:r>
              <a:rPr lang="tr-TR" sz="2000" dirty="0" smtClean="0"/>
              <a:t>düğüm </a:t>
            </a:r>
            <a:r>
              <a:rPr lang="tr-TR" sz="2000" dirty="0"/>
              <a:t>üzerindeki </a:t>
            </a:r>
            <a:r>
              <a:rPr lang="tr-TR" sz="2000" dirty="0" smtClean="0"/>
              <a:t>dışsal kuvvetler hesaplanır </a:t>
            </a:r>
            <a:r>
              <a:rPr lang="tr-TR" sz="2000" dirty="0"/>
              <a:t>ve devinimlere neden olan kas kuvvetleri </a:t>
            </a:r>
            <a:r>
              <a:rPr lang="tr-TR" sz="2000" dirty="0" smtClean="0"/>
              <a:t>çözülür.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51" y="2373543"/>
            <a:ext cx="2379780" cy="807618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129374"/>
              </p:ext>
            </p:extLst>
          </p:nvPr>
        </p:nvGraphicFramePr>
        <p:xfrm>
          <a:off x="2117168" y="3181161"/>
          <a:ext cx="3309873" cy="339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4" imgW="1828800" imgH="2641600" progId="Equation.3">
                  <p:embed/>
                </p:oleObj>
              </mc:Choice>
              <mc:Fallback>
                <p:oleObj name="Equation" r:id="rId4" imgW="1828800" imgH="2641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168" y="3181161"/>
                        <a:ext cx="3309873" cy="3397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9131" y="3371850"/>
            <a:ext cx="1485900" cy="476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428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Yüz </a:t>
            </a:r>
            <a:r>
              <a:rPr lang="tr-TR" dirty="0" err="1"/>
              <a:t>Ifadelerinin</a:t>
            </a:r>
            <a:r>
              <a:rPr lang="tr-TR" dirty="0"/>
              <a:t> Tanınması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Imge</a:t>
            </a:r>
            <a:r>
              <a:rPr lang="tr-TR" sz="2000" dirty="0"/>
              <a:t> dizilerinin </a:t>
            </a:r>
            <a:r>
              <a:rPr lang="tr-TR" sz="2000" dirty="0" smtClean="0"/>
              <a:t>ifade sınıflandırma </a:t>
            </a:r>
            <a:r>
              <a:rPr lang="tr-TR" sz="2000" dirty="0"/>
              <a:t>deneylerinde </a:t>
            </a:r>
            <a:r>
              <a:rPr lang="tr-TR" sz="2000" dirty="0" smtClean="0"/>
              <a:t>CK ve CK+ veri tabanları kullanılmıştır.</a:t>
            </a:r>
            <a:endParaRPr lang="tr-TR" sz="20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234838"/>
              </p:ext>
            </p:extLst>
          </p:nvPr>
        </p:nvGraphicFramePr>
        <p:xfrm>
          <a:off x="3205675" y="2162695"/>
          <a:ext cx="4633322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920">
                  <a:extLst>
                    <a:ext uri="{9D8B030D-6E8A-4147-A177-3AD203B41FA5}">
                      <a16:colId xmlns:a16="http://schemas.microsoft.com/office/drawing/2014/main" val="4232822706"/>
                    </a:ext>
                  </a:extLst>
                </a:gridCol>
                <a:gridCol w="1599411">
                  <a:extLst>
                    <a:ext uri="{9D8B030D-6E8A-4147-A177-3AD203B41FA5}">
                      <a16:colId xmlns:a16="http://schemas.microsoft.com/office/drawing/2014/main" val="2478000130"/>
                    </a:ext>
                  </a:extLst>
                </a:gridCol>
                <a:gridCol w="1514991">
                  <a:extLst>
                    <a:ext uri="{9D8B030D-6E8A-4147-A177-3AD203B41FA5}">
                      <a16:colId xmlns:a16="http://schemas.microsoft.com/office/drawing/2014/main" val="8994659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İfade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CK Denek Sayısı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CK+ denek Sayısı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85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A: Öfke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20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D:</a:t>
                      </a:r>
                      <a:r>
                        <a:rPr lang="tr-TR" baseline="0" dirty="0" smtClean="0"/>
                        <a:t> İğrenme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13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F:</a:t>
                      </a:r>
                      <a:r>
                        <a:rPr lang="tr-TR" baseline="0" dirty="0" smtClean="0"/>
                        <a:t> Korku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25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08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H:</a:t>
                      </a:r>
                      <a:r>
                        <a:rPr lang="tr-TR" baseline="0" dirty="0" smtClean="0"/>
                        <a:t> Mutlu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69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4753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err="1" smtClean="0"/>
                        <a:t>Sa</a:t>
                      </a:r>
                      <a:r>
                        <a:rPr lang="tr-TR" dirty="0" smtClean="0"/>
                        <a:t>:</a:t>
                      </a:r>
                      <a:r>
                        <a:rPr lang="tr-TR" baseline="0" dirty="0" smtClean="0"/>
                        <a:t> Üzgün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2178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Su:</a:t>
                      </a:r>
                      <a:r>
                        <a:rPr lang="tr-TR" baseline="0" dirty="0" smtClean="0"/>
                        <a:t> Şaşırma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62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dirty="0" smtClean="0"/>
                        <a:t>C: Küçümseme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5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Toplam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228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327</a:t>
                      </a:r>
                      <a:endParaRPr lang="tr-T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1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370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Sınıflandırma-</a:t>
            </a:r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 smtClean="0"/>
              <a:t>Bayes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816864" y="1600199"/>
            <a:ext cx="11125420" cy="2207029"/>
          </a:xfrm>
        </p:spPr>
        <p:txBody>
          <a:bodyPr>
            <a:noAutofit/>
          </a:bodyPr>
          <a:lstStyle/>
          <a:p>
            <a:r>
              <a:rPr lang="tr-TR" sz="2000" dirty="0" err="1"/>
              <a:t>Naive</a:t>
            </a:r>
            <a:r>
              <a:rPr lang="tr-TR" sz="2000" dirty="0"/>
              <a:t> </a:t>
            </a:r>
            <a:r>
              <a:rPr lang="tr-TR" sz="2000" dirty="0" err="1" smtClean="0"/>
              <a:t>Bayes</a:t>
            </a:r>
            <a:r>
              <a:rPr lang="tr-TR" sz="2000" dirty="0" smtClean="0"/>
              <a:t> ile CK veri setindeki </a:t>
            </a:r>
            <a:r>
              <a:rPr lang="tr-TR" sz="2000" dirty="0"/>
              <a:t>altı temel </a:t>
            </a:r>
            <a:r>
              <a:rPr lang="tr-TR" sz="2000" dirty="0" smtClean="0"/>
              <a:t>ifade ve nötr ifadenin sınıflandırılması (</a:t>
            </a:r>
            <a:r>
              <a:rPr lang="tr-TR" sz="2000" dirty="0" err="1"/>
              <a:t>leave-sequence-out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 smtClean="0"/>
              <a:t>)</a:t>
            </a:r>
          </a:p>
          <a:p>
            <a:r>
              <a:rPr lang="tr-TR" sz="2000" dirty="0" smtClean="0"/>
              <a:t>Bir </a:t>
            </a:r>
            <a:r>
              <a:rPr lang="tr-TR" sz="2000" dirty="0"/>
              <a:t>video dizisinin son </a:t>
            </a:r>
            <a:r>
              <a:rPr lang="tr-TR" sz="2000" dirty="0" smtClean="0"/>
              <a:t>karesi </a:t>
            </a:r>
            <a:r>
              <a:rPr lang="tr-TR" sz="2000" dirty="0"/>
              <a:t>test için </a:t>
            </a:r>
            <a:r>
              <a:rPr lang="tr-TR" sz="2000" dirty="0" smtClean="0"/>
              <a:t>kullanılmış </a:t>
            </a:r>
            <a:r>
              <a:rPr lang="tr-TR" sz="2000" dirty="0"/>
              <a:t>ve kalan video dizilerinin son </a:t>
            </a:r>
            <a:r>
              <a:rPr lang="tr-TR" sz="2000" dirty="0" smtClean="0"/>
              <a:t>kareleri de </a:t>
            </a:r>
            <a:r>
              <a:rPr lang="tr-TR" sz="2000" dirty="0"/>
              <a:t>eğitim için kullanılmıştır </a:t>
            </a:r>
            <a:r>
              <a:rPr lang="tr-TR" sz="2000" dirty="0" smtClean="0"/>
              <a:t>(bir </a:t>
            </a:r>
            <a:r>
              <a:rPr lang="tr-TR" sz="2000" dirty="0"/>
              <a:t>test dizisi seçildiğinde, aynı videoya ait karelerin eğitim kümesinde </a:t>
            </a:r>
            <a:r>
              <a:rPr lang="tr-TR" sz="2000" dirty="0" smtClean="0"/>
              <a:t>bulunmadığı garanti edilmiş olur)</a:t>
            </a:r>
          </a:p>
          <a:p>
            <a:r>
              <a:rPr lang="tr-TR" sz="2000" dirty="0" smtClean="0"/>
              <a:t>Genel sınıflandırma performansı %77.8</a:t>
            </a:r>
          </a:p>
          <a:p>
            <a:r>
              <a:rPr lang="tr-TR" sz="2000" dirty="0" smtClean="0"/>
              <a:t>A</a:t>
            </a:r>
            <a:r>
              <a:rPr lang="tr-TR" sz="2000" dirty="0"/>
              <a:t>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</a:t>
            </a:r>
            <a:r>
              <a:rPr lang="tr-TR" sz="2000" dirty="0" smtClean="0"/>
              <a:t>Şaşırma, </a:t>
            </a:r>
            <a:r>
              <a:rPr lang="tr-TR" sz="2000" dirty="0"/>
              <a:t>N: Nötr.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868" y="4188227"/>
            <a:ext cx="64484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1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Sınıflandırma-</a:t>
            </a:r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 smtClean="0"/>
              <a:t>Bayes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2240280"/>
          </a:xfrm>
        </p:spPr>
        <p:txBody>
          <a:bodyPr>
            <a:noAutofit/>
          </a:bodyPr>
          <a:lstStyle/>
          <a:p>
            <a:r>
              <a:rPr lang="tr-TR" sz="2000" dirty="0" err="1"/>
              <a:t>Naive</a:t>
            </a:r>
            <a:r>
              <a:rPr lang="tr-TR" sz="2000" dirty="0"/>
              <a:t> </a:t>
            </a:r>
            <a:r>
              <a:rPr lang="tr-TR" sz="2000" dirty="0" err="1" smtClean="0"/>
              <a:t>Bayes</a:t>
            </a:r>
            <a:r>
              <a:rPr lang="tr-TR" sz="2000" dirty="0" smtClean="0"/>
              <a:t> ile CK+ veri setindeki </a:t>
            </a:r>
            <a:r>
              <a:rPr lang="tr-TR" sz="2000" dirty="0"/>
              <a:t>altı temel </a:t>
            </a:r>
            <a:r>
              <a:rPr lang="tr-TR" sz="2000" dirty="0" smtClean="0"/>
              <a:t>ifade ve aşağılama ifadesinin sınıflandırılması (</a:t>
            </a:r>
            <a:r>
              <a:rPr lang="tr-TR" sz="2000" dirty="0" err="1"/>
              <a:t>leave-sequence-out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 smtClean="0"/>
              <a:t>)</a:t>
            </a:r>
          </a:p>
          <a:p>
            <a:r>
              <a:rPr lang="tr-TR" sz="2000" dirty="0"/>
              <a:t>Bir video dizisinin son karesi test için kullanılmış ve kalan video dizilerinin son kareleri de eğitim için kullanılmıştır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Genel sınıflandırma performansı %72.9</a:t>
            </a:r>
          </a:p>
          <a:p>
            <a:r>
              <a:rPr lang="tr-TR" sz="2000" dirty="0" smtClean="0"/>
              <a:t>A</a:t>
            </a:r>
            <a:r>
              <a:rPr lang="tr-TR" sz="2000" dirty="0"/>
              <a:t>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</a:t>
            </a:r>
            <a:r>
              <a:rPr lang="tr-TR" sz="2000" dirty="0" smtClean="0"/>
              <a:t>Şaşırma, C: Aşağılama.</a:t>
            </a:r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406" y="3978419"/>
            <a:ext cx="65436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4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Yüz ifadesi tanıma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16864" y="1573823"/>
            <a:ext cx="10871200" cy="4495800"/>
          </a:xfrm>
        </p:spPr>
        <p:txBody>
          <a:bodyPr>
            <a:normAutofit/>
          </a:bodyPr>
          <a:lstStyle/>
          <a:p>
            <a:r>
              <a:rPr lang="tr-TR" sz="2000" dirty="0"/>
              <a:t>Yüz ifadeleri insan-insan etkileşiminde önemli bir rol </a:t>
            </a:r>
            <a:r>
              <a:rPr lang="tr-TR" sz="2000" dirty="0" smtClean="0"/>
              <a:t>oynar</a:t>
            </a:r>
          </a:p>
          <a:p>
            <a:pPr lvl="1"/>
            <a:r>
              <a:rPr lang="tr-TR" sz="2000" dirty="0" smtClean="0"/>
              <a:t>duygusal </a:t>
            </a:r>
            <a:r>
              <a:rPr lang="tr-TR" sz="2000" dirty="0"/>
              <a:t>ifadelerin tanınması konusunda </a:t>
            </a:r>
            <a:r>
              <a:rPr lang="tr-TR" sz="2000" dirty="0" smtClean="0"/>
              <a:t>önemli çalışmalar yapılmıştır</a:t>
            </a:r>
          </a:p>
          <a:p>
            <a:pPr lvl="1"/>
            <a:r>
              <a:rPr lang="tr-TR" sz="2000" dirty="0"/>
              <a:t>g</a:t>
            </a:r>
            <a:r>
              <a:rPr lang="tr-TR" sz="2000" dirty="0" smtClean="0"/>
              <a:t>eliştirilen uygulamalar </a:t>
            </a:r>
            <a:r>
              <a:rPr lang="tr-TR" sz="2000" dirty="0"/>
              <a:t>insan-makine diyaloğunu geliştirmede faydalı </a:t>
            </a:r>
            <a:r>
              <a:rPr lang="tr-TR" sz="2000" dirty="0" smtClean="0"/>
              <a:t>olacaktır</a:t>
            </a:r>
          </a:p>
          <a:p>
            <a:endParaRPr lang="tr-TR" sz="2000" dirty="0"/>
          </a:p>
          <a:p>
            <a:r>
              <a:rPr lang="tr-TR" sz="2000" dirty="0" smtClean="0"/>
              <a:t>Kullanım Alanları:</a:t>
            </a:r>
            <a:endParaRPr lang="tr-TR" sz="2000" dirty="0"/>
          </a:p>
          <a:p>
            <a:pPr lvl="1"/>
            <a:r>
              <a:rPr lang="tr-TR" sz="2000" dirty="0" smtClean="0"/>
              <a:t>İnsan </a:t>
            </a:r>
            <a:r>
              <a:rPr lang="tr-TR" sz="2000" dirty="0"/>
              <a:t>tepkilerini algılayan ve uygun tepkiler veren </a:t>
            </a:r>
            <a:r>
              <a:rPr lang="tr-TR" sz="2000" dirty="0" smtClean="0"/>
              <a:t>bilgisayarlar </a:t>
            </a:r>
          </a:p>
          <a:p>
            <a:pPr lvl="1"/>
            <a:r>
              <a:rPr lang="tr-TR" sz="2000" dirty="0" smtClean="0"/>
              <a:t>Yorgunluğun otomatik olarak algılanması ile kişilerin çalışmaya elverişli olmadığı durumların tespit edilmesi</a:t>
            </a:r>
          </a:p>
          <a:p>
            <a:pPr lvl="2"/>
            <a:r>
              <a:rPr lang="tr-TR" sz="2000" dirty="0" err="1"/>
              <a:t>ş</a:t>
            </a:r>
            <a:r>
              <a:rPr lang="tr-TR" sz="2000" dirty="0" err="1" smtClean="0"/>
              <a:t>öförler</a:t>
            </a:r>
            <a:r>
              <a:rPr lang="tr-TR" sz="2000" dirty="0" smtClean="0"/>
              <a:t> ve pilotlar için</a:t>
            </a:r>
          </a:p>
          <a:p>
            <a:pPr lvl="1"/>
            <a:r>
              <a:rPr lang="tr-TR" sz="2000" dirty="0" smtClean="0"/>
              <a:t>Şüpheli hareketler sergileyen kişilerin tespit edilmesi (hava alanlarında)</a:t>
            </a:r>
          </a:p>
          <a:p>
            <a:pPr lvl="1"/>
            <a:r>
              <a:rPr lang="tr-TR" sz="2000" dirty="0" smtClean="0"/>
              <a:t>Kişinin yalan söyleyip söylemediğinin tespit edilmesi (</a:t>
            </a:r>
            <a:r>
              <a:rPr lang="tr-TR" sz="2000" dirty="0" err="1" smtClean="0"/>
              <a:t>kriminal</a:t>
            </a:r>
            <a:r>
              <a:rPr lang="tr-TR" sz="2000" dirty="0" smtClean="0"/>
              <a:t> alanda)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150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Sınıflandırma-SVM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/>
              <a:t>Çok sınıflı SVM ile </a:t>
            </a:r>
            <a:r>
              <a:rPr lang="tr-TR" sz="2000" dirty="0"/>
              <a:t>CK veri setindeki altı temel ifade ve nötr ifadenin sınıflandırılması (</a:t>
            </a:r>
            <a:r>
              <a:rPr lang="tr-TR" sz="2000" dirty="0" err="1"/>
              <a:t>leave-sequence-out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 smtClean="0"/>
              <a:t>)</a:t>
            </a:r>
          </a:p>
          <a:p>
            <a:r>
              <a:rPr lang="tr-TR" sz="2000" dirty="0"/>
              <a:t>Bir video dizisinin son karesi test için kullanılmış ve kalan video dizilerinin son kareleri de eğitim için kullanılmıştır</a:t>
            </a:r>
            <a:r>
              <a:rPr lang="tr-TR" sz="2000" dirty="0" smtClean="0"/>
              <a:t>.</a:t>
            </a:r>
            <a:endParaRPr lang="tr-TR" sz="2000" dirty="0"/>
          </a:p>
          <a:p>
            <a:r>
              <a:rPr lang="tr-TR" sz="2000" dirty="0"/>
              <a:t>Genel sınıflandırma performansı </a:t>
            </a:r>
            <a:r>
              <a:rPr lang="tr-TR" sz="2000" dirty="0" smtClean="0"/>
              <a:t>%87</a:t>
            </a:r>
            <a:endParaRPr lang="tr-TR" sz="2000" dirty="0"/>
          </a:p>
          <a:p>
            <a:r>
              <a:rPr lang="tr-TR" sz="2000" dirty="0"/>
              <a:t>A: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Şaşırma, N: Nötr.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069" y="3943350"/>
            <a:ext cx="64770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6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Sınıflandırma-SVM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637" y="4012577"/>
            <a:ext cx="6553200" cy="2133600"/>
          </a:xfrm>
          <a:prstGeom prst="rect">
            <a:avLst/>
          </a:prstGeom>
        </p:spPr>
      </p:pic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1704860"/>
          </a:xfrm>
        </p:spPr>
        <p:txBody>
          <a:bodyPr>
            <a:noAutofit/>
          </a:bodyPr>
          <a:lstStyle/>
          <a:p>
            <a:r>
              <a:rPr lang="tr-TR" sz="2000" dirty="0"/>
              <a:t>Çok sınıflı SVM ile </a:t>
            </a:r>
            <a:r>
              <a:rPr lang="tr-TR" sz="2000" dirty="0" smtClean="0"/>
              <a:t>CK+ veri setindeki </a:t>
            </a:r>
            <a:r>
              <a:rPr lang="tr-TR" sz="2000" dirty="0"/>
              <a:t>altı temel </a:t>
            </a:r>
            <a:r>
              <a:rPr lang="tr-TR" sz="2000" dirty="0" smtClean="0"/>
              <a:t>ifade ve aşağılama ifadesinin sınıflandırılması (</a:t>
            </a:r>
            <a:r>
              <a:rPr lang="tr-TR" sz="2000" dirty="0" err="1"/>
              <a:t>leave-sequence-out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 smtClean="0"/>
              <a:t>)</a:t>
            </a:r>
          </a:p>
          <a:p>
            <a:r>
              <a:rPr lang="tr-TR" sz="2000" dirty="0"/>
              <a:t>Bir video dizisinin son karesi test için kullanılmış ve kalan video dizilerinin son kareleri de eğitim için kullanılmıştır</a:t>
            </a:r>
            <a:r>
              <a:rPr lang="tr-TR" sz="2000" dirty="0" smtClean="0"/>
              <a:t>.</a:t>
            </a:r>
          </a:p>
          <a:p>
            <a:r>
              <a:rPr lang="tr-TR" sz="2000" dirty="0" smtClean="0"/>
              <a:t>Genel sınıflandırma performansı %75.5</a:t>
            </a:r>
          </a:p>
          <a:p>
            <a:r>
              <a:rPr lang="tr-TR" sz="2000" dirty="0" smtClean="0"/>
              <a:t>A</a:t>
            </a:r>
            <a:r>
              <a:rPr lang="tr-TR" sz="2000" dirty="0"/>
              <a:t>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</a:t>
            </a:r>
            <a:r>
              <a:rPr lang="tr-TR" sz="2000" dirty="0" smtClean="0"/>
              <a:t>Şaşırma, C: Aşağılama.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32105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Sınıflandırma-</a:t>
            </a:r>
            <a:r>
              <a:rPr lang="tr-TR" dirty="0" err="1" smtClean="0"/>
              <a:t>Adaboost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Adaboost</a:t>
            </a:r>
            <a:r>
              <a:rPr lang="tr-TR" sz="2000" dirty="0" smtClean="0"/>
              <a:t> ile </a:t>
            </a:r>
            <a:r>
              <a:rPr lang="tr-TR" sz="2000" dirty="0"/>
              <a:t>CK veri setindeki altı temel ifade ve nötr ifadenin sınıflandırılması (</a:t>
            </a:r>
            <a:r>
              <a:rPr lang="tr-TR" sz="2000" dirty="0" err="1"/>
              <a:t>leave-sequence-out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 smtClean="0"/>
              <a:t>)</a:t>
            </a:r>
          </a:p>
          <a:p>
            <a:r>
              <a:rPr lang="tr-TR" sz="2000" dirty="0"/>
              <a:t>Bir video dizisinin son karesi test için kullanılmış ve kalan video dizilerinin son kareleri de eğitim için kullanılmıştır</a:t>
            </a:r>
            <a:r>
              <a:rPr lang="tr-TR" sz="2000" dirty="0" smtClean="0"/>
              <a:t>.</a:t>
            </a:r>
            <a:endParaRPr lang="tr-TR" sz="2000" dirty="0"/>
          </a:p>
          <a:p>
            <a:r>
              <a:rPr lang="tr-TR" sz="2000" dirty="0"/>
              <a:t>Genel sınıflandırma performansı %</a:t>
            </a:r>
            <a:r>
              <a:rPr lang="tr-TR" sz="2000" dirty="0" smtClean="0"/>
              <a:t>89</a:t>
            </a:r>
            <a:endParaRPr lang="tr-TR" sz="2000" dirty="0"/>
          </a:p>
          <a:p>
            <a:r>
              <a:rPr lang="tr-TR" sz="2000" dirty="0"/>
              <a:t>A: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Şaşırma, N: Nötr.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894" y="3971925"/>
            <a:ext cx="6534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92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Sınıflandırma-</a:t>
            </a:r>
            <a:r>
              <a:rPr lang="tr-TR" dirty="0" err="1" smtClean="0"/>
              <a:t>Adaboost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Adaboost</a:t>
            </a:r>
            <a:r>
              <a:rPr lang="tr-TR" sz="2000" dirty="0" smtClean="0"/>
              <a:t> ile </a:t>
            </a:r>
            <a:r>
              <a:rPr lang="tr-TR" sz="2000" dirty="0"/>
              <a:t>CK+ veri setindeki altı temel ifade ve aşağılama ifadesinin sınıflandırılması (</a:t>
            </a:r>
            <a:r>
              <a:rPr lang="tr-TR" sz="2000" dirty="0" err="1"/>
              <a:t>leave-sequence-out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 smtClean="0"/>
              <a:t>)</a:t>
            </a:r>
          </a:p>
          <a:p>
            <a:r>
              <a:rPr lang="tr-TR" sz="2000" dirty="0"/>
              <a:t>Bir video dizisinin son karesi test için kullanılmış ve kalan video dizilerinin son kareleri de eğitim için kullanılmıştır</a:t>
            </a:r>
            <a:r>
              <a:rPr lang="tr-TR" sz="2000" dirty="0" smtClean="0"/>
              <a:t>.</a:t>
            </a:r>
            <a:endParaRPr lang="tr-TR" sz="2000" dirty="0"/>
          </a:p>
          <a:p>
            <a:r>
              <a:rPr lang="tr-TR" sz="2000" dirty="0"/>
              <a:t>Genel sınıflandırma performansı %</a:t>
            </a:r>
            <a:r>
              <a:rPr lang="tr-TR" sz="2000" dirty="0" smtClean="0"/>
              <a:t>76</a:t>
            </a:r>
            <a:endParaRPr lang="tr-TR" sz="2000" dirty="0"/>
          </a:p>
          <a:p>
            <a:r>
              <a:rPr lang="tr-TR" sz="2000" dirty="0"/>
              <a:t>A: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Şaşırma, C: Aşağılama.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08" y="3981450"/>
            <a:ext cx="64865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3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Sınıflandırma-SVM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Çok sınıflı SVM ile CK veri setindeki altı temel ifade ve nötr ifadenin sınıflandırılması </a:t>
            </a:r>
            <a:r>
              <a:rPr lang="tr-TR" sz="2000" dirty="0" smtClean="0"/>
              <a:t>(10-fold </a:t>
            </a:r>
            <a:r>
              <a:rPr lang="tr-TR" sz="2000" dirty="0" err="1" smtClean="0"/>
              <a:t>random</a:t>
            </a:r>
            <a:r>
              <a:rPr lang="tr-TR" sz="2000" dirty="0"/>
              <a:t> </a:t>
            </a:r>
            <a:r>
              <a:rPr lang="tr-TR" sz="2000" dirty="0" err="1" smtClean="0"/>
              <a:t>cross-validation</a:t>
            </a:r>
            <a:r>
              <a:rPr lang="tr-TR" sz="2000" dirty="0"/>
              <a:t>)</a:t>
            </a:r>
          </a:p>
          <a:p>
            <a:r>
              <a:rPr lang="tr-TR" sz="2000" dirty="0" smtClean="0"/>
              <a:t>Bir </a:t>
            </a:r>
            <a:r>
              <a:rPr lang="tr-TR" sz="2000" dirty="0"/>
              <a:t>video dizisinin </a:t>
            </a:r>
            <a:r>
              <a:rPr lang="tr-TR" sz="2000" dirty="0">
                <a:solidFill>
                  <a:srgbClr val="C00000"/>
                </a:solidFill>
              </a:rPr>
              <a:t>son </a:t>
            </a:r>
            <a:r>
              <a:rPr lang="tr-TR" sz="2000" dirty="0" smtClean="0">
                <a:solidFill>
                  <a:srgbClr val="C00000"/>
                </a:solidFill>
              </a:rPr>
              <a:t>beş karesi </a:t>
            </a:r>
            <a:r>
              <a:rPr lang="tr-TR" sz="2000" dirty="0"/>
              <a:t>test için kullanılmış ve kalan video dizilerinin son </a:t>
            </a:r>
            <a:r>
              <a:rPr lang="tr-TR" sz="2000" dirty="0" smtClean="0"/>
              <a:t>beş kareleri </a:t>
            </a:r>
            <a:r>
              <a:rPr lang="tr-TR" sz="2000" dirty="0"/>
              <a:t>de eğitim için kullanılmıştır</a:t>
            </a:r>
            <a:r>
              <a:rPr lang="tr-TR" sz="2000" dirty="0" smtClean="0"/>
              <a:t>.</a:t>
            </a:r>
          </a:p>
          <a:p>
            <a:r>
              <a:rPr lang="tr-TR" sz="2000" dirty="0"/>
              <a:t>Genel sınıflandırma performansı </a:t>
            </a:r>
            <a:r>
              <a:rPr lang="tr-TR" sz="2000" dirty="0" smtClean="0"/>
              <a:t>%94.8</a:t>
            </a:r>
            <a:endParaRPr lang="tr-TR" sz="2000" dirty="0"/>
          </a:p>
          <a:p>
            <a:r>
              <a:rPr lang="tr-TR" sz="2000" dirty="0"/>
              <a:t>A: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Şaşırma, C: Aşağılama.</a:t>
            </a:r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726" y="4105275"/>
            <a:ext cx="64674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82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Sınıflandırma-</a:t>
            </a:r>
            <a:r>
              <a:rPr lang="tr-TR" dirty="0" err="1" smtClean="0"/>
              <a:t>kNN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kNN</a:t>
            </a:r>
            <a:r>
              <a:rPr lang="tr-TR" sz="2000" dirty="0" smtClean="0"/>
              <a:t> ile </a:t>
            </a:r>
            <a:r>
              <a:rPr lang="tr-TR" sz="2000" dirty="0"/>
              <a:t>CK veri setindeki altı temel ifade ve nötr ifadenin sınıflandırılması (10-fold </a:t>
            </a:r>
            <a:r>
              <a:rPr lang="tr-TR" sz="2000" dirty="0" err="1"/>
              <a:t>random</a:t>
            </a:r>
            <a:r>
              <a:rPr lang="tr-TR" sz="2000" dirty="0"/>
              <a:t> </a:t>
            </a:r>
            <a:r>
              <a:rPr lang="tr-TR" sz="2000" dirty="0" err="1"/>
              <a:t>cross-validation</a:t>
            </a:r>
            <a:r>
              <a:rPr lang="tr-TR" sz="2000" dirty="0"/>
              <a:t>)</a:t>
            </a:r>
          </a:p>
          <a:p>
            <a:r>
              <a:rPr lang="tr-TR" sz="2000" dirty="0"/>
              <a:t>Bir video dizisinin </a:t>
            </a:r>
            <a:r>
              <a:rPr lang="tr-TR" sz="2000" dirty="0">
                <a:solidFill>
                  <a:srgbClr val="C00000"/>
                </a:solidFill>
              </a:rPr>
              <a:t>son beş karesi </a:t>
            </a:r>
            <a:r>
              <a:rPr lang="tr-TR" sz="2000" dirty="0"/>
              <a:t>test için kullanılmış ve kalan video dizilerinin son beş kareleri de eğitim için kullanılmıştır.</a:t>
            </a:r>
          </a:p>
          <a:p>
            <a:r>
              <a:rPr lang="tr-TR" sz="2000" dirty="0"/>
              <a:t>Genel sınıflandırma performansı </a:t>
            </a:r>
            <a:r>
              <a:rPr lang="tr-TR" sz="2000" dirty="0" smtClean="0"/>
              <a:t>%96</a:t>
            </a:r>
            <a:endParaRPr lang="tr-TR" sz="2000" dirty="0"/>
          </a:p>
          <a:p>
            <a:r>
              <a:rPr lang="tr-TR" sz="2000" dirty="0"/>
              <a:t>A: Öfke, D: İğrenme, F: Korku, H:Mutlu, </a:t>
            </a:r>
            <a:r>
              <a:rPr lang="tr-TR" sz="2000" dirty="0" err="1"/>
              <a:t>Sa</a:t>
            </a:r>
            <a:r>
              <a:rPr lang="tr-TR" sz="2000" dirty="0"/>
              <a:t>: Üzgün, Su: Şaşırma, C: Aşağılama.</a:t>
            </a:r>
          </a:p>
          <a:p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934" y="4111112"/>
            <a:ext cx="64484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39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Kişiden bağımsız </a:t>
            </a:r>
            <a:r>
              <a:rPr lang="tr-TR" dirty="0" smtClean="0"/>
              <a:t>sınıflandırma-SVM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35690" y="3865771"/>
            <a:ext cx="6467475" cy="2114550"/>
          </a:xfrm>
          <a:prstGeom prst="rect">
            <a:avLst/>
          </a:prstGeom>
        </p:spPr>
      </p:pic>
      <p:sp>
        <p:nvSpPr>
          <p:cNvPr id="7" name="İçerik Yer Tutucusu 5"/>
          <p:cNvSpPr txBox="1">
            <a:spLocks/>
          </p:cNvSpPr>
          <p:nvPr/>
        </p:nvSpPr>
        <p:spPr>
          <a:xfrm>
            <a:off x="816864" y="1600199"/>
            <a:ext cx="10871200" cy="237688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tr-TR" sz="2000" dirty="0" smtClean="0"/>
              <a:t>Çok sınıflı SVM ile CK+ veri setindeki altı temel ifade ve aşağılama ifadesinin sınıflandırılması (</a:t>
            </a:r>
            <a:r>
              <a:rPr lang="tr-TR" sz="2000" dirty="0" err="1" smtClean="0"/>
              <a:t>leave-subject-out</a:t>
            </a:r>
            <a:r>
              <a:rPr lang="tr-TR" sz="2000" dirty="0" smtClean="0"/>
              <a:t> </a:t>
            </a:r>
            <a:r>
              <a:rPr lang="tr-TR" sz="2000" dirty="0" err="1" smtClean="0"/>
              <a:t>cross-validation</a:t>
            </a:r>
            <a:r>
              <a:rPr lang="tr-TR" sz="2000" dirty="0" smtClean="0"/>
              <a:t>)</a:t>
            </a:r>
          </a:p>
          <a:p>
            <a:pPr defTabSz="914400"/>
            <a:r>
              <a:rPr lang="tr-TR" sz="2000" dirty="0" smtClean="0"/>
              <a:t>Aynı deneğin gerçekleştirdiği diğer yüz ifadelerine ait diziler eğitim veri setine dahil edilmemiştir.</a:t>
            </a:r>
          </a:p>
          <a:p>
            <a:pPr defTabSz="914400"/>
            <a:r>
              <a:rPr lang="tr-TR" sz="2000" dirty="0" smtClean="0"/>
              <a:t>Genel sınıflandırma performansı %76.8</a:t>
            </a:r>
          </a:p>
          <a:p>
            <a:pPr defTabSz="914400"/>
            <a:r>
              <a:rPr lang="tr-TR" sz="2000" dirty="0" smtClean="0"/>
              <a:t>A: Öfke, D: İğrenme, F: Korku, H:Mutlu, </a:t>
            </a:r>
            <a:r>
              <a:rPr lang="tr-TR" sz="2000" dirty="0" err="1" smtClean="0"/>
              <a:t>Sa</a:t>
            </a:r>
            <a:r>
              <a:rPr lang="tr-TR" sz="2000" dirty="0" smtClean="0"/>
              <a:t>: Üzgün, Su: Şaşırma, C: Aşağılama.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744108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Kişiden bağımsız </a:t>
            </a:r>
            <a:r>
              <a:rPr lang="tr-TR" dirty="0" smtClean="0"/>
              <a:t>sınıflandırma-</a:t>
            </a:r>
            <a:r>
              <a:rPr lang="tr-TR" dirty="0" err="1" smtClean="0"/>
              <a:t>Adaboost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75" y="3558566"/>
            <a:ext cx="6515100" cy="2162175"/>
          </a:xfrm>
          <a:prstGeom prst="rect">
            <a:avLst/>
          </a:prstGeom>
        </p:spPr>
      </p:pic>
      <p:sp>
        <p:nvSpPr>
          <p:cNvPr id="6" name="İçerik Yer Tutucusu 5"/>
          <p:cNvSpPr txBox="1">
            <a:spLocks/>
          </p:cNvSpPr>
          <p:nvPr/>
        </p:nvSpPr>
        <p:spPr>
          <a:xfrm>
            <a:off x="816864" y="1600199"/>
            <a:ext cx="10871200" cy="237688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tr-TR" sz="2000" dirty="0" err="1" smtClean="0"/>
              <a:t>Adaboost</a:t>
            </a:r>
            <a:r>
              <a:rPr lang="tr-TR" sz="2000" dirty="0" smtClean="0"/>
              <a:t> ile CK+ veri setindeki altı temel ifade ve aşağılama ifadesinin sınıflandırılması (</a:t>
            </a:r>
            <a:r>
              <a:rPr lang="tr-TR" sz="2000" dirty="0" err="1" smtClean="0"/>
              <a:t>leave-subject-out</a:t>
            </a:r>
            <a:r>
              <a:rPr lang="tr-TR" sz="2000" dirty="0" smtClean="0"/>
              <a:t> </a:t>
            </a:r>
            <a:r>
              <a:rPr lang="tr-TR" sz="2000" dirty="0" err="1" smtClean="0"/>
              <a:t>cross-validation</a:t>
            </a:r>
            <a:r>
              <a:rPr lang="tr-TR" sz="2000" dirty="0" smtClean="0"/>
              <a:t>)</a:t>
            </a:r>
          </a:p>
          <a:p>
            <a:pPr defTabSz="914400"/>
            <a:r>
              <a:rPr lang="tr-TR" sz="2000" dirty="0" smtClean="0"/>
              <a:t>Aynı deneğin gerçekleştirdiği diğer yüz ifadelerine ait diziler eğitim veri setine dahil edilmemiştir.</a:t>
            </a:r>
          </a:p>
          <a:p>
            <a:pPr defTabSz="914400"/>
            <a:r>
              <a:rPr lang="tr-TR" sz="2000" dirty="0" smtClean="0"/>
              <a:t>Genel sınıflandırma performansı %76.3</a:t>
            </a:r>
          </a:p>
          <a:p>
            <a:pPr defTabSz="914400"/>
            <a:r>
              <a:rPr lang="tr-TR" sz="2000" dirty="0" smtClean="0"/>
              <a:t>A: Öfke, D: İğrenme, F: Korku, H:Mutlu, </a:t>
            </a:r>
            <a:r>
              <a:rPr lang="tr-TR" sz="2000" dirty="0" err="1" smtClean="0"/>
              <a:t>Sa</a:t>
            </a:r>
            <a:r>
              <a:rPr lang="tr-TR" sz="2000" dirty="0" smtClean="0"/>
              <a:t>: Üzgün, Su: Şaşırma, C: Aşağılama.</a:t>
            </a:r>
            <a:endParaRPr lang="tr-TR" sz="2000" dirty="0"/>
          </a:p>
        </p:txBody>
      </p:sp>
      <p:sp>
        <p:nvSpPr>
          <p:cNvPr id="7" name="Dikdörtgen 6"/>
          <p:cNvSpPr/>
          <p:nvPr/>
        </p:nvSpPr>
        <p:spPr>
          <a:xfrm>
            <a:off x="1094508" y="6065166"/>
            <a:ext cx="104352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tr-TR" dirty="0" smtClean="0"/>
              <a:t>Aynı deneğin farklı </a:t>
            </a:r>
            <a:r>
              <a:rPr lang="tr-TR" dirty="0"/>
              <a:t>ifadelerinin bilgisinin sınıflandırma performansı üzerinde önemli bir etkisi </a:t>
            </a:r>
            <a:r>
              <a:rPr lang="tr-TR" dirty="0" smtClean="0"/>
              <a:t>bulunmamıştır.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827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Tabloda yer alan sonuçlar kas </a:t>
            </a:r>
            <a:r>
              <a:rPr lang="tr-TR" sz="2000" dirty="0"/>
              <a:t>temelli </a:t>
            </a:r>
            <a:r>
              <a:rPr lang="tr-TR" sz="2000" dirty="0" smtClean="0"/>
              <a:t>özniteliklere </a:t>
            </a:r>
            <a:r>
              <a:rPr lang="tr-TR" sz="2000" dirty="0"/>
              <a:t>sahip sınıflandırmanın ortalama bir kişiden daha başarılı olabileceğini göstermektedir. </a:t>
            </a:r>
            <a:endParaRPr lang="tr-TR" sz="2000" dirty="0" smtClean="0"/>
          </a:p>
          <a:p>
            <a:r>
              <a:rPr lang="tr-TR" sz="2000" dirty="0" smtClean="0"/>
              <a:t>Sadece </a:t>
            </a:r>
            <a:r>
              <a:rPr lang="tr-TR" sz="2000" dirty="0"/>
              <a:t>iki </a:t>
            </a:r>
            <a:r>
              <a:rPr lang="tr-TR" sz="2000" dirty="0" smtClean="0"/>
              <a:t>istisna durum, </a:t>
            </a:r>
            <a:r>
              <a:rPr lang="tr-TR" sz="2000" dirty="0"/>
              <a:t>sınıflandırma oranlarının oldukça benzer olduğu mutluluk ve üzüntüdür.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49857"/>
              </p:ext>
            </p:extLst>
          </p:nvPr>
        </p:nvGraphicFramePr>
        <p:xfrm>
          <a:off x="816864" y="3277082"/>
          <a:ext cx="991329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180">
                  <a:extLst>
                    <a:ext uri="{9D8B030D-6E8A-4147-A177-3AD203B41FA5}">
                      <a16:colId xmlns:a16="http://schemas.microsoft.com/office/drawing/2014/main" val="200943320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69800244"/>
                    </a:ext>
                  </a:extLst>
                </a:gridCol>
                <a:gridCol w="1008190">
                  <a:extLst>
                    <a:ext uri="{9D8B030D-6E8A-4147-A177-3AD203B41FA5}">
                      <a16:colId xmlns:a16="http://schemas.microsoft.com/office/drawing/2014/main" val="13684106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309551448"/>
                    </a:ext>
                  </a:extLst>
                </a:gridCol>
                <a:gridCol w="1071880">
                  <a:extLst>
                    <a:ext uri="{9D8B030D-6E8A-4147-A177-3AD203B41FA5}">
                      <a16:colId xmlns:a16="http://schemas.microsoft.com/office/drawing/2014/main" val="228621373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59629550"/>
                    </a:ext>
                  </a:extLst>
                </a:gridCol>
                <a:gridCol w="1006602">
                  <a:extLst>
                    <a:ext uri="{9D8B030D-6E8A-4147-A177-3AD203B41FA5}">
                      <a16:colId xmlns:a16="http://schemas.microsoft.com/office/drawing/2014/main" val="3448516941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560897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Öfke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İğrenme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Korku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Mutluluk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Üzgün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Şaşırma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Nötr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23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İnsan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93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77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63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773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Yeni öznitelikler (CK&amp; </a:t>
                      </a:r>
                      <a:r>
                        <a:rPr lang="tr-TR" dirty="0" err="1" smtClean="0"/>
                        <a:t>Adaboost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90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i="0" dirty="0" smtClean="0">
                          <a:solidFill>
                            <a:srgbClr val="0070C0"/>
                          </a:solidFill>
                        </a:rPr>
                        <a:t>97</a:t>
                      </a:r>
                      <a:endParaRPr lang="tr-TR" b="1" i="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99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552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Yeni öznitelikler (CK&amp; SVM)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91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76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89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75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99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tr-TR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98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090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«</a:t>
            </a:r>
            <a:r>
              <a:rPr lang="tr-TR" sz="2000" dirty="0" err="1" smtClean="0"/>
              <a:t>Leave</a:t>
            </a:r>
            <a:r>
              <a:rPr lang="tr-TR" sz="2000" dirty="0" smtClean="0"/>
              <a:t> </a:t>
            </a:r>
            <a:r>
              <a:rPr lang="tr-TR" sz="2000" dirty="0" err="1"/>
              <a:t>sequence-out</a:t>
            </a:r>
            <a:r>
              <a:rPr lang="tr-TR" sz="2000" dirty="0"/>
              <a:t> </a:t>
            </a:r>
            <a:r>
              <a:rPr lang="tr-TR" sz="2000" dirty="0" err="1" smtClean="0"/>
              <a:t>cross-validation</a:t>
            </a:r>
            <a:r>
              <a:rPr lang="tr-TR" sz="2000" dirty="0" smtClean="0"/>
              <a:t>» kullanarak </a:t>
            </a:r>
            <a:r>
              <a:rPr lang="tr-TR" sz="2000" dirty="0"/>
              <a:t>önerilen yöntemin karşılaştırmalı değerlendirmesi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8" y="2472032"/>
            <a:ext cx="11197731" cy="226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91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839084" y="316529"/>
            <a:ext cx="10309985" cy="650336"/>
          </a:xfrm>
        </p:spPr>
        <p:txBody>
          <a:bodyPr>
            <a:noAutofit/>
          </a:bodyPr>
          <a:lstStyle/>
          <a:p>
            <a:r>
              <a:rPr lang="tr-TR" dirty="0">
                <a:cs typeface="Arial" charset="0"/>
              </a:rPr>
              <a:t>Yüz </a:t>
            </a:r>
            <a:r>
              <a:rPr lang="tr-TR" dirty="0" smtClean="0">
                <a:cs typeface="Arial" charset="0"/>
              </a:rPr>
              <a:t>ifadesi tanıma çalışmasının tarihçesi</a:t>
            </a:r>
            <a:endParaRPr lang="tr-TR" dirty="0">
              <a:cs typeface="Arial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839085" y="1628801"/>
            <a:ext cx="5021887" cy="5038220"/>
          </a:xfrm>
        </p:spPr>
        <p:txBody>
          <a:bodyPr>
            <a:noAutofit/>
          </a:bodyPr>
          <a:lstStyle/>
          <a:p>
            <a:r>
              <a:rPr lang="tr-TR" sz="1800" b="1" dirty="0">
                <a:solidFill>
                  <a:schemeClr val="tx2"/>
                </a:solidFill>
                <a:cs typeface="Arial" charset="0"/>
              </a:rPr>
              <a:t>1862 </a:t>
            </a:r>
            <a:r>
              <a:rPr lang="en-US" sz="1800" b="1" dirty="0">
                <a:solidFill>
                  <a:schemeClr val="tx2"/>
                </a:solidFill>
                <a:cs typeface="Arial" charset="0"/>
              </a:rPr>
              <a:t>Duchenne de 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</a:rPr>
              <a:t>Boulogne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: kasların </a:t>
            </a:r>
            <a:r>
              <a:rPr lang="tr-TR" sz="1800" dirty="0">
                <a:solidFill>
                  <a:schemeClr val="tx2"/>
                </a:solidFill>
                <a:cs typeface="Arial" charset="0"/>
              </a:rPr>
              <a:t>yüz ifadelerini nasıl ürettiğini gözlemlemek için canlı deneklere uygulanan elektrik 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şoku</a:t>
            </a:r>
          </a:p>
          <a:p>
            <a:endParaRPr lang="tr-TR" sz="1800" dirty="0">
              <a:solidFill>
                <a:schemeClr val="tx2"/>
              </a:solidFill>
              <a:cs typeface="Arial" charset="0"/>
            </a:endParaRPr>
          </a:p>
          <a:p>
            <a:r>
              <a:rPr lang="en-US" sz="1800" b="1" dirty="0">
                <a:solidFill>
                  <a:schemeClr val="tx2"/>
                </a:solidFill>
                <a:cs typeface="Arial" charset="0"/>
              </a:rPr>
              <a:t>1872 </a:t>
            </a:r>
            <a:r>
              <a:rPr lang="en-US" sz="1800" b="1" dirty="0" smtClean="0">
                <a:solidFill>
                  <a:schemeClr val="tx2"/>
                </a:solidFill>
                <a:cs typeface="Arial" charset="0"/>
              </a:rPr>
              <a:t>Darwin</a:t>
            </a:r>
            <a:r>
              <a:rPr lang="en-US" sz="1800" dirty="0">
                <a:solidFill>
                  <a:schemeClr val="tx2"/>
                </a:solidFill>
                <a:cs typeface="Arial" charset="0"/>
              </a:rPr>
              <a:t>: </a:t>
            </a:r>
            <a:r>
              <a:rPr lang="en-US" sz="1800" dirty="0" err="1">
                <a:solidFill>
                  <a:schemeClr val="tx2"/>
                </a:solidFill>
                <a:cs typeface="Arial" charset="0"/>
              </a:rPr>
              <a:t>yüz</a:t>
            </a:r>
            <a:r>
              <a:rPr lang="en-US" sz="18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cs typeface="Arial" charset="0"/>
              </a:rPr>
              <a:t>ifadelerinin</a:t>
            </a:r>
            <a:r>
              <a:rPr lang="en-US" sz="180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cs typeface="Arial" charset="0"/>
              </a:rPr>
              <a:t>evrenselliği</a:t>
            </a:r>
            <a:endParaRPr lang="tr-TR" sz="1800" dirty="0" smtClean="0">
              <a:solidFill>
                <a:schemeClr val="tx2"/>
              </a:solidFill>
              <a:cs typeface="Arial" charset="0"/>
            </a:endParaRPr>
          </a:p>
          <a:p>
            <a:pPr lvl="1"/>
            <a:r>
              <a:rPr lang="tr-TR" sz="1800" dirty="0" smtClean="0"/>
              <a:t>Öfke</a:t>
            </a:r>
          </a:p>
          <a:p>
            <a:pPr lvl="1"/>
            <a:r>
              <a:rPr lang="tr-TR" sz="1800" dirty="0"/>
              <a:t>İ</a:t>
            </a:r>
            <a:r>
              <a:rPr lang="tr-TR" sz="1800" dirty="0" smtClean="0"/>
              <a:t>ğrenme </a:t>
            </a:r>
          </a:p>
          <a:p>
            <a:pPr lvl="1"/>
            <a:r>
              <a:rPr lang="tr-TR" sz="1800" dirty="0" smtClean="0"/>
              <a:t>Korku</a:t>
            </a:r>
          </a:p>
          <a:p>
            <a:pPr lvl="1"/>
            <a:r>
              <a:rPr lang="tr-TR" sz="1800" dirty="0" smtClean="0"/>
              <a:t>Mutluluk</a:t>
            </a:r>
          </a:p>
          <a:p>
            <a:pPr lvl="1"/>
            <a:r>
              <a:rPr lang="tr-TR" sz="1800" dirty="0" smtClean="0"/>
              <a:t>Üzüntü</a:t>
            </a:r>
          </a:p>
          <a:p>
            <a:pPr lvl="1"/>
            <a:r>
              <a:rPr lang="tr-TR" sz="1800" dirty="0"/>
              <a:t>Ş</a:t>
            </a:r>
            <a:r>
              <a:rPr lang="tr-TR" sz="1800" dirty="0" smtClean="0"/>
              <a:t>aşırma</a:t>
            </a:r>
            <a:endParaRPr lang="tr-TR" sz="1800" dirty="0"/>
          </a:p>
          <a:p>
            <a:pPr marL="274320" lvl="1" indent="0">
              <a:buNone/>
            </a:pPr>
            <a:endParaRPr lang="tr-TR" sz="1800" dirty="0">
              <a:cs typeface="Arial" charset="0"/>
            </a:endParaRPr>
          </a:p>
          <a:p>
            <a:r>
              <a:rPr lang="en-US" sz="1800" b="1" dirty="0">
                <a:solidFill>
                  <a:schemeClr val="tx2"/>
                </a:solidFill>
                <a:cs typeface="Arial" charset="0"/>
              </a:rPr>
              <a:t>1978 Ekman</a:t>
            </a:r>
            <a:r>
              <a:rPr lang="tr-TR" sz="1800" b="1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cs typeface="Arial" pitchFamily="34" charset="0"/>
              </a:rPr>
              <a:t>&amp; </a:t>
            </a:r>
            <a:r>
              <a:rPr lang="en-US" sz="1800" b="1" dirty="0" smtClean="0">
                <a:solidFill>
                  <a:schemeClr val="tx2"/>
                </a:solidFill>
                <a:cs typeface="Arial" pitchFamily="34" charset="0"/>
              </a:rPr>
              <a:t>Friesen</a:t>
            </a:r>
            <a:r>
              <a:rPr lang="tr-TR" sz="1800" b="1" dirty="0" smtClean="0">
                <a:solidFill>
                  <a:schemeClr val="tx2"/>
                </a:solidFill>
                <a:cs typeface="Arial" pitchFamily="34" charset="0"/>
              </a:rPr>
              <a:t>:</a:t>
            </a:r>
            <a:r>
              <a:rPr lang="tr-TR" sz="18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yüz </a:t>
            </a:r>
            <a:r>
              <a:rPr lang="tr-TR" sz="1800" dirty="0">
                <a:solidFill>
                  <a:schemeClr val="tx2"/>
                </a:solidFill>
                <a:cs typeface="Arial" charset="0"/>
              </a:rPr>
              <a:t>davranışlarını ölçmek için 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«Yüz </a:t>
            </a:r>
            <a:r>
              <a:rPr lang="tr-TR" sz="1800" dirty="0">
                <a:solidFill>
                  <a:schemeClr val="tx2"/>
                </a:solidFill>
                <a:cs typeface="Arial" charset="0"/>
              </a:rPr>
              <a:t>Eylem Kodlama Sistemi (FACS</a:t>
            </a:r>
            <a:r>
              <a:rPr lang="tr-TR" sz="1800" dirty="0" smtClean="0">
                <a:solidFill>
                  <a:schemeClr val="tx2"/>
                </a:solidFill>
                <a:cs typeface="Arial" charset="0"/>
              </a:rPr>
              <a:t>)» adında sistematik bir yöntem önerdi</a:t>
            </a:r>
            <a:endParaRPr lang="tr-TR" sz="1800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019" y="1628801"/>
            <a:ext cx="4260304" cy="132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Kristin BENLI\Desktop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24" y="3328749"/>
            <a:ext cx="4334599" cy="10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24" y="4557500"/>
            <a:ext cx="287236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/>
              <a:t>«</a:t>
            </a:r>
            <a:r>
              <a:rPr lang="tr-TR" sz="2000" dirty="0" err="1"/>
              <a:t>Leave</a:t>
            </a:r>
            <a:r>
              <a:rPr lang="tr-TR" sz="2000" dirty="0"/>
              <a:t> </a:t>
            </a:r>
            <a:r>
              <a:rPr lang="tr-TR" sz="2000" dirty="0" err="1" smtClean="0"/>
              <a:t>subject-out</a:t>
            </a:r>
            <a:r>
              <a:rPr lang="tr-TR" sz="2000" dirty="0" smtClean="0"/>
              <a:t> </a:t>
            </a:r>
            <a:r>
              <a:rPr lang="tr-TR" sz="2000" dirty="0" err="1"/>
              <a:t>cross-validation</a:t>
            </a:r>
            <a:r>
              <a:rPr lang="tr-TR" sz="2000" dirty="0"/>
              <a:t>» kullanarak önerilen yöntemin karşılaştırmalı değerlendirmesi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44" y="2488786"/>
            <a:ext cx="10946341" cy="14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307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/>
              <a:t>«10-fold </a:t>
            </a:r>
            <a:r>
              <a:rPr lang="tr-TR" sz="2000" dirty="0" err="1" smtClean="0"/>
              <a:t>random</a:t>
            </a:r>
            <a:r>
              <a:rPr lang="tr-TR" sz="2000" dirty="0" smtClean="0"/>
              <a:t> </a:t>
            </a:r>
            <a:r>
              <a:rPr lang="tr-TR" sz="2000" dirty="0" err="1" smtClean="0"/>
              <a:t>cross-validation</a:t>
            </a:r>
            <a:r>
              <a:rPr lang="tr-TR" sz="2000" dirty="0"/>
              <a:t>» kullanarak önerilen yöntemin karşılaştırmalı değerlendirmesi</a:t>
            </a: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959" y="2408093"/>
            <a:ext cx="74580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7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Bu </a:t>
            </a:r>
            <a:r>
              <a:rPr lang="tr-TR" sz="2000" dirty="0" smtClean="0"/>
              <a:t>çalışmada </a:t>
            </a:r>
            <a:r>
              <a:rPr lang="tr-TR" sz="2000" dirty="0"/>
              <a:t>önerilen kas temelli </a:t>
            </a:r>
            <a:r>
              <a:rPr lang="tr-TR" sz="2000" dirty="0" smtClean="0"/>
              <a:t>öznitelikler, </a:t>
            </a:r>
            <a:r>
              <a:rPr lang="tr-TR" sz="2000" dirty="0"/>
              <a:t>CK </a:t>
            </a:r>
            <a:r>
              <a:rPr lang="tr-TR" sz="2000" dirty="0" smtClean="0"/>
              <a:t>veri seti üzerinde </a:t>
            </a:r>
            <a:r>
              <a:rPr lang="tr-TR" sz="2000" dirty="0"/>
              <a:t>%89,0 ve CK+ veri </a:t>
            </a:r>
            <a:r>
              <a:rPr lang="tr-TR" sz="2000" dirty="0" smtClean="0"/>
              <a:t>seti üzerinde </a:t>
            </a:r>
            <a:r>
              <a:rPr lang="tr-TR" sz="2000" dirty="0"/>
              <a:t>%76.0 sınıflandırma performanslarıyla </a:t>
            </a:r>
            <a:r>
              <a:rPr lang="tr-TR" sz="2000" dirty="0" err="1"/>
              <a:t>Adaboost</a:t>
            </a:r>
            <a:r>
              <a:rPr lang="tr-TR" sz="2000" dirty="0"/>
              <a:t> aracılığıyla en iyi sonuçları </a:t>
            </a:r>
            <a:r>
              <a:rPr lang="tr-TR" sz="2000" dirty="0" smtClean="0"/>
              <a:t>vermiştir. </a:t>
            </a:r>
          </a:p>
          <a:p>
            <a:endParaRPr lang="tr-TR" sz="2000" dirty="0" smtClean="0"/>
          </a:p>
          <a:p>
            <a:r>
              <a:rPr lang="tr-TR" sz="2000" dirty="0" smtClean="0"/>
              <a:t>Bu performanslar, </a:t>
            </a:r>
            <a:r>
              <a:rPr lang="tr-TR" sz="2000" dirty="0"/>
              <a:t>%87-91,7 olarak bildirilen insan tanıma </a:t>
            </a:r>
            <a:r>
              <a:rPr lang="tr-TR" sz="2000" dirty="0" smtClean="0"/>
              <a:t>üst sınırına </a:t>
            </a:r>
            <a:r>
              <a:rPr lang="tr-TR" sz="2000" dirty="0"/>
              <a:t>yaklaşmaktadır.</a:t>
            </a:r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Yöntemimiz</a:t>
            </a:r>
            <a:r>
              <a:rPr lang="tr-TR" sz="2000" dirty="0"/>
              <a:t>, sınıflandırmada geometrik, görünüm veya FACS tabanlı öznitelikleri kullanan en son algoritmalarla rekabet </a:t>
            </a:r>
            <a:r>
              <a:rPr lang="tr-TR" sz="2000" dirty="0" smtClean="0"/>
              <a:t>edebilmektedir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b="1" dirty="0"/>
              <a:t>NOT:</a:t>
            </a:r>
            <a:r>
              <a:rPr lang="tr-TR" sz="2000" dirty="0"/>
              <a:t> Bu araştırma, </a:t>
            </a:r>
            <a:r>
              <a:rPr lang="tr-TR" sz="2000" dirty="0" smtClean="0"/>
              <a:t>TÜBİTAK tarafından </a:t>
            </a:r>
            <a:r>
              <a:rPr lang="tr-TR" sz="2000" dirty="0"/>
              <a:t>desteklenen </a:t>
            </a:r>
            <a:r>
              <a:rPr lang="tr-TR" sz="2000" b="1" dirty="0"/>
              <a:t>109E061</a:t>
            </a:r>
            <a:r>
              <a:rPr lang="tr-TR" sz="2000" dirty="0"/>
              <a:t> </a:t>
            </a:r>
            <a:r>
              <a:rPr lang="tr-TR" sz="2000" dirty="0" err="1"/>
              <a:t>No'lu</a:t>
            </a:r>
            <a:r>
              <a:rPr lang="tr-TR" sz="2000" dirty="0"/>
              <a:t> </a:t>
            </a:r>
            <a:r>
              <a:rPr lang="tr-TR" sz="2000" b="1" dirty="0"/>
              <a:t>“Yüz Anatomisine Dayalı İfade Tanıma”</a:t>
            </a:r>
            <a:r>
              <a:rPr lang="tr-TR" sz="2000" dirty="0"/>
              <a:t> projesinin bir parçasıdır.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55221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Yayınlar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1400" dirty="0"/>
              <a:t>M. T. Eskil </a:t>
            </a:r>
            <a:r>
              <a:rPr lang="tr-TR" sz="1400" dirty="0" err="1"/>
              <a:t>and</a:t>
            </a:r>
            <a:r>
              <a:rPr lang="tr-TR" sz="1400" dirty="0"/>
              <a:t> K. S. Benli,  “</a:t>
            </a:r>
            <a:r>
              <a:rPr lang="tr-TR" sz="1400" dirty="0" err="1"/>
              <a:t>Facial</a:t>
            </a:r>
            <a:r>
              <a:rPr lang="tr-TR" sz="1400" dirty="0"/>
              <a:t> </a:t>
            </a:r>
            <a:r>
              <a:rPr lang="tr-TR" sz="1400" dirty="0" err="1"/>
              <a:t>Expression</a:t>
            </a:r>
            <a:r>
              <a:rPr lang="tr-TR" sz="1400" dirty="0"/>
              <a:t> </a:t>
            </a:r>
            <a:r>
              <a:rPr lang="tr-TR" sz="1400" dirty="0" err="1"/>
              <a:t>Recognition</a:t>
            </a:r>
            <a:r>
              <a:rPr lang="tr-TR" sz="1400" dirty="0"/>
              <a:t> </a:t>
            </a:r>
            <a:r>
              <a:rPr lang="tr-TR" sz="1400" dirty="0" err="1"/>
              <a:t>based</a:t>
            </a:r>
            <a:r>
              <a:rPr lang="tr-TR" sz="1400" dirty="0"/>
              <a:t> on </a:t>
            </a:r>
            <a:r>
              <a:rPr lang="tr-TR" sz="1400" dirty="0" err="1"/>
              <a:t>Anatomy</a:t>
            </a:r>
            <a:r>
              <a:rPr lang="tr-TR" sz="1400" dirty="0"/>
              <a:t>,” </a:t>
            </a:r>
            <a:r>
              <a:rPr lang="tr-TR" sz="1400" i="1" dirty="0" err="1"/>
              <a:t>Computer</a:t>
            </a:r>
            <a:r>
              <a:rPr lang="tr-TR" sz="1400" i="1" dirty="0"/>
              <a:t> </a:t>
            </a:r>
            <a:r>
              <a:rPr lang="tr-TR" sz="1400" i="1" dirty="0" err="1"/>
              <a:t>Vision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Image </a:t>
            </a:r>
            <a:r>
              <a:rPr lang="tr-TR" sz="1400" i="1" dirty="0" err="1"/>
              <a:t>Understanding</a:t>
            </a:r>
            <a:r>
              <a:rPr lang="tr-TR" sz="1400" dirty="0"/>
              <a:t>, </a:t>
            </a:r>
            <a:r>
              <a:rPr lang="tr-TR" sz="1400" dirty="0" err="1"/>
              <a:t>vol</a:t>
            </a:r>
            <a:r>
              <a:rPr lang="tr-TR" sz="1400" dirty="0"/>
              <a:t>. 119, </a:t>
            </a:r>
            <a:r>
              <a:rPr lang="tr-TR" sz="1400" dirty="0" err="1"/>
              <a:t>pp</a:t>
            </a:r>
            <a:r>
              <a:rPr lang="tr-TR" sz="1400" dirty="0"/>
              <a:t>. 1-14, </a:t>
            </a:r>
            <a:r>
              <a:rPr lang="tr-TR" sz="1400" dirty="0" err="1"/>
              <a:t>February</a:t>
            </a:r>
            <a:r>
              <a:rPr lang="tr-TR" sz="1400" dirty="0"/>
              <a:t> 2014.</a:t>
            </a:r>
          </a:p>
          <a:p>
            <a:pPr marL="0" indent="0">
              <a:buNone/>
            </a:pPr>
            <a:endParaRPr lang="tr-TR" sz="1400" dirty="0"/>
          </a:p>
          <a:p>
            <a:r>
              <a:rPr lang="tr-TR" sz="1400" dirty="0"/>
              <a:t>H. P. </a:t>
            </a:r>
            <a:r>
              <a:rPr lang="tr-TR" sz="1400" dirty="0" err="1"/>
              <a:t>Abeysundera</a:t>
            </a:r>
            <a:r>
              <a:rPr lang="tr-TR" sz="1400" dirty="0"/>
              <a:t>, K. S. Benli, </a:t>
            </a:r>
            <a:r>
              <a:rPr lang="tr-TR" sz="1400" dirty="0" err="1"/>
              <a:t>and</a:t>
            </a:r>
            <a:r>
              <a:rPr lang="tr-TR" sz="1400" dirty="0"/>
              <a:t> M. T. Eskil, “</a:t>
            </a:r>
            <a:r>
              <a:rPr lang="tr-TR" sz="1400" dirty="0" err="1"/>
              <a:t>Nearest</a:t>
            </a:r>
            <a:r>
              <a:rPr lang="tr-TR" sz="1400" dirty="0"/>
              <a:t> </a:t>
            </a:r>
            <a:r>
              <a:rPr lang="tr-TR" sz="1400" dirty="0" err="1"/>
              <a:t>Neighbor</a:t>
            </a:r>
            <a:r>
              <a:rPr lang="tr-TR" sz="1400" dirty="0"/>
              <a:t> </a:t>
            </a:r>
            <a:r>
              <a:rPr lang="tr-TR" sz="1400" dirty="0" err="1"/>
              <a:t>Weighted</a:t>
            </a:r>
            <a:r>
              <a:rPr lang="tr-TR" sz="1400" dirty="0"/>
              <a:t> </a:t>
            </a:r>
            <a:r>
              <a:rPr lang="tr-TR" sz="1400" dirty="0" err="1"/>
              <a:t>Average</a:t>
            </a:r>
            <a:r>
              <a:rPr lang="tr-TR" sz="1400" dirty="0"/>
              <a:t> </a:t>
            </a:r>
            <a:r>
              <a:rPr lang="tr-TR" sz="1400" dirty="0" err="1"/>
              <a:t>Customization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Modeling</a:t>
            </a:r>
            <a:r>
              <a:rPr lang="tr-TR" sz="1400" dirty="0"/>
              <a:t> </a:t>
            </a:r>
            <a:r>
              <a:rPr lang="tr-TR" sz="1400" dirty="0" err="1"/>
              <a:t>Faces</a:t>
            </a:r>
            <a:r>
              <a:rPr lang="tr-TR" sz="1400" dirty="0"/>
              <a:t>,” </a:t>
            </a:r>
            <a:r>
              <a:rPr lang="tr-TR" sz="1400" i="1" dirty="0"/>
              <a:t>Machine </a:t>
            </a:r>
            <a:r>
              <a:rPr lang="tr-TR" sz="1400" i="1" dirty="0" err="1"/>
              <a:t>Vision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Applications</a:t>
            </a:r>
            <a:r>
              <a:rPr lang="tr-TR" sz="1400" dirty="0"/>
              <a:t>, </a:t>
            </a:r>
            <a:r>
              <a:rPr lang="tr-TR" sz="1400" dirty="0" err="1"/>
              <a:t>vol</a:t>
            </a:r>
            <a:r>
              <a:rPr lang="tr-TR" sz="1400" dirty="0"/>
              <a:t>. 24, </a:t>
            </a:r>
            <a:r>
              <a:rPr lang="tr-TR" sz="1400" dirty="0" err="1"/>
              <a:t>Issue</a:t>
            </a:r>
            <a:r>
              <a:rPr lang="tr-TR" sz="1400" dirty="0"/>
              <a:t> 7, </a:t>
            </a:r>
            <a:r>
              <a:rPr lang="tr-TR" sz="1400" dirty="0" err="1"/>
              <a:t>pp</a:t>
            </a:r>
            <a:r>
              <a:rPr lang="tr-TR" sz="1400" dirty="0"/>
              <a:t>. 1525-1537, </a:t>
            </a:r>
            <a:r>
              <a:rPr lang="tr-TR" sz="1400" dirty="0" err="1"/>
              <a:t>October</a:t>
            </a:r>
            <a:r>
              <a:rPr lang="tr-TR" sz="1400" dirty="0"/>
              <a:t> 2013.</a:t>
            </a:r>
          </a:p>
          <a:p>
            <a:endParaRPr lang="tr-TR" sz="1400" dirty="0" smtClean="0"/>
          </a:p>
          <a:p>
            <a:r>
              <a:rPr lang="tr-TR" sz="1400" dirty="0"/>
              <a:t>K. S. Benli </a:t>
            </a:r>
            <a:r>
              <a:rPr lang="tr-TR" sz="1400" dirty="0" err="1"/>
              <a:t>and</a:t>
            </a:r>
            <a:r>
              <a:rPr lang="tr-TR" sz="1400" dirty="0"/>
              <a:t> M. T. Eskil, “</a:t>
            </a:r>
            <a:r>
              <a:rPr lang="tr-TR" sz="1400" dirty="0" err="1"/>
              <a:t>Extraction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Selection</a:t>
            </a:r>
            <a:r>
              <a:rPr lang="tr-TR" sz="1400" dirty="0"/>
              <a:t> of </a:t>
            </a:r>
            <a:r>
              <a:rPr lang="tr-TR" sz="1400" dirty="0" err="1"/>
              <a:t>Muscle</a:t>
            </a:r>
            <a:r>
              <a:rPr lang="tr-TR" sz="1400" dirty="0"/>
              <a:t> </a:t>
            </a:r>
            <a:r>
              <a:rPr lang="tr-TR" sz="1400" dirty="0" err="1"/>
              <a:t>Based</a:t>
            </a:r>
            <a:r>
              <a:rPr lang="tr-TR" sz="1400" dirty="0"/>
              <a:t> </a:t>
            </a:r>
            <a:r>
              <a:rPr lang="tr-TR" sz="1400" dirty="0" err="1"/>
              <a:t>Features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Facial</a:t>
            </a:r>
            <a:r>
              <a:rPr lang="tr-TR" sz="1400" dirty="0"/>
              <a:t> </a:t>
            </a:r>
            <a:r>
              <a:rPr lang="tr-TR" sz="1400" dirty="0" err="1"/>
              <a:t>Expression</a:t>
            </a:r>
            <a:r>
              <a:rPr lang="tr-TR" sz="1400" dirty="0"/>
              <a:t> </a:t>
            </a:r>
            <a:r>
              <a:rPr lang="tr-TR" sz="1400" dirty="0" err="1"/>
              <a:t>Recognition</a:t>
            </a:r>
            <a:r>
              <a:rPr lang="tr-TR" sz="1400" dirty="0"/>
              <a:t>,” </a:t>
            </a:r>
            <a:r>
              <a:rPr lang="tr-TR" sz="1400" i="1" dirty="0"/>
              <a:t>2014 22nd</a:t>
            </a:r>
            <a:r>
              <a:rPr lang="tr-TR" sz="1400" dirty="0"/>
              <a:t> </a:t>
            </a:r>
            <a:r>
              <a:rPr lang="tr-TR" sz="1400" i="1" dirty="0"/>
              <a:t>International Conference on </a:t>
            </a:r>
            <a:r>
              <a:rPr lang="tr-TR" sz="1400" i="1" dirty="0" err="1"/>
              <a:t>Pattern</a:t>
            </a:r>
            <a:r>
              <a:rPr lang="tr-TR" sz="1400" i="1" dirty="0"/>
              <a:t> </a:t>
            </a:r>
            <a:r>
              <a:rPr lang="tr-TR" sz="1400" i="1" dirty="0" err="1"/>
              <a:t>Recognition</a:t>
            </a:r>
            <a:r>
              <a:rPr lang="tr-TR" sz="1400" i="1" dirty="0"/>
              <a:t> (ICPR 2014)</a:t>
            </a:r>
            <a:r>
              <a:rPr lang="tr-TR" sz="1400" dirty="0"/>
              <a:t>, </a:t>
            </a:r>
            <a:r>
              <a:rPr lang="tr-TR" sz="1400" dirty="0" err="1"/>
              <a:t>Sweden</a:t>
            </a:r>
            <a:r>
              <a:rPr lang="tr-TR" sz="1400" dirty="0"/>
              <a:t>, 2014, </a:t>
            </a:r>
            <a:r>
              <a:rPr lang="tr-TR" sz="1400" dirty="0" err="1"/>
              <a:t>pp</a:t>
            </a:r>
            <a:r>
              <a:rPr lang="tr-TR" sz="1400" dirty="0"/>
              <a:t>. 1651-1656.</a:t>
            </a:r>
          </a:p>
          <a:p>
            <a:endParaRPr lang="tr-TR" sz="1400" dirty="0"/>
          </a:p>
          <a:p>
            <a:r>
              <a:rPr lang="tr-TR" sz="1400" dirty="0"/>
              <a:t>K. S. Benli, D. </a:t>
            </a:r>
            <a:r>
              <a:rPr lang="tr-TR" sz="1400" dirty="0" err="1"/>
              <a:t>Ağdogan</a:t>
            </a:r>
            <a:r>
              <a:rPr lang="tr-TR" sz="1400" dirty="0"/>
              <a:t>, M. </a:t>
            </a:r>
            <a:r>
              <a:rPr lang="tr-TR" sz="1400" dirty="0" err="1"/>
              <a:t>Özgüz</a:t>
            </a:r>
            <a:r>
              <a:rPr lang="tr-TR" sz="1400" dirty="0"/>
              <a:t>, </a:t>
            </a:r>
            <a:r>
              <a:rPr lang="tr-TR" sz="1400" dirty="0" err="1"/>
              <a:t>and</a:t>
            </a:r>
            <a:r>
              <a:rPr lang="tr-TR" sz="1400" dirty="0"/>
              <a:t> M. T. Eskil, “Semi-</a:t>
            </a:r>
            <a:r>
              <a:rPr lang="tr-TR" sz="1400" dirty="0" err="1"/>
              <a:t>Automatic</a:t>
            </a:r>
            <a:r>
              <a:rPr lang="tr-TR" sz="1400" dirty="0"/>
              <a:t> Adaptation of High-</a:t>
            </a:r>
            <a:r>
              <a:rPr lang="tr-TR" sz="1400" dirty="0" err="1"/>
              <a:t>Polygon</a:t>
            </a:r>
            <a:r>
              <a:rPr lang="tr-TR" sz="1400" dirty="0"/>
              <a:t> </a:t>
            </a:r>
            <a:r>
              <a:rPr lang="tr-TR" sz="1400" dirty="0" err="1"/>
              <a:t>Wireframe</a:t>
            </a:r>
            <a:r>
              <a:rPr lang="tr-TR" sz="1400" dirty="0"/>
              <a:t> </a:t>
            </a:r>
            <a:r>
              <a:rPr lang="tr-TR" sz="1400" dirty="0" err="1"/>
              <a:t>Face</a:t>
            </a:r>
            <a:r>
              <a:rPr lang="tr-TR" sz="1400" dirty="0"/>
              <a:t> </a:t>
            </a:r>
            <a:r>
              <a:rPr lang="tr-TR" sz="1400" dirty="0" err="1"/>
              <a:t>Models</a:t>
            </a:r>
            <a:r>
              <a:rPr lang="tr-TR" sz="1400" dirty="0"/>
              <a:t> Through </a:t>
            </a:r>
            <a:r>
              <a:rPr lang="tr-TR" sz="1400" dirty="0" err="1"/>
              <a:t>Inverse</a:t>
            </a:r>
            <a:r>
              <a:rPr lang="tr-TR" sz="1400" dirty="0"/>
              <a:t> </a:t>
            </a:r>
            <a:r>
              <a:rPr lang="tr-TR" sz="1400" dirty="0" err="1"/>
              <a:t>Perspective</a:t>
            </a:r>
            <a:r>
              <a:rPr lang="tr-TR" sz="1400" dirty="0"/>
              <a:t> </a:t>
            </a:r>
            <a:r>
              <a:rPr lang="tr-TR" sz="1400" dirty="0" err="1"/>
              <a:t>Projection</a:t>
            </a:r>
            <a:r>
              <a:rPr lang="tr-TR" sz="1400" dirty="0"/>
              <a:t>,” </a:t>
            </a:r>
            <a:r>
              <a:rPr lang="tr-TR" sz="1400" i="1" dirty="0"/>
              <a:t>26th International </a:t>
            </a:r>
            <a:r>
              <a:rPr lang="tr-TR" sz="1400" i="1" dirty="0" err="1"/>
              <a:t>Symposium</a:t>
            </a:r>
            <a:r>
              <a:rPr lang="tr-TR" sz="1400" i="1" dirty="0"/>
              <a:t> on </a:t>
            </a:r>
            <a:r>
              <a:rPr lang="tr-TR" sz="1400" i="1" dirty="0" err="1"/>
              <a:t>Computer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Information</a:t>
            </a:r>
            <a:r>
              <a:rPr lang="tr-TR" sz="1400" dirty="0"/>
              <a:t> </a:t>
            </a:r>
            <a:r>
              <a:rPr lang="tr-TR" sz="1400" i="1" dirty="0" err="1"/>
              <a:t>Sciences</a:t>
            </a:r>
            <a:r>
              <a:rPr lang="tr-TR" sz="1400" i="1" dirty="0"/>
              <a:t> (ISCIS 2011)</a:t>
            </a:r>
            <a:r>
              <a:rPr lang="tr-TR" sz="1400" dirty="0"/>
              <a:t>, </a:t>
            </a:r>
            <a:r>
              <a:rPr lang="tr-TR" sz="1400" dirty="0" err="1"/>
              <a:t>London</a:t>
            </a:r>
            <a:r>
              <a:rPr lang="tr-TR" sz="1400" dirty="0"/>
              <a:t>, 2011, </a:t>
            </a:r>
            <a:r>
              <a:rPr lang="tr-TR" sz="1400" dirty="0" err="1"/>
              <a:t>pp</a:t>
            </a:r>
            <a:r>
              <a:rPr lang="tr-TR" sz="1400" dirty="0"/>
              <a:t>. 315-321.</a:t>
            </a:r>
          </a:p>
          <a:p>
            <a:endParaRPr lang="tr-TR" sz="1400" dirty="0" smtClean="0"/>
          </a:p>
          <a:p>
            <a:r>
              <a:rPr lang="tr-TR" sz="1400" dirty="0"/>
              <a:t>K. S. Benli </a:t>
            </a:r>
            <a:r>
              <a:rPr lang="tr-TR" sz="1400" dirty="0" err="1"/>
              <a:t>and</a:t>
            </a:r>
            <a:r>
              <a:rPr lang="tr-TR" sz="1400" dirty="0"/>
              <a:t> M. T. Eskil, “</a:t>
            </a:r>
            <a:r>
              <a:rPr lang="tr-TR" sz="1400" dirty="0" err="1"/>
              <a:t>Anatomy</a:t>
            </a:r>
            <a:r>
              <a:rPr lang="tr-TR" sz="1400" dirty="0"/>
              <a:t> </a:t>
            </a:r>
            <a:r>
              <a:rPr lang="tr-TR" sz="1400" dirty="0" err="1"/>
              <a:t>based</a:t>
            </a:r>
            <a:r>
              <a:rPr lang="tr-TR" sz="1400" dirty="0"/>
              <a:t> </a:t>
            </a:r>
            <a:r>
              <a:rPr lang="tr-TR" sz="1400" dirty="0" err="1"/>
              <a:t>Features</a:t>
            </a:r>
            <a:r>
              <a:rPr lang="tr-TR" sz="1400" dirty="0"/>
              <a:t> </a:t>
            </a:r>
            <a:r>
              <a:rPr lang="tr-TR" sz="1400" dirty="0" err="1"/>
              <a:t>for</a:t>
            </a:r>
            <a:r>
              <a:rPr lang="tr-TR" sz="1400" dirty="0"/>
              <a:t> </a:t>
            </a:r>
            <a:r>
              <a:rPr lang="tr-TR" sz="1400" dirty="0" err="1"/>
              <a:t>facial</a:t>
            </a:r>
            <a:r>
              <a:rPr lang="tr-TR" sz="1400" dirty="0"/>
              <a:t> </a:t>
            </a:r>
            <a:r>
              <a:rPr lang="tr-TR" sz="1400" dirty="0" err="1"/>
              <a:t>expression</a:t>
            </a:r>
            <a:r>
              <a:rPr lang="tr-TR" sz="1400" dirty="0"/>
              <a:t> </a:t>
            </a:r>
            <a:r>
              <a:rPr lang="tr-TR" sz="1400" dirty="0" err="1"/>
              <a:t>recognition</a:t>
            </a:r>
            <a:r>
              <a:rPr lang="tr-TR" sz="1400" dirty="0"/>
              <a:t>,” </a:t>
            </a:r>
            <a:r>
              <a:rPr lang="tr-TR" sz="1400" i="1" dirty="0"/>
              <a:t>2014 22nd </a:t>
            </a:r>
            <a:r>
              <a:rPr lang="tr-TR" sz="1400" i="1" dirty="0" err="1"/>
              <a:t>Signal</a:t>
            </a:r>
            <a:r>
              <a:rPr lang="tr-TR" sz="1400" i="1" dirty="0"/>
              <a:t> </a:t>
            </a:r>
            <a:r>
              <a:rPr lang="tr-TR" sz="1400" i="1" dirty="0" err="1"/>
              <a:t>Processing</a:t>
            </a:r>
            <a:r>
              <a:rPr lang="tr-TR" sz="1400" i="1" dirty="0"/>
              <a:t> </a:t>
            </a:r>
            <a:r>
              <a:rPr lang="tr-TR" sz="1400" i="1" dirty="0" err="1"/>
              <a:t>and</a:t>
            </a:r>
            <a:r>
              <a:rPr lang="tr-TR" sz="1400" i="1" dirty="0"/>
              <a:t> Communications Applications Conference (SIU)</a:t>
            </a:r>
            <a:r>
              <a:rPr lang="tr-TR" sz="1400" dirty="0"/>
              <a:t>, Trabzon, 2014, </a:t>
            </a:r>
            <a:r>
              <a:rPr lang="tr-TR" sz="1400" dirty="0" err="1"/>
              <a:t>pp</a:t>
            </a:r>
            <a:r>
              <a:rPr lang="tr-TR" sz="1400" dirty="0"/>
              <a:t>. 172-175. </a:t>
            </a:r>
          </a:p>
        </p:txBody>
      </p:sp>
    </p:spTree>
    <p:extLst>
      <p:ext uri="{BB962C8B-B14F-4D97-AF65-F5344CB8AC3E}">
        <p14:creationId xmlns:p14="http://schemas.microsoft.com/office/powerpoint/2010/main" val="2689365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2066227" y="2504627"/>
            <a:ext cx="7575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Dinlediğiniz için teşekkürler</a:t>
            </a:r>
          </a:p>
        </p:txBody>
      </p:sp>
    </p:spTree>
    <p:extLst>
      <p:ext uri="{BB962C8B-B14F-4D97-AF65-F5344CB8AC3E}">
        <p14:creationId xmlns:p14="http://schemas.microsoft.com/office/powerpoint/2010/main" val="592405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178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En yakın komsular </a:t>
            </a:r>
            <a:r>
              <a:rPr lang="tr-TR" dirty="0" smtClean="0"/>
              <a:t>ağırlıklı </a:t>
            </a:r>
            <a:r>
              <a:rPr lang="tr-TR" dirty="0"/>
              <a:t>ortalama </a:t>
            </a:r>
            <a:r>
              <a:rPr lang="tr-TR" dirty="0" smtClean="0"/>
              <a:t>yöntemi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Algoritmanın </a:t>
            </a:r>
            <a:r>
              <a:rPr lang="tr-TR" sz="2000" dirty="0" smtClean="0"/>
              <a:t>aşamaları </a:t>
            </a:r>
            <a:r>
              <a:rPr lang="tr-TR" sz="2000" dirty="0" err="1" smtClean="0"/>
              <a:t>asağıdaki</a:t>
            </a:r>
            <a:r>
              <a:rPr lang="tr-TR" sz="2000" dirty="0" smtClean="0"/>
              <a:t> </a:t>
            </a:r>
            <a:r>
              <a:rPr lang="tr-TR" sz="2000" dirty="0"/>
              <a:t>gibidir.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000" dirty="0" smtClean="0"/>
              <a:t>Yüz </a:t>
            </a:r>
            <a:r>
              <a:rPr lang="tr-TR" sz="2000" dirty="0"/>
              <a:t>imgesi üzerinde nirengi noktaları seçilir.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000" dirty="0" smtClean="0"/>
              <a:t>Nirengi </a:t>
            </a:r>
            <a:r>
              <a:rPr lang="tr-TR" sz="2000" dirty="0"/>
              <a:t>noktalarının </a:t>
            </a:r>
            <a:r>
              <a:rPr lang="tr-TR" sz="2000" dirty="0" smtClean="0"/>
              <a:t>ağırlık </a:t>
            </a:r>
            <a:r>
              <a:rPr lang="tr-TR" sz="2000" dirty="0"/>
              <a:t>merkezi bulunur.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000" dirty="0" err="1" smtClean="0"/>
              <a:t>Telkafes</a:t>
            </a:r>
            <a:r>
              <a:rPr lang="tr-TR" sz="2000" dirty="0" smtClean="0"/>
              <a:t> </a:t>
            </a:r>
            <a:r>
              <a:rPr lang="tr-TR" sz="2000" dirty="0"/>
              <a:t>modeli 3 boyutlu uzayda, 3 boyutlu ve 2 boyutlu nirengi noktalarının </a:t>
            </a:r>
            <a:r>
              <a:rPr lang="tr-TR" sz="2000" dirty="0" smtClean="0"/>
              <a:t>ağırlık merkezleri </a:t>
            </a:r>
            <a:r>
              <a:rPr lang="tr-TR" sz="2000" dirty="0"/>
              <a:t>kamera düzleminde </a:t>
            </a:r>
            <a:r>
              <a:rPr lang="tr-TR" sz="2000" dirty="0" smtClean="0"/>
              <a:t>çakışacak </a:t>
            </a:r>
            <a:r>
              <a:rPr lang="tr-TR" sz="2000" dirty="0"/>
              <a:t>ş</a:t>
            </a:r>
            <a:r>
              <a:rPr lang="tr-TR" sz="2000" dirty="0" smtClean="0"/>
              <a:t>ekilde </a:t>
            </a:r>
            <a:r>
              <a:rPr lang="tr-TR" sz="2000" dirty="0"/>
              <a:t>ötelenir.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000" dirty="0" err="1" smtClean="0"/>
              <a:t>Telkafes</a:t>
            </a:r>
            <a:r>
              <a:rPr lang="tr-TR" sz="2000" dirty="0" smtClean="0"/>
              <a:t> </a:t>
            </a:r>
            <a:r>
              <a:rPr lang="tr-TR" sz="2000" dirty="0"/>
              <a:t>modelinin </a:t>
            </a:r>
            <a:r>
              <a:rPr lang="tr-TR" sz="2000" dirty="0" smtClean="0"/>
              <a:t>genişlik </a:t>
            </a:r>
            <a:r>
              <a:rPr lang="tr-TR" sz="2000" dirty="0"/>
              <a:t>ve </a:t>
            </a:r>
            <a:r>
              <a:rPr lang="tr-TR" sz="2000" dirty="0" smtClean="0"/>
              <a:t>uzunluğu</a:t>
            </a:r>
            <a:r>
              <a:rPr lang="tr-TR" sz="2000" dirty="0"/>
              <a:t>, 3 boyutlu nirengi noktalarının </a:t>
            </a:r>
            <a:r>
              <a:rPr lang="tr-TR" sz="2000" dirty="0" err="1" smtClean="0"/>
              <a:t>izdüşüm</a:t>
            </a:r>
            <a:r>
              <a:rPr lang="tr-TR" sz="2000" dirty="0" smtClean="0"/>
              <a:t> aralıklarının </a:t>
            </a:r>
            <a:r>
              <a:rPr lang="tr-TR" sz="2000" dirty="0"/>
              <a:t>2 boyutlu nirengi noktalarının aralıklarına oranı ile </a:t>
            </a:r>
            <a:r>
              <a:rPr lang="tr-TR" sz="2000" dirty="0" smtClean="0"/>
              <a:t>ölçeklendirilir.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000" dirty="0"/>
              <a:t>İ</a:t>
            </a:r>
            <a:r>
              <a:rPr lang="tr-TR" sz="2000" dirty="0" smtClean="0"/>
              <a:t>ki </a:t>
            </a:r>
            <a:r>
              <a:rPr lang="tr-TR" sz="2000" dirty="0"/>
              <a:t>boyutlu nirengi noktalarından ısın izleme (ray </a:t>
            </a:r>
            <a:r>
              <a:rPr lang="tr-TR" sz="2000" dirty="0" err="1"/>
              <a:t>tracing</a:t>
            </a:r>
            <a:r>
              <a:rPr lang="tr-TR" sz="2000" dirty="0"/>
              <a:t>) metodu ile 3 </a:t>
            </a:r>
            <a:r>
              <a:rPr lang="tr-TR" sz="2000" dirty="0" smtClean="0"/>
              <a:t>boyutlu nirengi </a:t>
            </a:r>
            <a:r>
              <a:rPr lang="tr-TR" sz="2000" dirty="0"/>
              <a:t>noktalarının yeni koordinatları belirlenir.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000" dirty="0" smtClean="0"/>
              <a:t>Nirengi düğümü dışındaki düğümlerin </a:t>
            </a:r>
            <a:r>
              <a:rPr lang="tr-TR" sz="2000" dirty="0"/>
              <a:t>koordinatları, en yakın k adet nirengi </a:t>
            </a:r>
            <a:r>
              <a:rPr lang="tr-TR" sz="2000" dirty="0" smtClean="0"/>
              <a:t>düğümünün yer değiştirmelerinin ağırlıklı </a:t>
            </a:r>
            <a:r>
              <a:rPr lang="tr-TR" sz="2000" dirty="0"/>
              <a:t>ortalaması ile güncellenir.</a:t>
            </a:r>
          </a:p>
        </p:txBody>
      </p:sp>
    </p:spTree>
    <p:extLst>
      <p:ext uri="{BB962C8B-B14F-4D97-AF65-F5344CB8AC3E}">
        <p14:creationId xmlns:p14="http://schemas.microsoft.com/office/powerpoint/2010/main" val="243038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41000" y="114300"/>
            <a:ext cx="10871200" cy="990600"/>
          </a:xfrm>
        </p:spPr>
        <p:txBody>
          <a:bodyPr/>
          <a:lstStyle/>
          <a:p>
            <a:r>
              <a:rPr lang="tr-TR" dirty="0" smtClean="0"/>
              <a:t>Baş </a:t>
            </a:r>
            <a:r>
              <a:rPr lang="tr-TR" dirty="0"/>
              <a:t>yöneliminin kestirilmesi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0" y="1219200"/>
            <a:ext cx="3883754" cy="55303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Dikdörtgen 4"/>
          <p:cNvSpPr/>
          <p:nvPr/>
        </p:nvSpPr>
        <p:spPr>
          <a:xfrm>
            <a:off x="5017477" y="163752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/>
              <a:t>Telkafes</a:t>
            </a:r>
            <a:r>
              <a:rPr lang="tr-TR" dirty="0"/>
              <a:t> modelinin gözlemlenen yüz imgesi ile hizalanması.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41" y="2154114"/>
            <a:ext cx="4314688" cy="40814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589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İfadelerin benzerlikleri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17563" y="2815336"/>
            <a:ext cx="10871200" cy="206552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87185" y="1800737"/>
            <a:ext cx="10385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/>
              <a:t>CK+'da</a:t>
            </a:r>
            <a:r>
              <a:rPr lang="tr-TR" dirty="0"/>
              <a:t> korku ve mutluluk arasındaki benzerlik. </a:t>
            </a:r>
            <a:endParaRPr lang="tr-TR" dirty="0" smtClean="0"/>
          </a:p>
          <a:p>
            <a:r>
              <a:rPr lang="tr-TR" dirty="0" smtClean="0"/>
              <a:t>Çerçeveler</a:t>
            </a:r>
            <a:r>
              <a:rPr lang="tr-TR" dirty="0"/>
              <a:t>: Korku–Korku–Mutlu–Korku.</a:t>
            </a:r>
          </a:p>
        </p:txBody>
      </p:sp>
    </p:spTree>
    <p:extLst>
      <p:ext uri="{BB962C8B-B14F-4D97-AF65-F5344CB8AC3E}">
        <p14:creationId xmlns:p14="http://schemas.microsoft.com/office/powerpoint/2010/main" val="251454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cs typeface="Arial" charset="0"/>
              </a:rPr>
              <a:t>Yüz Eylem Kodlama Sistemi</a:t>
            </a:r>
            <a:r>
              <a:rPr lang="tr-TR" dirty="0" smtClean="0"/>
              <a:t> </a:t>
            </a:r>
            <a:r>
              <a:rPr lang="tr-TR" dirty="0"/>
              <a:t>(FACS )</a:t>
            </a:r>
            <a:endParaRPr lang="en-US" dirty="0"/>
          </a:p>
        </p:txBody>
      </p:sp>
      <p:sp>
        <p:nvSpPr>
          <p:cNvPr id="24579" name="Rectangle 6"/>
          <p:cNvSpPr>
            <a:spLocks noGrp="1"/>
          </p:cNvSpPr>
          <p:nvPr>
            <p:ph sz="half" idx="1"/>
          </p:nvPr>
        </p:nvSpPr>
        <p:spPr>
          <a:xfrm>
            <a:off x="812800" y="1844824"/>
            <a:ext cx="5181600" cy="35892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Ekman &amp; Friesen,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insan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yüzündeki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görünüm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değişikliklerini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analiz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etti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ve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bunları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eylem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birimleri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(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AU'lar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)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ile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tanımladı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endParaRPr lang="tr-TR" sz="1600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FACS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AU'lar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psikolojideki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deneysel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çalışmalardan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elde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edilmiştir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endParaRPr lang="tr-TR" sz="1600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Eylem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birimleri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, FACS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uzmanları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tarafından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cs typeface="Arial" pitchFamily="34" charset="0"/>
              </a:rPr>
              <a:t>açıklanmıştır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r>
              <a:rPr lang="en-US" sz="1600" dirty="0" err="1" smtClean="0">
                <a:solidFill>
                  <a:schemeClr val="tx2"/>
                </a:solidFill>
                <a:cs typeface="Arial" pitchFamily="34" charset="0"/>
              </a:rPr>
              <a:t>En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güncel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FACS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sınıflandırması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yüz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/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kafa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eylemlerini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tanımlamak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için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46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eylem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birimi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kullanır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endParaRPr lang="tr-TR" sz="1600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FACS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uzmanları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ayrıca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AU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kombinasyonlarıyla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yüz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ifadelerini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cs typeface="Arial" pitchFamily="34" charset="0"/>
              </a:rPr>
              <a:t>modelle</a:t>
            </a:r>
            <a:r>
              <a:rPr lang="tr-TR" sz="1600" dirty="0" err="1" smtClean="0">
                <a:solidFill>
                  <a:schemeClr val="tx2"/>
                </a:solidFill>
                <a:cs typeface="Arial" pitchFamily="34" charset="0"/>
              </a:rPr>
              <a:t>miştir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</a:p>
          <a:p>
            <a:r>
              <a:rPr lang="en-US" sz="1600" dirty="0" err="1" smtClean="0">
                <a:solidFill>
                  <a:schemeClr val="tx2"/>
                </a:solidFill>
                <a:cs typeface="Arial" pitchFamily="34" charset="0"/>
              </a:rPr>
              <a:t>Yüz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ifadelerinin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araştırılması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, 7.000'den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fazla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olası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AU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kombinasyonunu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ortaya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chemeClr val="tx2"/>
                </a:solidFill>
                <a:cs typeface="Arial" pitchFamily="34" charset="0"/>
              </a:rPr>
              <a:t>çıkar</a:t>
            </a:r>
            <a:r>
              <a:rPr lang="tr-TR" sz="1600" dirty="0" err="1" smtClean="0">
                <a:solidFill>
                  <a:schemeClr val="tx2"/>
                </a:solidFill>
                <a:cs typeface="Arial" pitchFamily="34" charset="0"/>
              </a:rPr>
              <a:t>mıştır</a:t>
            </a:r>
            <a:r>
              <a:rPr lang="tr-TR" sz="1600" dirty="0" smtClean="0">
                <a:solidFill>
                  <a:schemeClr val="tx2"/>
                </a:solidFill>
                <a:cs typeface="Arial" pitchFamily="34" charset="0"/>
              </a:rPr>
              <a:t>.</a:t>
            </a:r>
            <a:endParaRPr lang="en-US" sz="160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9972629"/>
              </p:ext>
            </p:extLst>
          </p:nvPr>
        </p:nvGraphicFramePr>
        <p:xfrm>
          <a:off x="6305872" y="1844824"/>
          <a:ext cx="4941248" cy="4148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5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479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Eylem Birimleri</a:t>
                      </a:r>
                    </a:p>
                    <a:p>
                      <a:pPr algn="ctr"/>
                      <a:r>
                        <a:rPr lang="tr-TR" sz="1200" dirty="0" smtClean="0"/>
                        <a:t>(AU)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Tanım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Örnek Resim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İlgili Yüz İfadesi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79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5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Upper </a:t>
                      </a:r>
                      <a:r>
                        <a:rPr lang="tr-TR" sz="1200" dirty="0" err="1" smtClean="0"/>
                        <a:t>Lid</a:t>
                      </a:r>
                      <a:r>
                        <a:rPr lang="tr-TR" sz="1200" dirty="0" smtClean="0"/>
                        <a:t> </a:t>
                      </a:r>
                      <a:r>
                        <a:rPr lang="tr-TR" sz="1200" dirty="0" err="1" smtClean="0"/>
                        <a:t>Raiser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Şaşırma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06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9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Nose Wrinkler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İğrenme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479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12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Lip Corner Puller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Mutluluk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479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15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Lip Corner Depressor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Üzüntü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479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16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Lower Lip</a:t>
                      </a:r>
                      <a:r>
                        <a:rPr lang="tr-TR" sz="1200" baseline="0" dirty="0" smtClean="0"/>
                        <a:t> Depressor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Mutluluk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06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20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Lip Stretcher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Korku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06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23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Lip Tightener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Öfke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064"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AU 24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Lip Pressor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dirty="0" smtClean="0"/>
                        <a:t>Öfke</a:t>
                      </a:r>
                      <a:endParaRPr lang="tr-T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0290" name="Picture 2" descr="C:\Users\Toshiba\Desktop\Doktora Tez\17.05.2013\tezagu\Chapters\AU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9809" y="2339213"/>
            <a:ext cx="856109" cy="334290"/>
          </a:xfrm>
          <a:prstGeom prst="rect">
            <a:avLst/>
          </a:prstGeom>
          <a:noFill/>
        </p:spPr>
      </p:pic>
      <p:pic>
        <p:nvPicPr>
          <p:cNvPr id="140291" name="Picture 3" descr="C:\Users\Toshiba\Desktop\Doktora Tez\17.05.2013\tezagu\Chapters\AU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1822" y="2814004"/>
            <a:ext cx="864096" cy="366142"/>
          </a:xfrm>
          <a:prstGeom prst="rect">
            <a:avLst/>
          </a:prstGeom>
          <a:noFill/>
        </p:spPr>
      </p:pic>
      <p:pic>
        <p:nvPicPr>
          <p:cNvPr id="140292" name="Picture 4" descr="C:\Users\Toshiba\Desktop\Doktora Tez\17.05.2013\tezagu\Chapters\AU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81822" y="3297149"/>
            <a:ext cx="864096" cy="360040"/>
          </a:xfrm>
          <a:prstGeom prst="rect">
            <a:avLst/>
          </a:prstGeom>
          <a:noFill/>
        </p:spPr>
      </p:pic>
      <p:pic>
        <p:nvPicPr>
          <p:cNvPr id="140293" name="Picture 5" descr="C:\Users\Toshiba\Desktop\Doktora Tez\17.05.2013\tezagu\Chapters\AU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89809" y="3745680"/>
            <a:ext cx="864096" cy="366142"/>
          </a:xfrm>
          <a:prstGeom prst="rect">
            <a:avLst/>
          </a:prstGeom>
          <a:noFill/>
        </p:spPr>
      </p:pic>
      <p:pic>
        <p:nvPicPr>
          <p:cNvPr id="140294" name="Picture 6" descr="C:\Users\Toshiba\Desktop\Doktora Tez\17.05.2013\tezagu\Chapters\AU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89809" y="4296615"/>
            <a:ext cx="864096" cy="288032"/>
          </a:xfrm>
          <a:prstGeom prst="rect">
            <a:avLst/>
          </a:prstGeom>
          <a:noFill/>
        </p:spPr>
      </p:pic>
      <p:pic>
        <p:nvPicPr>
          <p:cNvPr id="140295" name="Picture 7" descr="C:\Users\Toshiba\Desktop\Doktora Tez\17.05.2013\tezagu\Chapters\AU2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56961" y="4726097"/>
            <a:ext cx="864096" cy="332310"/>
          </a:xfrm>
          <a:prstGeom prst="rect">
            <a:avLst/>
          </a:prstGeom>
          <a:noFill/>
        </p:spPr>
      </p:pic>
      <p:pic>
        <p:nvPicPr>
          <p:cNvPr id="140296" name="Picture 8" descr="C:\Users\Toshiba\Desktop\Doktora Tez\17.05.2013\tezagu\Chapters\AU2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89809" y="5183999"/>
            <a:ext cx="864096" cy="288031"/>
          </a:xfrm>
          <a:prstGeom prst="rect">
            <a:avLst/>
          </a:prstGeom>
          <a:noFill/>
        </p:spPr>
      </p:pic>
      <p:pic>
        <p:nvPicPr>
          <p:cNvPr id="140297" name="Picture 9" descr="C:\Users\Toshiba\Desktop\Doktora Tez\17.05.2013\tezagu\Chapters\AU2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81822" y="5597622"/>
            <a:ext cx="885134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9361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8326" y="344061"/>
            <a:ext cx="8229600" cy="650336"/>
          </a:xfrm>
        </p:spPr>
        <p:txBody>
          <a:bodyPr>
            <a:noAutofit/>
          </a:bodyPr>
          <a:lstStyle/>
          <a:p>
            <a:r>
              <a:rPr lang="tr-TR" dirty="0" smtClean="0">
                <a:cs typeface="Arial" charset="0"/>
              </a:rPr>
              <a:t>Yüz ifadesi tanıma sistemi</a:t>
            </a:r>
            <a:endParaRPr lang="tr-TR" dirty="0"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858326" y="1527411"/>
            <a:ext cx="8568952" cy="3240360"/>
          </a:xfrm>
        </p:spPr>
        <p:txBody>
          <a:bodyPr>
            <a:normAutofit fontScale="77500" lnSpcReduction="20000"/>
          </a:bodyPr>
          <a:lstStyle/>
          <a:p>
            <a:r>
              <a:rPr lang="tr-TR" sz="1700" dirty="0">
                <a:cs typeface="Arial" charset="0"/>
              </a:rPr>
              <a:t>Model tabanlı yüz ifadesi tanıma sistemimiz aşağıdaki aşamaları içerir</a:t>
            </a:r>
            <a:r>
              <a:rPr lang="tr-TR" sz="1700" dirty="0" smtClean="0">
                <a:cs typeface="Arial" charset="0"/>
              </a:rPr>
              <a:t>:</a:t>
            </a:r>
          </a:p>
          <a:p>
            <a:r>
              <a:rPr lang="tr-TR" sz="1700" dirty="0" smtClean="0">
                <a:cs typeface="Arial" charset="0"/>
              </a:rPr>
              <a:t>Girdi: </a:t>
            </a:r>
          </a:p>
          <a:p>
            <a:pPr lvl="1"/>
            <a:r>
              <a:rPr lang="tr-TR" sz="1700" dirty="0" smtClean="0">
                <a:cs typeface="Arial" charset="0"/>
              </a:rPr>
              <a:t>32 nirengi </a:t>
            </a:r>
            <a:r>
              <a:rPr lang="tr-TR" sz="1700" dirty="0">
                <a:cs typeface="Arial" charset="0"/>
              </a:rPr>
              <a:t>noktasıyla işaretlenmiş tek bir yüzün videosu</a:t>
            </a:r>
            <a:r>
              <a:rPr lang="tr-TR" sz="1700" dirty="0" smtClean="0">
                <a:cs typeface="Arial" charset="0"/>
              </a:rPr>
              <a:t>,</a:t>
            </a:r>
          </a:p>
          <a:p>
            <a:pPr lvl="1"/>
            <a:r>
              <a:rPr lang="tr-TR" sz="1700" dirty="0" smtClean="0">
                <a:cs typeface="Arial" charset="0"/>
              </a:rPr>
              <a:t>yüz </a:t>
            </a:r>
            <a:r>
              <a:rPr lang="tr-TR" sz="1700" dirty="0">
                <a:cs typeface="Arial" charset="0"/>
              </a:rPr>
              <a:t>kabaca kameraya </a:t>
            </a:r>
            <a:r>
              <a:rPr lang="tr-TR" sz="1700" dirty="0" smtClean="0">
                <a:cs typeface="Arial" charset="0"/>
              </a:rPr>
              <a:t>dönük</a:t>
            </a:r>
          </a:p>
          <a:p>
            <a:r>
              <a:rPr lang="tr-TR" sz="1700" dirty="0" smtClean="0">
                <a:cs typeface="Arial" charset="0"/>
              </a:rPr>
              <a:t>Aşağıdakiler </a:t>
            </a:r>
            <a:r>
              <a:rPr lang="tr-TR" sz="1700" dirty="0">
                <a:cs typeface="Arial" charset="0"/>
              </a:rPr>
              <a:t>için dinamik bir yöntem öneriyoruz</a:t>
            </a:r>
            <a:r>
              <a:rPr lang="tr-TR" sz="1700" dirty="0" smtClean="0">
                <a:cs typeface="Arial" charset="0"/>
              </a:rPr>
              <a:t>:</a:t>
            </a:r>
          </a:p>
          <a:p>
            <a:pPr lvl="1"/>
            <a:r>
              <a:rPr lang="tr-TR" sz="1700" dirty="0" smtClean="0">
                <a:cs typeface="Arial" charset="0"/>
              </a:rPr>
              <a:t>3B model </a:t>
            </a:r>
            <a:r>
              <a:rPr lang="tr-TR" sz="1700" dirty="0">
                <a:cs typeface="Arial" charset="0"/>
              </a:rPr>
              <a:t>yüz bölgesine </a:t>
            </a:r>
            <a:r>
              <a:rPr lang="tr-TR" sz="1700" dirty="0" smtClean="0">
                <a:cs typeface="Arial" charset="0"/>
              </a:rPr>
              <a:t>oturtulur</a:t>
            </a:r>
          </a:p>
          <a:p>
            <a:pPr lvl="1"/>
            <a:r>
              <a:rPr lang="tr-TR" sz="1700" dirty="0" smtClean="0">
                <a:cs typeface="Arial" charset="0"/>
              </a:rPr>
              <a:t>bir </a:t>
            </a:r>
            <a:r>
              <a:rPr lang="tr-TR" sz="1700" dirty="0">
                <a:cs typeface="Arial" charset="0"/>
              </a:rPr>
              <a:t>ifade oluşturan </a:t>
            </a:r>
            <a:r>
              <a:rPr lang="tr-TR" sz="1700" dirty="0" smtClean="0">
                <a:cs typeface="Arial" charset="0"/>
              </a:rPr>
              <a:t>nirengi noktaları 2B </a:t>
            </a:r>
            <a:r>
              <a:rPr lang="tr-TR" sz="1700" dirty="0">
                <a:cs typeface="Arial" charset="0"/>
              </a:rPr>
              <a:t>video karesinde </a:t>
            </a:r>
            <a:r>
              <a:rPr lang="tr-TR" sz="1700" dirty="0" smtClean="0">
                <a:cs typeface="Arial" charset="0"/>
              </a:rPr>
              <a:t>takip edilir</a:t>
            </a:r>
          </a:p>
          <a:p>
            <a:pPr lvl="1"/>
            <a:r>
              <a:rPr lang="tr-TR" sz="1700" dirty="0" smtClean="0">
                <a:cs typeface="Arial" charset="0"/>
              </a:rPr>
              <a:t>başın </a:t>
            </a:r>
            <a:r>
              <a:rPr lang="tr-TR" sz="1700" dirty="0">
                <a:cs typeface="Arial" charset="0"/>
              </a:rPr>
              <a:t>katı vücut </a:t>
            </a:r>
            <a:r>
              <a:rPr lang="tr-TR" sz="1700" dirty="0" smtClean="0">
                <a:cs typeface="Arial" charset="0"/>
              </a:rPr>
              <a:t>hareketi </a:t>
            </a:r>
            <a:r>
              <a:rPr lang="tr-TR" sz="1700" dirty="0">
                <a:cs typeface="Arial" charset="0"/>
              </a:rPr>
              <a:t>tahmin </a:t>
            </a:r>
            <a:r>
              <a:rPr lang="tr-TR" sz="1700" dirty="0" smtClean="0">
                <a:cs typeface="Arial" charset="0"/>
              </a:rPr>
              <a:t>edilir</a:t>
            </a:r>
          </a:p>
          <a:p>
            <a:pPr lvl="1"/>
            <a:r>
              <a:rPr lang="tr-TR" sz="1700" dirty="0" smtClean="0">
                <a:cs typeface="Arial" charset="0"/>
              </a:rPr>
              <a:t>yüz deformasyonları tahmin edilir</a:t>
            </a:r>
          </a:p>
          <a:p>
            <a:pPr lvl="1"/>
            <a:r>
              <a:rPr lang="tr-TR" sz="1700" dirty="0" smtClean="0">
                <a:cs typeface="Arial" charset="0"/>
              </a:rPr>
              <a:t>kas kuvvetleri ayıklanır </a:t>
            </a:r>
            <a:r>
              <a:rPr lang="tr-TR" sz="1700" dirty="0">
                <a:cs typeface="Arial" charset="0"/>
              </a:rPr>
              <a:t>- yeni </a:t>
            </a:r>
            <a:r>
              <a:rPr lang="tr-TR" sz="1700" dirty="0" smtClean="0">
                <a:cs typeface="Arial" charset="0"/>
              </a:rPr>
              <a:t>öznitelikler</a:t>
            </a:r>
          </a:p>
          <a:p>
            <a:pPr lvl="1"/>
            <a:r>
              <a:rPr lang="tr-TR" sz="1700" dirty="0" smtClean="0">
                <a:cs typeface="Arial" charset="0"/>
              </a:rPr>
              <a:t>yüz </a:t>
            </a:r>
            <a:r>
              <a:rPr lang="tr-TR" sz="1700" dirty="0">
                <a:cs typeface="Arial" charset="0"/>
              </a:rPr>
              <a:t>ifadesini </a:t>
            </a:r>
            <a:r>
              <a:rPr lang="tr-TR" sz="1700" dirty="0" smtClean="0">
                <a:cs typeface="Arial" charset="0"/>
              </a:rPr>
              <a:t>sınıflandırılır</a:t>
            </a:r>
          </a:p>
          <a:p>
            <a:r>
              <a:rPr lang="tr-TR" sz="1700" dirty="0" smtClean="0">
                <a:cs typeface="Arial" charset="0"/>
              </a:rPr>
              <a:t>Çıktı:</a:t>
            </a:r>
          </a:p>
          <a:p>
            <a:pPr lvl="1"/>
            <a:r>
              <a:rPr lang="tr-TR" sz="1700" dirty="0" smtClean="0">
                <a:cs typeface="Arial" charset="0"/>
              </a:rPr>
              <a:t>nötr </a:t>
            </a:r>
            <a:r>
              <a:rPr lang="tr-TR" sz="1700" dirty="0">
                <a:cs typeface="Arial" charset="0"/>
              </a:rPr>
              <a:t>de dahil olmak üzere 7 evrensel yüz ifadesinden birinde sınıflandırılan ifade</a:t>
            </a:r>
          </a:p>
          <a:p>
            <a:pPr marL="393192" lvl="1" indent="0">
              <a:buNone/>
            </a:pP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/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  <p:sp>
        <p:nvSpPr>
          <p:cNvPr id="32" name="Left Brace 31"/>
          <p:cNvSpPr/>
          <p:nvPr/>
        </p:nvSpPr>
        <p:spPr>
          <a:xfrm rot="16200000">
            <a:off x="5127554" y="5507894"/>
            <a:ext cx="243362" cy="97344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Left Brace 35"/>
          <p:cNvSpPr/>
          <p:nvPr/>
        </p:nvSpPr>
        <p:spPr>
          <a:xfrm rot="16200000">
            <a:off x="3598128" y="5130449"/>
            <a:ext cx="243362" cy="17283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Left Brace 36"/>
          <p:cNvSpPr/>
          <p:nvPr/>
        </p:nvSpPr>
        <p:spPr>
          <a:xfrm rot="16200000">
            <a:off x="2121890" y="5523186"/>
            <a:ext cx="243362" cy="93610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Left Brace 37"/>
          <p:cNvSpPr/>
          <p:nvPr/>
        </p:nvSpPr>
        <p:spPr>
          <a:xfrm rot="16200000">
            <a:off x="6694326" y="5179455"/>
            <a:ext cx="243362" cy="172833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Left Brace 44"/>
          <p:cNvSpPr/>
          <p:nvPr/>
        </p:nvSpPr>
        <p:spPr>
          <a:xfrm rot="16200000">
            <a:off x="8170566" y="5495847"/>
            <a:ext cx="243362" cy="93610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Rectangle 45"/>
          <p:cNvSpPr/>
          <p:nvPr/>
        </p:nvSpPr>
        <p:spPr>
          <a:xfrm>
            <a:off x="3143673" y="6165305"/>
            <a:ext cx="1123667" cy="39736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err="1" smtClean="0"/>
              <a:t>İlklendirme</a:t>
            </a:r>
            <a:endParaRPr lang="tr-TR" sz="1100" dirty="0"/>
          </a:p>
        </p:txBody>
      </p:sp>
      <p:sp>
        <p:nvSpPr>
          <p:cNvPr id="47" name="Rectangle 46"/>
          <p:cNvSpPr/>
          <p:nvPr/>
        </p:nvSpPr>
        <p:spPr>
          <a:xfrm>
            <a:off x="1731974" y="6157589"/>
            <a:ext cx="1123667" cy="39736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Girdi</a:t>
            </a:r>
            <a:endParaRPr lang="tr-TR" sz="1100" dirty="0"/>
          </a:p>
        </p:txBody>
      </p:sp>
      <p:sp>
        <p:nvSpPr>
          <p:cNvPr id="48" name="Rectangle 47"/>
          <p:cNvSpPr/>
          <p:nvPr/>
        </p:nvSpPr>
        <p:spPr>
          <a:xfrm>
            <a:off x="4684302" y="6169743"/>
            <a:ext cx="1123667" cy="397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Takip Etme</a:t>
            </a:r>
            <a:endParaRPr lang="tr-TR" sz="1100" dirty="0"/>
          </a:p>
        </p:txBody>
      </p:sp>
      <p:sp>
        <p:nvSpPr>
          <p:cNvPr id="49" name="Rectangle 48"/>
          <p:cNvSpPr/>
          <p:nvPr/>
        </p:nvSpPr>
        <p:spPr>
          <a:xfrm>
            <a:off x="6168009" y="6169743"/>
            <a:ext cx="1353849" cy="3973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Katı Vücut hareketi</a:t>
            </a:r>
            <a:endParaRPr lang="tr-TR" sz="1100" dirty="0"/>
          </a:p>
        </p:txBody>
      </p:sp>
      <p:sp>
        <p:nvSpPr>
          <p:cNvPr id="50" name="Rectangle 49"/>
          <p:cNvSpPr/>
          <p:nvPr/>
        </p:nvSpPr>
        <p:spPr>
          <a:xfrm>
            <a:off x="7824193" y="6165305"/>
            <a:ext cx="1123667" cy="397367"/>
          </a:xfrm>
          <a:prstGeom prst="rect">
            <a:avLst/>
          </a:prstGeom>
          <a:solidFill>
            <a:srgbClr val="D00A8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dirty="0" smtClean="0"/>
              <a:t>Kas Kuvvetleri Çözme</a:t>
            </a:r>
            <a:endParaRPr lang="tr-TR" sz="1100" dirty="0"/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8976320" y="5229200"/>
            <a:ext cx="223212" cy="1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36" y="4725145"/>
            <a:ext cx="947224" cy="1113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4725145"/>
            <a:ext cx="939676" cy="111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4725144"/>
            <a:ext cx="78040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9" y="4725144"/>
            <a:ext cx="924133" cy="10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54" y="4725145"/>
            <a:ext cx="822919" cy="11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4725145"/>
            <a:ext cx="913711" cy="118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98" y="4725570"/>
            <a:ext cx="944827" cy="111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9264353" y="5013177"/>
            <a:ext cx="1123667" cy="397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dirty="0" smtClean="0">
                <a:solidFill>
                  <a:schemeClr val="tx1"/>
                </a:solidFill>
              </a:rPr>
              <a:t>İfade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Anatomik Yüz Modeli-HIGEM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4968794" cy="4495800"/>
          </a:xfrm>
        </p:spPr>
        <p:txBody>
          <a:bodyPr>
            <a:normAutofit/>
          </a:bodyPr>
          <a:lstStyle/>
          <a:p>
            <a:pPr algn="just"/>
            <a:r>
              <a:rPr lang="tr-TR" sz="1800" dirty="0"/>
              <a:t>Yüz ifadesi tanıma algoritmamızın girdilerinden biri 3 boyutlu ve insan yüz </a:t>
            </a:r>
            <a:r>
              <a:rPr lang="tr-TR" sz="1800" dirty="0" smtClean="0"/>
              <a:t>anatomisine uygun </a:t>
            </a:r>
            <a:r>
              <a:rPr lang="tr-TR" sz="1800" dirty="0"/>
              <a:t>bir yüz modelidir</a:t>
            </a:r>
            <a:r>
              <a:rPr lang="tr-TR" sz="1800" dirty="0" smtClean="0"/>
              <a:t>.</a:t>
            </a:r>
          </a:p>
          <a:p>
            <a:pPr lvl="1" algn="just"/>
            <a:r>
              <a:rPr lang="tr-TR" sz="1800" dirty="0" smtClean="0"/>
              <a:t>612 düğüm </a:t>
            </a:r>
            <a:r>
              <a:rPr lang="tr-TR" sz="1800" dirty="0"/>
              <a:t>ve </a:t>
            </a:r>
            <a:r>
              <a:rPr lang="tr-TR" sz="1800" dirty="0" smtClean="0"/>
              <a:t>1.128 </a:t>
            </a:r>
            <a:r>
              <a:rPr lang="nn-NO" sz="1800" dirty="0" smtClean="0"/>
              <a:t>poligona </a:t>
            </a:r>
            <a:r>
              <a:rPr lang="nn-NO" sz="1800" dirty="0"/>
              <a:t>sahip, tek katmanlı HIGEM </a:t>
            </a:r>
            <a:r>
              <a:rPr lang="nn-NO" sz="1800" dirty="0" smtClean="0"/>
              <a:t>modelidir</a:t>
            </a:r>
            <a:endParaRPr lang="tr-TR" sz="1800" dirty="0" smtClean="0"/>
          </a:p>
          <a:p>
            <a:pPr lvl="1" algn="just"/>
            <a:r>
              <a:rPr lang="tr-TR" sz="1800" dirty="0"/>
              <a:t>bu </a:t>
            </a:r>
            <a:r>
              <a:rPr lang="tr-TR" sz="1800" dirty="0" smtClean="0"/>
              <a:t>model, </a:t>
            </a:r>
            <a:r>
              <a:rPr lang="sv-SE" sz="1800" dirty="0" smtClean="0"/>
              <a:t>yüz </a:t>
            </a:r>
            <a:r>
              <a:rPr lang="sv-SE" sz="1800" dirty="0"/>
              <a:t>anatomisine uygun olarak 18 ana kas grubunu </a:t>
            </a:r>
            <a:r>
              <a:rPr lang="sv-SE" sz="1800" dirty="0" smtClean="0"/>
              <a:t>içerir</a:t>
            </a:r>
            <a:r>
              <a:rPr lang="tr-TR" sz="1800" dirty="0" smtClean="0"/>
              <a:t> (ipliksi kas)</a:t>
            </a:r>
          </a:p>
          <a:p>
            <a:pPr lvl="1" algn="just"/>
            <a:r>
              <a:rPr lang="tr-TR" sz="1800" dirty="0" smtClean="0"/>
              <a:t>her </a:t>
            </a:r>
            <a:r>
              <a:rPr lang="tr-TR" sz="1800" dirty="0"/>
              <a:t>kas bir ekleme noktası (deri üzerinde) ve bir başlangıç noktası (kafatasında) ile temsil </a:t>
            </a:r>
            <a:r>
              <a:rPr lang="tr-TR" sz="1800" dirty="0" smtClean="0"/>
              <a:t>edilir</a:t>
            </a:r>
          </a:p>
          <a:p>
            <a:pPr lvl="2" algn="just"/>
            <a:r>
              <a:rPr lang="tr-TR" sz="1800" dirty="0"/>
              <a:t>b</a:t>
            </a:r>
            <a:r>
              <a:rPr lang="tr-TR" sz="1800" dirty="0" smtClean="0"/>
              <a:t>u </a:t>
            </a:r>
            <a:r>
              <a:rPr lang="tr-TR" sz="1800" dirty="0"/>
              <a:t>noktalar kas kuvvetlerinin yönünü belirlemek için </a:t>
            </a:r>
            <a:r>
              <a:rPr lang="tr-TR" sz="1800" dirty="0" smtClean="0"/>
              <a:t>kullanılır</a:t>
            </a:r>
            <a:endParaRPr lang="tr-TR" sz="1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266" y="1600200"/>
            <a:ext cx="4930236" cy="49302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21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Kas modeli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5152292"/>
          </a:xfrm>
        </p:spPr>
        <p:txBody>
          <a:bodyPr>
            <a:normAutofit fontScale="92500" lnSpcReduction="10000"/>
          </a:bodyPr>
          <a:lstStyle/>
          <a:p>
            <a:r>
              <a:rPr lang="tr-TR" sz="2200" dirty="0" smtClean="0"/>
              <a:t>Her kasın </a:t>
            </a:r>
            <a:r>
              <a:rPr lang="tr-TR" sz="2200" dirty="0"/>
              <a:t>etki alanı içinde kalan </a:t>
            </a:r>
            <a:r>
              <a:rPr lang="tr-TR" sz="2200" dirty="0" err="1" smtClean="0"/>
              <a:t>telkafes</a:t>
            </a:r>
            <a:r>
              <a:rPr lang="tr-TR" sz="2200" dirty="0" smtClean="0"/>
              <a:t> düğümler belirlenir.</a:t>
            </a:r>
          </a:p>
          <a:p>
            <a:r>
              <a:rPr lang="tr-TR" sz="2000" dirty="0" smtClean="0"/>
              <a:t>Kas </a:t>
            </a:r>
            <a:r>
              <a:rPr lang="tr-TR" sz="2000" dirty="0"/>
              <a:t>kuvvetlerinin HIGEM </a:t>
            </a:r>
            <a:r>
              <a:rPr lang="tr-TR" sz="2000" dirty="0" smtClean="0"/>
              <a:t>düğümleri </a:t>
            </a:r>
            <a:r>
              <a:rPr lang="tr-TR" sz="2000" dirty="0"/>
              <a:t>ve yüz imgesi üzerinde </a:t>
            </a:r>
            <a:r>
              <a:rPr lang="tr-TR" sz="2000" dirty="0" smtClean="0"/>
              <a:t>dağılımı</a:t>
            </a:r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Kasların </a:t>
            </a:r>
            <a:r>
              <a:rPr lang="tr-TR" sz="2000" dirty="0"/>
              <a:t>etki alanındaki kuvvet </a:t>
            </a:r>
            <a:r>
              <a:rPr lang="tr-TR" sz="2000" dirty="0" smtClean="0"/>
              <a:t>dağılımlarını </a:t>
            </a:r>
            <a:r>
              <a:rPr lang="tr-TR" sz="2000" dirty="0">
                <a:solidFill>
                  <a:srgbClr val="C00000"/>
                </a:solidFill>
              </a:rPr>
              <a:t>kas haritası </a:t>
            </a:r>
            <a:r>
              <a:rPr lang="tr-TR" sz="2000" dirty="0"/>
              <a:t>olarak </a:t>
            </a:r>
            <a:r>
              <a:rPr lang="tr-TR" sz="2000" dirty="0" smtClean="0"/>
              <a:t>anacağımız </a:t>
            </a:r>
            <a:r>
              <a:rPr lang="tr-TR" sz="2000" dirty="0"/>
              <a:t>A </a:t>
            </a:r>
            <a:r>
              <a:rPr lang="tr-TR" sz="2000" dirty="0" smtClean="0"/>
              <a:t>matrisinde toplarız.</a:t>
            </a:r>
          </a:p>
          <a:p>
            <a:r>
              <a:rPr lang="tr-TR" sz="2000" dirty="0"/>
              <a:t>Bu, n </a:t>
            </a:r>
            <a:r>
              <a:rPr lang="tr-TR" sz="2000" dirty="0" smtClean="0"/>
              <a:t>düğüm </a:t>
            </a:r>
            <a:r>
              <a:rPr lang="tr-TR" sz="2000" dirty="0"/>
              <a:t>sayısı ve m kas sayısı iken </a:t>
            </a:r>
            <a:r>
              <a:rPr lang="tr-TR" sz="2000" i="1" dirty="0" smtClean="0"/>
              <a:t>3n x m </a:t>
            </a:r>
            <a:r>
              <a:rPr lang="tr-TR" sz="2000" dirty="0"/>
              <a:t>boyutlarında bir </a:t>
            </a:r>
            <a:r>
              <a:rPr lang="tr-TR" sz="2000" dirty="0" smtClean="0"/>
              <a:t>matristir (x, y, z eksenleri).</a:t>
            </a:r>
          </a:p>
          <a:p>
            <a:endParaRPr lang="tr-TR" sz="2000" dirty="0"/>
          </a:p>
          <a:p>
            <a:endParaRPr lang="tr-TR" sz="2000" dirty="0" smtClean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9" y="2451529"/>
            <a:ext cx="2968492" cy="299817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957" y="2451529"/>
            <a:ext cx="2513492" cy="314917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15" y="2750997"/>
            <a:ext cx="3649082" cy="20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 haritası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6864" y="1748742"/>
            <a:ext cx="5855200" cy="47822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1600" dirty="0"/>
              <a:t>Kas haritamız olarak hizmet veren matris A'da kasların tel kafes köşeleri üzerindeki etkilerini birleştiriyoruz</a:t>
            </a:r>
            <a:r>
              <a:rPr lang="tr-TR" sz="1600" dirty="0" smtClean="0"/>
              <a:t>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Kas </a:t>
            </a:r>
            <a:r>
              <a:rPr lang="tr-TR" sz="1600" dirty="0"/>
              <a:t>haritası tamamen insan yüzünün anatomik yapısına bağlıdır</a:t>
            </a:r>
            <a:r>
              <a:rPr lang="tr-TR" sz="1600" dirty="0" smtClean="0"/>
              <a:t>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A </a:t>
            </a:r>
            <a:r>
              <a:rPr lang="tr-TR" sz="1600" dirty="0"/>
              <a:t>kas haritasının 3n satırı ve m sütunu vardır. </a:t>
            </a:r>
            <a:r>
              <a:rPr lang="tr-TR" sz="1600" dirty="0" smtClean="0"/>
              <a:t>Matriste </a:t>
            </a:r>
            <a:r>
              <a:rPr lang="tr-TR" sz="1600" dirty="0"/>
              <a:t>her sütun kasları temsil eder.        </a:t>
            </a:r>
            <a:endParaRPr lang="tr-TR" sz="1600" dirty="0" smtClean="0"/>
          </a:p>
          <a:p>
            <a:pPr algn="just"/>
            <a:endParaRPr lang="tr-TR" sz="1600" dirty="0" smtClean="0"/>
          </a:p>
          <a:p>
            <a:pPr algn="just"/>
            <a:r>
              <a:rPr lang="tr-TR" sz="1600" dirty="0"/>
              <a:t> </a:t>
            </a:r>
            <a:r>
              <a:rPr lang="tr-TR" sz="1600" dirty="0" smtClean="0"/>
              <a:t>         kas </a:t>
            </a:r>
            <a:r>
              <a:rPr lang="tr-TR" sz="1600" dirty="0"/>
              <a:t>2'nin </a:t>
            </a:r>
            <a:r>
              <a:rPr lang="tr-TR" sz="1600" dirty="0" smtClean="0"/>
              <a:t>düğüm </a:t>
            </a:r>
            <a:r>
              <a:rPr lang="tr-TR" sz="1600" dirty="0"/>
              <a:t>1 üzerindeki </a:t>
            </a:r>
            <a:r>
              <a:rPr lang="tr-TR" sz="1600" dirty="0" smtClean="0"/>
              <a:t>x yönündeki etkisini gösterir.</a:t>
            </a:r>
          </a:p>
          <a:p>
            <a:pPr algn="just"/>
            <a:endParaRPr lang="tr-TR" sz="1600" dirty="0" smtClean="0"/>
          </a:p>
          <a:p>
            <a:pPr algn="just"/>
            <a:r>
              <a:rPr lang="tr-TR" sz="1600" dirty="0" smtClean="0"/>
              <a:t>Her düğüm noktasının her ekseni üzerindeki </a:t>
            </a:r>
            <a:r>
              <a:rPr lang="tr-TR" sz="1600" dirty="0"/>
              <a:t>kas kuvvetleri şu şekilde hesaplanır:        </a:t>
            </a:r>
            <a:endParaRPr lang="tr-TR" sz="1600" dirty="0" smtClean="0"/>
          </a:p>
          <a:p>
            <a:pPr algn="just"/>
            <a:endParaRPr lang="tr-TR" sz="1600" dirty="0"/>
          </a:p>
          <a:p>
            <a:pPr algn="just"/>
            <a:endParaRPr lang="tr-TR" sz="1600" dirty="0" smtClean="0"/>
          </a:p>
          <a:p>
            <a:pPr algn="just"/>
            <a:endParaRPr lang="tr-TR" sz="1600" dirty="0"/>
          </a:p>
          <a:p>
            <a:pPr algn="just"/>
            <a:endParaRPr lang="tr-TR" sz="1600" dirty="0" smtClean="0"/>
          </a:p>
          <a:p>
            <a:pPr algn="just"/>
            <a:r>
              <a:rPr lang="tr-TR" sz="1600" dirty="0"/>
              <a:t> </a:t>
            </a:r>
            <a:r>
              <a:rPr lang="tr-TR" sz="1600" dirty="0" smtClean="0"/>
              <a:t>       </a:t>
            </a:r>
            <a:r>
              <a:rPr lang="tr-TR" sz="1600" dirty="0"/>
              <a:t>kas kuvveti büyüklüklerini gösterir ve   </a:t>
            </a:r>
            <a:r>
              <a:rPr lang="tr-TR" sz="1600" dirty="0" smtClean="0"/>
              <a:t>her düğümdeki  </a:t>
            </a:r>
            <a:r>
              <a:rPr lang="tr-TR" sz="1600" dirty="0"/>
              <a:t>kas kuvvetlerini gösterir</a:t>
            </a:r>
          </a:p>
        </p:txBody>
      </p:sp>
      <p:pic>
        <p:nvPicPr>
          <p:cNvPr id="5349" name="Picture 2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7179" y="4739506"/>
            <a:ext cx="1175171" cy="547340"/>
          </a:xfrm>
          <a:prstGeom prst="rect">
            <a:avLst/>
          </a:prstGeom>
          <a:noFill/>
        </p:spPr>
      </p:pic>
      <p:pic>
        <p:nvPicPr>
          <p:cNvPr id="5350" name="Picture 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0411" y="5637753"/>
            <a:ext cx="377905" cy="494184"/>
          </a:xfrm>
          <a:prstGeom prst="rect">
            <a:avLst/>
          </a:prstGeom>
          <a:noFill/>
        </p:spPr>
      </p:pic>
      <p:pic>
        <p:nvPicPr>
          <p:cNvPr id="5351" name="Picture 2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9993" y="5648890"/>
            <a:ext cx="266700" cy="431800"/>
          </a:xfrm>
          <a:prstGeom prst="rect">
            <a:avLst/>
          </a:prstGeom>
          <a:noFill/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31229"/>
              </p:ext>
            </p:extLst>
          </p:nvPr>
        </p:nvGraphicFramePr>
        <p:xfrm>
          <a:off x="7788855" y="1558448"/>
          <a:ext cx="3309873" cy="3397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Equation" r:id="rId7" imgW="1828800" imgH="2641600" progId="Equation.3">
                  <p:embed/>
                </p:oleObj>
              </mc:Choice>
              <mc:Fallback>
                <p:oleObj name="Equation" r:id="rId7" imgW="1828800" imgH="2641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855" y="1558448"/>
                        <a:ext cx="3309873" cy="3397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511872"/>
              </p:ext>
            </p:extLst>
          </p:nvPr>
        </p:nvGraphicFramePr>
        <p:xfrm>
          <a:off x="1213659" y="3587324"/>
          <a:ext cx="422630" cy="45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9" imgW="177569" imgH="202936" progId="Equation.3">
                  <p:embed/>
                </p:oleObj>
              </mc:Choice>
              <mc:Fallback>
                <p:oleObj name="Equation" r:id="rId9" imgW="177569" imgH="202936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659" y="3587324"/>
                        <a:ext cx="422630" cy="453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67" y="5013176"/>
            <a:ext cx="1733412" cy="18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00" y="5039203"/>
            <a:ext cx="1512168" cy="18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6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Yüz Modelinin </a:t>
            </a:r>
            <a:r>
              <a:rPr lang="tr-TR" dirty="0" smtClean="0"/>
              <a:t>Deneğe </a:t>
            </a:r>
            <a:r>
              <a:rPr lang="tr-TR" dirty="0"/>
              <a:t>Uyarlanması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/>
              <a:t>İki </a:t>
            </a:r>
            <a:r>
              <a:rPr lang="tr-TR" sz="2000" dirty="0"/>
              <a:t>boyutlu yüz imgesi üzerinde gözlemlenen nirengi noktalarının üç boyutlu uzaya </a:t>
            </a:r>
            <a:r>
              <a:rPr lang="tr-TR" sz="2000" dirty="0" err="1" smtClean="0"/>
              <a:t>eşlemlenmesi</a:t>
            </a:r>
            <a:r>
              <a:rPr lang="tr-TR" sz="2000" dirty="0" smtClean="0"/>
              <a:t> için </a:t>
            </a:r>
            <a:r>
              <a:rPr lang="tr-TR" sz="2000" i="1" dirty="0" smtClean="0"/>
              <a:t>en yakın komşular ağırlıklı ortalama yöntemi</a:t>
            </a:r>
            <a:r>
              <a:rPr lang="tr-TR" sz="2000" dirty="0" smtClean="0"/>
              <a:t> kullanılmıştır.</a:t>
            </a:r>
            <a:endParaRPr lang="tr-TR" sz="2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3" y="2589286"/>
            <a:ext cx="8953774" cy="3506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833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Kırmızı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2303</Words>
  <Application>Microsoft Office PowerPoint</Application>
  <PresentationFormat>Geniş ekran</PresentationFormat>
  <Paragraphs>373</Paragraphs>
  <Slides>38</Slides>
  <Notes>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Calibri</vt:lpstr>
      <vt:lpstr>Tw Cen MT</vt:lpstr>
      <vt:lpstr>Wingdings</vt:lpstr>
      <vt:lpstr>Wingdings 2</vt:lpstr>
      <vt:lpstr>Median</vt:lpstr>
      <vt:lpstr>Equation</vt:lpstr>
      <vt:lpstr>Yüz Anatomisine Dayalı İfade Tanıma</vt:lpstr>
      <vt:lpstr>Yüz ifadesi tanıma</vt:lpstr>
      <vt:lpstr>Yüz ifadesi tanıma çalışmasının tarihçesi</vt:lpstr>
      <vt:lpstr>Yüz Eylem Kodlama Sistemi (FACS )</vt:lpstr>
      <vt:lpstr>Yüz ifadesi tanıma sistemi</vt:lpstr>
      <vt:lpstr>Anatomik Yüz Modeli-HIGEM</vt:lpstr>
      <vt:lpstr>Kas modeli</vt:lpstr>
      <vt:lpstr>Kas haritası</vt:lpstr>
      <vt:lpstr>Yüz Modelinin Deneğe Uyarlanması</vt:lpstr>
      <vt:lpstr>Nirengi noktalarının izlenmesi</vt:lpstr>
      <vt:lpstr>Baş yöneliminin kestirilmesi</vt:lpstr>
      <vt:lpstr>3B modelde hareket düzlemini belirleme</vt:lpstr>
      <vt:lpstr>Telkafes modelinin sertlik (stiffness) matrisinin hesaplanması</vt:lpstr>
      <vt:lpstr>Telkafes modelinin sertlik (stiffness) matrisinin hesaplanması</vt:lpstr>
      <vt:lpstr>Telkafes modelinin sertlik (stiffness) matrisinin hesaplanması</vt:lpstr>
      <vt:lpstr>Kas kuvvet modeli</vt:lpstr>
      <vt:lpstr>Temel Yüz Ifadelerinin Tanınması</vt:lpstr>
      <vt:lpstr>Sınıflandırma-Naive Bayes</vt:lpstr>
      <vt:lpstr>Sınıflandırma-Naive Bayes</vt:lpstr>
      <vt:lpstr>Sınıflandırma-SVM</vt:lpstr>
      <vt:lpstr>Sınıflandırma-SVM</vt:lpstr>
      <vt:lpstr>Sınıflandırma-Adaboost</vt:lpstr>
      <vt:lpstr>Sınıflandırma-Adaboost</vt:lpstr>
      <vt:lpstr>Sınıflandırma-SVM</vt:lpstr>
      <vt:lpstr>Sınıflandırma-kNN</vt:lpstr>
      <vt:lpstr>Kişiden bağımsız sınıflandırma-SVM</vt:lpstr>
      <vt:lpstr>Kişiden bağımsız sınıflandırma-Adaboost</vt:lpstr>
      <vt:lpstr>Tartışma</vt:lpstr>
      <vt:lpstr>Tartışma</vt:lpstr>
      <vt:lpstr>Tartışma</vt:lpstr>
      <vt:lpstr>Tartışma</vt:lpstr>
      <vt:lpstr>Sonuç</vt:lpstr>
      <vt:lpstr>Yayınlar</vt:lpstr>
      <vt:lpstr>PowerPoint Sunusu</vt:lpstr>
      <vt:lpstr>Ekler</vt:lpstr>
      <vt:lpstr>En yakın komsular ağırlıklı ortalama yöntemi</vt:lpstr>
      <vt:lpstr>Baş yöneliminin kestirilmesi</vt:lpstr>
      <vt:lpstr>İfadelerin benzerlikleri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Objects and Classes</dc:title>
  <dc:creator>Kristin Benli</dc:creator>
  <cp:lastModifiedBy>Kristin Benli</cp:lastModifiedBy>
  <cp:revision>279</cp:revision>
  <dcterms:created xsi:type="dcterms:W3CDTF">2019-11-25T12:03:46Z</dcterms:created>
  <dcterms:modified xsi:type="dcterms:W3CDTF">2022-01-20T05:54:14Z</dcterms:modified>
</cp:coreProperties>
</file>