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3" r:id="rId3"/>
    <p:sldId id="261" r:id="rId4"/>
    <p:sldId id="258" r:id="rId5"/>
    <p:sldId id="329" r:id="rId6"/>
    <p:sldId id="259" r:id="rId7"/>
    <p:sldId id="286" r:id="rId8"/>
    <p:sldId id="294" r:id="rId9"/>
    <p:sldId id="295" r:id="rId10"/>
    <p:sldId id="307" r:id="rId11"/>
    <p:sldId id="275" r:id="rId12"/>
    <p:sldId id="270" r:id="rId13"/>
    <p:sldId id="288" r:id="rId14"/>
    <p:sldId id="287" r:id="rId15"/>
    <p:sldId id="282" r:id="rId16"/>
    <p:sldId id="283" r:id="rId17"/>
    <p:sldId id="284" r:id="rId18"/>
    <p:sldId id="285" r:id="rId19"/>
    <p:sldId id="290" r:id="rId20"/>
    <p:sldId id="289" r:id="rId21"/>
    <p:sldId id="304" r:id="rId22"/>
    <p:sldId id="331" r:id="rId23"/>
    <p:sldId id="332" r:id="rId24"/>
    <p:sldId id="330" r:id="rId25"/>
    <p:sldId id="279" r:id="rId26"/>
    <p:sldId id="334" r:id="rId27"/>
    <p:sldId id="30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snapToGrid="0">
      <p:cViewPr varScale="1">
        <p:scale>
          <a:sx n="116" d="100"/>
          <a:sy n="116" d="100"/>
        </p:scale>
        <p:origin x="55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576AD-3691-41A8-9FD1-1CEBC4AE036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tr-TR"/>
        </a:p>
      </dgm:t>
    </dgm:pt>
    <dgm:pt modelId="{20F6B224-E73F-4842-8FEB-32F8EA6941BB}">
      <dgm:prSet phldrT="[Metin]"/>
      <dgm:spPr/>
      <dgm:t>
        <a:bodyPr/>
        <a:lstStyle/>
        <a:p>
          <a:r>
            <a:rPr lang="tr-TR" dirty="0"/>
            <a:t>Risk değerlendirme metodolojileri</a:t>
          </a:r>
        </a:p>
      </dgm:t>
    </dgm:pt>
    <dgm:pt modelId="{6FAB3527-964A-43E1-B3AD-D849BE52423B}" type="parTrans" cxnId="{DC0BD222-B56A-4623-8128-C6AD8FAF8E95}">
      <dgm:prSet/>
      <dgm:spPr/>
      <dgm:t>
        <a:bodyPr/>
        <a:lstStyle/>
        <a:p>
          <a:endParaRPr lang="tr-TR"/>
        </a:p>
      </dgm:t>
    </dgm:pt>
    <dgm:pt modelId="{A653659B-FA59-470C-926E-20023496169C}" type="sibTrans" cxnId="{DC0BD222-B56A-4623-8128-C6AD8FAF8E95}">
      <dgm:prSet/>
      <dgm:spPr/>
      <dgm:t>
        <a:bodyPr/>
        <a:lstStyle/>
        <a:p>
          <a:endParaRPr lang="tr-TR"/>
        </a:p>
      </dgm:t>
    </dgm:pt>
    <dgm:pt modelId="{DF433E47-E415-49E6-8A33-A1561B4651D4}">
      <dgm:prSet phldrT="[Metin]" custT="1"/>
      <dgm:spPr/>
      <dgm:t>
        <a:bodyPr/>
        <a:lstStyle/>
        <a:p>
          <a:r>
            <a:rPr lang="tr-TR" sz="1100" dirty="0"/>
            <a:t>Kanun ve Yönetmelikler</a:t>
          </a:r>
        </a:p>
      </dgm:t>
    </dgm:pt>
    <dgm:pt modelId="{19E63457-AA96-4317-8702-E717B640D511}" type="parTrans" cxnId="{2B489261-D71B-4A28-9315-75438F374CAC}">
      <dgm:prSet/>
      <dgm:spPr/>
      <dgm:t>
        <a:bodyPr/>
        <a:lstStyle/>
        <a:p>
          <a:endParaRPr lang="tr-TR"/>
        </a:p>
      </dgm:t>
    </dgm:pt>
    <dgm:pt modelId="{4D82A3AE-BA0F-48C2-B8D3-8B4DC4EB5A47}" type="sibTrans" cxnId="{2B489261-D71B-4A28-9315-75438F374CAC}">
      <dgm:prSet/>
      <dgm:spPr/>
      <dgm:t>
        <a:bodyPr/>
        <a:lstStyle/>
        <a:p>
          <a:endParaRPr lang="tr-TR"/>
        </a:p>
      </dgm:t>
    </dgm:pt>
    <dgm:pt modelId="{84515C7B-A22C-4DFE-A97A-5818CDF49BDB}">
      <dgm:prSet phldrT="[Metin]"/>
      <dgm:spPr/>
      <dgm:t>
        <a:bodyPr/>
        <a:lstStyle/>
        <a:p>
          <a:r>
            <a:rPr lang="tr-TR" dirty="0"/>
            <a:t>Döküm sanayindeki risk etmenleri</a:t>
          </a:r>
        </a:p>
      </dgm:t>
    </dgm:pt>
    <dgm:pt modelId="{44972F2F-427A-4203-A749-40185D63A78A}" type="parTrans" cxnId="{E50509E9-B6AB-4209-963B-AED59BD26E94}">
      <dgm:prSet/>
      <dgm:spPr/>
      <dgm:t>
        <a:bodyPr/>
        <a:lstStyle/>
        <a:p>
          <a:endParaRPr lang="tr-TR"/>
        </a:p>
      </dgm:t>
    </dgm:pt>
    <dgm:pt modelId="{1E9F3867-3DC3-49BE-857B-837EFE8DA5E2}" type="sibTrans" cxnId="{E50509E9-B6AB-4209-963B-AED59BD26E94}">
      <dgm:prSet/>
      <dgm:spPr/>
      <dgm:t>
        <a:bodyPr/>
        <a:lstStyle/>
        <a:p>
          <a:endParaRPr lang="tr-TR"/>
        </a:p>
      </dgm:t>
    </dgm:pt>
    <dgm:pt modelId="{F06085D9-E9AD-4262-82A5-54E7C0CB25DC}">
      <dgm:prSet phldrT="[Metin]"/>
      <dgm:spPr/>
      <dgm:t>
        <a:bodyPr/>
        <a:lstStyle/>
        <a:p>
          <a:r>
            <a:rPr lang="tr-TR" dirty="0"/>
            <a:t>Geliştirilen yöntem</a:t>
          </a:r>
        </a:p>
      </dgm:t>
    </dgm:pt>
    <dgm:pt modelId="{2EF61EE0-A64F-4C2D-B48C-2E0EA184DED3}" type="parTrans" cxnId="{4563226C-9D8E-472A-8E62-43E02A15727C}">
      <dgm:prSet/>
      <dgm:spPr/>
      <dgm:t>
        <a:bodyPr/>
        <a:lstStyle/>
        <a:p>
          <a:endParaRPr lang="tr-TR"/>
        </a:p>
      </dgm:t>
    </dgm:pt>
    <dgm:pt modelId="{E8B1A78E-F767-4B78-B98D-14F6B4393745}" type="sibTrans" cxnId="{4563226C-9D8E-472A-8E62-43E02A15727C}">
      <dgm:prSet/>
      <dgm:spPr/>
      <dgm:t>
        <a:bodyPr/>
        <a:lstStyle/>
        <a:p>
          <a:endParaRPr lang="tr-TR"/>
        </a:p>
      </dgm:t>
    </dgm:pt>
    <dgm:pt modelId="{34AC08AC-D217-4A64-9C9D-CE169FD1C5C8}" type="pres">
      <dgm:prSet presAssocID="{6C1576AD-3691-41A8-9FD1-1CEBC4AE0363}" presName="Name0" presStyleCnt="0">
        <dgm:presLayoutVars>
          <dgm:chMax val="4"/>
          <dgm:resizeHandles val="exact"/>
        </dgm:presLayoutVars>
      </dgm:prSet>
      <dgm:spPr/>
      <dgm:t>
        <a:bodyPr/>
        <a:lstStyle/>
        <a:p>
          <a:endParaRPr lang="en-US"/>
        </a:p>
      </dgm:t>
    </dgm:pt>
    <dgm:pt modelId="{2AC2A84C-9522-47B8-8F4E-888AF2A8C612}" type="pres">
      <dgm:prSet presAssocID="{6C1576AD-3691-41A8-9FD1-1CEBC4AE0363}" presName="ellipse" presStyleLbl="trBgShp" presStyleIdx="0" presStyleCnt="1"/>
      <dgm:spPr/>
    </dgm:pt>
    <dgm:pt modelId="{560D7A4C-2374-48A2-A558-5E2B90E69A7E}" type="pres">
      <dgm:prSet presAssocID="{6C1576AD-3691-41A8-9FD1-1CEBC4AE0363}" presName="arrow1" presStyleLbl="fgShp" presStyleIdx="0" presStyleCnt="1"/>
      <dgm:spPr/>
    </dgm:pt>
    <dgm:pt modelId="{A859846F-A45B-49D4-A3BC-F15705CABA8C}" type="pres">
      <dgm:prSet presAssocID="{6C1576AD-3691-41A8-9FD1-1CEBC4AE0363}" presName="rectangle" presStyleLbl="revTx" presStyleIdx="0" presStyleCnt="1">
        <dgm:presLayoutVars>
          <dgm:bulletEnabled val="1"/>
        </dgm:presLayoutVars>
      </dgm:prSet>
      <dgm:spPr/>
      <dgm:t>
        <a:bodyPr/>
        <a:lstStyle/>
        <a:p>
          <a:endParaRPr lang="en-US"/>
        </a:p>
      </dgm:t>
    </dgm:pt>
    <dgm:pt modelId="{3D4EB0B4-AD93-477F-8322-9E2DDC795BEA}" type="pres">
      <dgm:prSet presAssocID="{DF433E47-E415-49E6-8A33-A1561B4651D4}" presName="item1" presStyleLbl="node1" presStyleIdx="0" presStyleCnt="3">
        <dgm:presLayoutVars>
          <dgm:bulletEnabled val="1"/>
        </dgm:presLayoutVars>
      </dgm:prSet>
      <dgm:spPr/>
      <dgm:t>
        <a:bodyPr/>
        <a:lstStyle/>
        <a:p>
          <a:endParaRPr lang="en-US"/>
        </a:p>
      </dgm:t>
    </dgm:pt>
    <dgm:pt modelId="{648CD7B1-22CA-481D-A5AF-B19F90181224}" type="pres">
      <dgm:prSet presAssocID="{84515C7B-A22C-4DFE-A97A-5818CDF49BDB}" presName="item2" presStyleLbl="node1" presStyleIdx="1" presStyleCnt="3">
        <dgm:presLayoutVars>
          <dgm:bulletEnabled val="1"/>
        </dgm:presLayoutVars>
      </dgm:prSet>
      <dgm:spPr/>
      <dgm:t>
        <a:bodyPr/>
        <a:lstStyle/>
        <a:p>
          <a:endParaRPr lang="en-US"/>
        </a:p>
      </dgm:t>
    </dgm:pt>
    <dgm:pt modelId="{C026F8CE-A33B-4F76-ABA5-EC8CF6D876CD}" type="pres">
      <dgm:prSet presAssocID="{F06085D9-E9AD-4262-82A5-54E7C0CB25DC}" presName="item3" presStyleLbl="node1" presStyleIdx="2" presStyleCnt="3">
        <dgm:presLayoutVars>
          <dgm:bulletEnabled val="1"/>
        </dgm:presLayoutVars>
      </dgm:prSet>
      <dgm:spPr/>
      <dgm:t>
        <a:bodyPr/>
        <a:lstStyle/>
        <a:p>
          <a:endParaRPr lang="en-US"/>
        </a:p>
      </dgm:t>
    </dgm:pt>
    <dgm:pt modelId="{90890B3E-4E41-44EF-858C-ADE57AB21921}" type="pres">
      <dgm:prSet presAssocID="{6C1576AD-3691-41A8-9FD1-1CEBC4AE0363}" presName="funnel" presStyleLbl="trAlignAcc1" presStyleIdx="0" presStyleCnt="1"/>
      <dgm:spPr/>
    </dgm:pt>
  </dgm:ptLst>
  <dgm:cxnLst>
    <dgm:cxn modelId="{F459029E-0D62-4325-956F-130F37D54A00}" type="presOf" srcId="{20F6B224-E73F-4842-8FEB-32F8EA6941BB}" destId="{C026F8CE-A33B-4F76-ABA5-EC8CF6D876CD}" srcOrd="0" destOrd="0" presId="urn:microsoft.com/office/officeart/2005/8/layout/funnel1"/>
    <dgm:cxn modelId="{DC0BD222-B56A-4623-8128-C6AD8FAF8E95}" srcId="{6C1576AD-3691-41A8-9FD1-1CEBC4AE0363}" destId="{20F6B224-E73F-4842-8FEB-32F8EA6941BB}" srcOrd="0" destOrd="0" parTransId="{6FAB3527-964A-43E1-B3AD-D849BE52423B}" sibTransId="{A653659B-FA59-470C-926E-20023496169C}"/>
    <dgm:cxn modelId="{C36AB8ED-12BC-444C-ABF1-F4C759AD6942}" type="presOf" srcId="{84515C7B-A22C-4DFE-A97A-5818CDF49BDB}" destId="{3D4EB0B4-AD93-477F-8322-9E2DDC795BEA}" srcOrd="0" destOrd="0" presId="urn:microsoft.com/office/officeart/2005/8/layout/funnel1"/>
    <dgm:cxn modelId="{8B35FFEA-A1AE-47EF-BD57-C8D1292D6A8A}" type="presOf" srcId="{DF433E47-E415-49E6-8A33-A1561B4651D4}" destId="{648CD7B1-22CA-481D-A5AF-B19F90181224}" srcOrd="0" destOrd="0" presId="urn:microsoft.com/office/officeart/2005/8/layout/funnel1"/>
    <dgm:cxn modelId="{E50509E9-B6AB-4209-963B-AED59BD26E94}" srcId="{6C1576AD-3691-41A8-9FD1-1CEBC4AE0363}" destId="{84515C7B-A22C-4DFE-A97A-5818CDF49BDB}" srcOrd="2" destOrd="0" parTransId="{44972F2F-427A-4203-A749-40185D63A78A}" sibTransId="{1E9F3867-3DC3-49BE-857B-837EFE8DA5E2}"/>
    <dgm:cxn modelId="{4563226C-9D8E-472A-8E62-43E02A15727C}" srcId="{6C1576AD-3691-41A8-9FD1-1CEBC4AE0363}" destId="{F06085D9-E9AD-4262-82A5-54E7C0CB25DC}" srcOrd="3" destOrd="0" parTransId="{2EF61EE0-A64F-4C2D-B48C-2E0EA184DED3}" sibTransId="{E8B1A78E-F767-4B78-B98D-14F6B4393745}"/>
    <dgm:cxn modelId="{6BFE4FA5-94EA-4B85-A998-11E915AE4BFC}" type="presOf" srcId="{6C1576AD-3691-41A8-9FD1-1CEBC4AE0363}" destId="{34AC08AC-D217-4A64-9C9D-CE169FD1C5C8}" srcOrd="0" destOrd="0" presId="urn:microsoft.com/office/officeart/2005/8/layout/funnel1"/>
    <dgm:cxn modelId="{2B489261-D71B-4A28-9315-75438F374CAC}" srcId="{6C1576AD-3691-41A8-9FD1-1CEBC4AE0363}" destId="{DF433E47-E415-49E6-8A33-A1561B4651D4}" srcOrd="1" destOrd="0" parTransId="{19E63457-AA96-4317-8702-E717B640D511}" sibTransId="{4D82A3AE-BA0F-48C2-B8D3-8B4DC4EB5A47}"/>
    <dgm:cxn modelId="{F9D9B9E9-1B0F-4E52-A917-6E474F26D5A4}" type="presOf" srcId="{F06085D9-E9AD-4262-82A5-54E7C0CB25DC}" destId="{A859846F-A45B-49D4-A3BC-F15705CABA8C}" srcOrd="0" destOrd="0" presId="urn:microsoft.com/office/officeart/2005/8/layout/funnel1"/>
    <dgm:cxn modelId="{64A74865-E12F-41F9-AE36-7E10B924665A}" type="presParOf" srcId="{34AC08AC-D217-4A64-9C9D-CE169FD1C5C8}" destId="{2AC2A84C-9522-47B8-8F4E-888AF2A8C612}" srcOrd="0" destOrd="0" presId="urn:microsoft.com/office/officeart/2005/8/layout/funnel1"/>
    <dgm:cxn modelId="{3AD3B771-CF62-4C52-BC47-1648CD0F639A}" type="presParOf" srcId="{34AC08AC-D217-4A64-9C9D-CE169FD1C5C8}" destId="{560D7A4C-2374-48A2-A558-5E2B90E69A7E}" srcOrd="1" destOrd="0" presId="urn:microsoft.com/office/officeart/2005/8/layout/funnel1"/>
    <dgm:cxn modelId="{91AA7379-2ACC-467B-9F02-CD421DE554E9}" type="presParOf" srcId="{34AC08AC-D217-4A64-9C9D-CE169FD1C5C8}" destId="{A859846F-A45B-49D4-A3BC-F15705CABA8C}" srcOrd="2" destOrd="0" presId="urn:microsoft.com/office/officeart/2005/8/layout/funnel1"/>
    <dgm:cxn modelId="{0BB901FB-D941-4164-87D2-B60D2BDF5F99}" type="presParOf" srcId="{34AC08AC-D217-4A64-9C9D-CE169FD1C5C8}" destId="{3D4EB0B4-AD93-477F-8322-9E2DDC795BEA}" srcOrd="3" destOrd="0" presId="urn:microsoft.com/office/officeart/2005/8/layout/funnel1"/>
    <dgm:cxn modelId="{977AA378-A91E-48B4-9CD1-4252A22EBA6C}" type="presParOf" srcId="{34AC08AC-D217-4A64-9C9D-CE169FD1C5C8}" destId="{648CD7B1-22CA-481D-A5AF-B19F90181224}" srcOrd="4" destOrd="0" presId="urn:microsoft.com/office/officeart/2005/8/layout/funnel1"/>
    <dgm:cxn modelId="{AE967A54-B192-4871-8816-FED3C2A96E91}" type="presParOf" srcId="{34AC08AC-D217-4A64-9C9D-CE169FD1C5C8}" destId="{C026F8CE-A33B-4F76-ABA5-EC8CF6D876CD}" srcOrd="5" destOrd="0" presId="urn:microsoft.com/office/officeart/2005/8/layout/funnel1"/>
    <dgm:cxn modelId="{FFC4F21C-5AE9-4F1F-A6B9-43E580A8623F}" type="presParOf" srcId="{34AC08AC-D217-4A64-9C9D-CE169FD1C5C8}" destId="{90890B3E-4E41-44EF-858C-ADE57AB2192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729DF7-A6E0-4595-A9BD-4B9EE1857CC0}" type="doc">
      <dgm:prSet loTypeId="urn:microsoft.com/office/officeart/2005/8/layout/chevron2" loCatId="process" qsTypeId="urn:microsoft.com/office/officeart/2005/8/quickstyle/simple3" qsCatId="simple" csTypeId="urn:microsoft.com/office/officeart/2005/8/colors/accent1_3" csCatId="accent1" phldr="1"/>
      <dgm:spPr/>
      <dgm:t>
        <a:bodyPr/>
        <a:lstStyle/>
        <a:p>
          <a:endParaRPr lang="tr-TR"/>
        </a:p>
      </dgm:t>
    </dgm:pt>
    <dgm:pt modelId="{D8DC4885-2B13-4B3B-8C8B-8154B38284B9}">
      <dgm:prSet phldrT="[Metin]" custT="1"/>
      <dgm:spPr/>
      <dgm:t>
        <a:bodyPr/>
        <a:lstStyle/>
        <a:p>
          <a:r>
            <a:rPr lang="tr-TR" sz="1600" b="1" dirty="0"/>
            <a:t>1</a:t>
          </a:r>
        </a:p>
      </dgm:t>
    </dgm:pt>
    <dgm:pt modelId="{4B916239-9F2D-4BCF-8B5C-647948447C95}" type="parTrans" cxnId="{BE6E447A-145A-41C6-A961-64923063DC58}">
      <dgm:prSet/>
      <dgm:spPr/>
      <dgm:t>
        <a:bodyPr/>
        <a:lstStyle/>
        <a:p>
          <a:endParaRPr lang="tr-TR" sz="1400"/>
        </a:p>
      </dgm:t>
    </dgm:pt>
    <dgm:pt modelId="{97BBD02D-F6D9-4810-AE58-5566683324BB}" type="sibTrans" cxnId="{BE6E447A-145A-41C6-A961-64923063DC58}">
      <dgm:prSet/>
      <dgm:spPr/>
      <dgm:t>
        <a:bodyPr/>
        <a:lstStyle/>
        <a:p>
          <a:endParaRPr lang="tr-TR" sz="1400"/>
        </a:p>
      </dgm:t>
    </dgm:pt>
    <dgm:pt modelId="{C7FA3583-DB16-4671-89C3-89B563660CDB}">
      <dgm:prSet phldrT="[Metin]" custT="1"/>
      <dgm:spPr/>
      <dgm:t>
        <a:bodyPr/>
        <a:lstStyle/>
        <a:p>
          <a:r>
            <a:rPr lang="tr-TR" sz="1600" b="1" dirty="0"/>
            <a:t>2</a:t>
          </a:r>
        </a:p>
      </dgm:t>
    </dgm:pt>
    <dgm:pt modelId="{B45BA9A9-78F9-4D6B-BCA9-ECC01A56BA4D}" type="parTrans" cxnId="{0FB6D769-86EE-4CFB-BD86-C827EF8A22E5}">
      <dgm:prSet/>
      <dgm:spPr/>
      <dgm:t>
        <a:bodyPr/>
        <a:lstStyle/>
        <a:p>
          <a:endParaRPr lang="tr-TR" sz="1400"/>
        </a:p>
      </dgm:t>
    </dgm:pt>
    <dgm:pt modelId="{85E01653-E31B-4D5E-A337-1215C57686A0}" type="sibTrans" cxnId="{0FB6D769-86EE-4CFB-BD86-C827EF8A22E5}">
      <dgm:prSet/>
      <dgm:spPr/>
      <dgm:t>
        <a:bodyPr/>
        <a:lstStyle/>
        <a:p>
          <a:endParaRPr lang="tr-TR" sz="1400"/>
        </a:p>
      </dgm:t>
    </dgm:pt>
    <dgm:pt modelId="{26D4F850-53E0-42E4-AC99-FB1C5C4F6C0B}">
      <dgm:prSet phldrT="[Metin]" custT="1"/>
      <dgm:spPr/>
      <dgm:t>
        <a:bodyPr/>
        <a:lstStyle/>
        <a:p>
          <a:r>
            <a:rPr lang="tr-TR" sz="1600" b="1" dirty="0"/>
            <a:t>3</a:t>
          </a:r>
        </a:p>
      </dgm:t>
    </dgm:pt>
    <dgm:pt modelId="{C110989B-2B8B-4A95-A4ED-A5B448DEDAF6}" type="parTrans" cxnId="{DBA5A246-BD37-4660-9C2C-145AE3476D5B}">
      <dgm:prSet/>
      <dgm:spPr/>
      <dgm:t>
        <a:bodyPr/>
        <a:lstStyle/>
        <a:p>
          <a:endParaRPr lang="tr-TR" sz="1400"/>
        </a:p>
      </dgm:t>
    </dgm:pt>
    <dgm:pt modelId="{9D1376DA-A3A3-426A-86A6-3F081E216B1B}" type="sibTrans" cxnId="{DBA5A246-BD37-4660-9C2C-145AE3476D5B}">
      <dgm:prSet/>
      <dgm:spPr/>
      <dgm:t>
        <a:bodyPr/>
        <a:lstStyle/>
        <a:p>
          <a:endParaRPr lang="tr-TR" sz="1400"/>
        </a:p>
      </dgm:t>
    </dgm:pt>
    <dgm:pt modelId="{B2CBB983-7269-43CD-9413-A2D07F777E9E}">
      <dgm:prSet phldrT="[Metin]" custT="1"/>
      <dgm:spPr/>
      <dgm:t>
        <a:bodyPr/>
        <a:lstStyle/>
        <a:p>
          <a:r>
            <a:rPr lang="tr-TR" sz="1600" b="1" dirty="0"/>
            <a:t>4</a:t>
          </a:r>
        </a:p>
      </dgm:t>
    </dgm:pt>
    <dgm:pt modelId="{AB2402E0-8842-4705-AF7F-BC15937C10B9}" type="parTrans" cxnId="{6208E072-AF99-4032-92C0-7EBF947242E4}">
      <dgm:prSet/>
      <dgm:spPr/>
      <dgm:t>
        <a:bodyPr/>
        <a:lstStyle/>
        <a:p>
          <a:endParaRPr lang="tr-TR" sz="1400"/>
        </a:p>
      </dgm:t>
    </dgm:pt>
    <dgm:pt modelId="{181B031F-5D92-4122-B1E4-F1ACD787F12A}" type="sibTrans" cxnId="{6208E072-AF99-4032-92C0-7EBF947242E4}">
      <dgm:prSet/>
      <dgm:spPr/>
      <dgm:t>
        <a:bodyPr/>
        <a:lstStyle/>
        <a:p>
          <a:endParaRPr lang="tr-TR" sz="1400"/>
        </a:p>
      </dgm:t>
    </dgm:pt>
    <dgm:pt modelId="{232AE115-E368-46EC-B4A6-10026F78CF6B}">
      <dgm:prSet phldrT="[Metin]" custT="1"/>
      <dgm:spPr/>
      <dgm:t>
        <a:bodyPr/>
        <a:lstStyle/>
        <a:p>
          <a:r>
            <a:rPr lang="tr-TR" sz="1600" b="1" dirty="0"/>
            <a:t>5</a:t>
          </a:r>
        </a:p>
      </dgm:t>
    </dgm:pt>
    <dgm:pt modelId="{37CC119F-EB88-437C-9F2B-228853805E73}" type="parTrans" cxnId="{55DB636B-84B9-4BBD-AF89-539648D2742E}">
      <dgm:prSet/>
      <dgm:spPr/>
      <dgm:t>
        <a:bodyPr/>
        <a:lstStyle/>
        <a:p>
          <a:endParaRPr lang="tr-TR" sz="1400"/>
        </a:p>
      </dgm:t>
    </dgm:pt>
    <dgm:pt modelId="{2045436A-BA45-4244-8BB1-1C713A9C6220}" type="sibTrans" cxnId="{55DB636B-84B9-4BBD-AF89-539648D2742E}">
      <dgm:prSet/>
      <dgm:spPr/>
      <dgm:t>
        <a:bodyPr/>
        <a:lstStyle/>
        <a:p>
          <a:endParaRPr lang="tr-TR" sz="1400"/>
        </a:p>
      </dgm:t>
    </dgm:pt>
    <dgm:pt modelId="{6918E0C9-985B-4785-B60B-11A0D4AEA4CF}">
      <dgm:prSet phldrT="[Metin]" custT="1"/>
      <dgm:spPr/>
      <dgm:t>
        <a:bodyPr/>
        <a:lstStyle/>
        <a:p>
          <a:r>
            <a:rPr lang="tr-TR" sz="1600" b="1" dirty="0"/>
            <a:t>6</a:t>
          </a:r>
        </a:p>
      </dgm:t>
    </dgm:pt>
    <dgm:pt modelId="{6AC8FB64-14E9-4781-9761-2A720CF3E01B}" type="parTrans" cxnId="{E7B64173-AFFC-4A55-BD71-07B207206A07}">
      <dgm:prSet/>
      <dgm:spPr/>
      <dgm:t>
        <a:bodyPr/>
        <a:lstStyle/>
        <a:p>
          <a:endParaRPr lang="tr-TR" sz="1400"/>
        </a:p>
      </dgm:t>
    </dgm:pt>
    <dgm:pt modelId="{D95CDB8F-3420-454A-8585-3151B3E3BA58}" type="sibTrans" cxnId="{E7B64173-AFFC-4A55-BD71-07B207206A07}">
      <dgm:prSet/>
      <dgm:spPr/>
      <dgm:t>
        <a:bodyPr/>
        <a:lstStyle/>
        <a:p>
          <a:endParaRPr lang="tr-TR" sz="1400"/>
        </a:p>
      </dgm:t>
    </dgm:pt>
    <dgm:pt modelId="{BBBD92FF-54C6-400F-8429-D59BC3B7F62D}">
      <dgm:prSet phldrT="[Metin]" custT="1"/>
      <dgm:spPr/>
      <dgm:t>
        <a:bodyPr/>
        <a:lstStyle/>
        <a:p>
          <a:r>
            <a:rPr lang="tr-TR" sz="1600" b="1" dirty="0"/>
            <a:t>7</a:t>
          </a:r>
        </a:p>
      </dgm:t>
    </dgm:pt>
    <dgm:pt modelId="{75129A81-9B1D-45FF-94C4-04696C7DB4B3}" type="parTrans" cxnId="{B05F8552-C59D-4D91-990A-B2EAC842CC52}">
      <dgm:prSet/>
      <dgm:spPr/>
      <dgm:t>
        <a:bodyPr/>
        <a:lstStyle/>
        <a:p>
          <a:endParaRPr lang="tr-TR" sz="1400"/>
        </a:p>
      </dgm:t>
    </dgm:pt>
    <dgm:pt modelId="{3CB42A46-6C01-4ABB-9792-1C5D5D0DAE55}" type="sibTrans" cxnId="{B05F8552-C59D-4D91-990A-B2EAC842CC52}">
      <dgm:prSet/>
      <dgm:spPr/>
      <dgm:t>
        <a:bodyPr/>
        <a:lstStyle/>
        <a:p>
          <a:endParaRPr lang="tr-TR" sz="1400"/>
        </a:p>
      </dgm:t>
    </dgm:pt>
    <dgm:pt modelId="{0AA8AB19-3046-4C57-89F0-D9396EFCCC0F}">
      <dgm:prSet phldrT="[Metin]" custT="1"/>
      <dgm:spPr/>
      <dgm:t>
        <a:bodyPr/>
        <a:lstStyle/>
        <a:p>
          <a:r>
            <a:rPr lang="tr-TR" sz="1600" b="1" dirty="0"/>
            <a:t>8</a:t>
          </a:r>
        </a:p>
      </dgm:t>
    </dgm:pt>
    <dgm:pt modelId="{AD42E9B7-D55E-4AA3-8962-C0D48F8AE52C}" type="parTrans" cxnId="{AB8BAFA5-A605-4C42-981F-AD245137CAE2}">
      <dgm:prSet/>
      <dgm:spPr/>
      <dgm:t>
        <a:bodyPr/>
        <a:lstStyle/>
        <a:p>
          <a:endParaRPr lang="tr-TR" sz="1400"/>
        </a:p>
      </dgm:t>
    </dgm:pt>
    <dgm:pt modelId="{4BBBE5C4-8B8D-4CBC-943B-8CA6D938544A}" type="sibTrans" cxnId="{AB8BAFA5-A605-4C42-981F-AD245137CAE2}">
      <dgm:prSet/>
      <dgm:spPr/>
      <dgm:t>
        <a:bodyPr/>
        <a:lstStyle/>
        <a:p>
          <a:endParaRPr lang="tr-TR" sz="1400"/>
        </a:p>
      </dgm:t>
    </dgm:pt>
    <dgm:pt modelId="{1713C0DD-EFA0-4C16-ADCD-08096AB2F557}">
      <dgm:prSet phldrT="[Metin]" custT="1"/>
      <dgm:spPr/>
      <dgm:t>
        <a:bodyPr/>
        <a:lstStyle/>
        <a:p>
          <a:r>
            <a:rPr lang="tr-TR" sz="1600" b="1" dirty="0"/>
            <a:t>9</a:t>
          </a:r>
        </a:p>
      </dgm:t>
    </dgm:pt>
    <dgm:pt modelId="{CDC8ECF7-A3E3-479A-BDE6-37BA38CCC8BC}" type="parTrans" cxnId="{6F944B15-EBDC-4F1D-97D0-9204A88C0C09}">
      <dgm:prSet/>
      <dgm:spPr/>
      <dgm:t>
        <a:bodyPr/>
        <a:lstStyle/>
        <a:p>
          <a:endParaRPr lang="tr-TR" sz="1400"/>
        </a:p>
      </dgm:t>
    </dgm:pt>
    <dgm:pt modelId="{D278F131-E5F2-4C98-810B-B3EF656F5FAB}" type="sibTrans" cxnId="{6F944B15-EBDC-4F1D-97D0-9204A88C0C09}">
      <dgm:prSet/>
      <dgm:spPr/>
      <dgm:t>
        <a:bodyPr/>
        <a:lstStyle/>
        <a:p>
          <a:endParaRPr lang="tr-TR" sz="1400"/>
        </a:p>
      </dgm:t>
    </dgm:pt>
    <dgm:pt modelId="{15E115C2-04D8-4E9E-85F2-3F39A8AB01E8}">
      <dgm:prSet phldrT="[Metin]" custT="1"/>
      <dgm:spPr/>
      <dgm:t>
        <a:bodyPr/>
        <a:lstStyle/>
        <a:p>
          <a:r>
            <a:rPr lang="tr-TR" sz="1600" b="1" dirty="0"/>
            <a:t>10</a:t>
          </a:r>
        </a:p>
      </dgm:t>
    </dgm:pt>
    <dgm:pt modelId="{F806ED32-E403-4AA9-8287-6209F650A524}" type="parTrans" cxnId="{19C59330-41C6-4076-9CC3-E31C02A92140}">
      <dgm:prSet/>
      <dgm:spPr/>
      <dgm:t>
        <a:bodyPr/>
        <a:lstStyle/>
        <a:p>
          <a:endParaRPr lang="tr-TR" sz="1400"/>
        </a:p>
      </dgm:t>
    </dgm:pt>
    <dgm:pt modelId="{35515640-A5CC-4493-840C-778A7E0B6AC0}" type="sibTrans" cxnId="{19C59330-41C6-4076-9CC3-E31C02A92140}">
      <dgm:prSet/>
      <dgm:spPr/>
      <dgm:t>
        <a:bodyPr/>
        <a:lstStyle/>
        <a:p>
          <a:endParaRPr lang="tr-TR" sz="1400"/>
        </a:p>
      </dgm:t>
    </dgm:pt>
    <dgm:pt modelId="{B0D9D8C0-F8B6-4F55-BB8C-FCAB0396D466}">
      <dgm:prSet phldrT="[Metin]"/>
      <dgm:spPr/>
      <dgm:t>
        <a:bodyPr/>
        <a:lstStyle/>
        <a:p>
          <a:pPr>
            <a:buFontTx/>
            <a:buNone/>
          </a:pPr>
          <a:r>
            <a:rPr lang="tr-TR" dirty="0"/>
            <a:t>Engelli personellerin yaptıkları işle ilgili bilgilerin eklenmesi</a:t>
          </a:r>
        </a:p>
      </dgm:t>
    </dgm:pt>
    <dgm:pt modelId="{EC748708-9303-4B77-B8EC-5C614504D798}" type="parTrans" cxnId="{B5CDFDD9-7E64-4A66-BBC8-1C813DAC1715}">
      <dgm:prSet/>
      <dgm:spPr/>
      <dgm:t>
        <a:bodyPr/>
        <a:lstStyle/>
        <a:p>
          <a:endParaRPr lang="tr-TR"/>
        </a:p>
      </dgm:t>
    </dgm:pt>
    <dgm:pt modelId="{FB956A1A-7116-4E22-8FA1-B2BBF2999986}" type="sibTrans" cxnId="{B5CDFDD9-7E64-4A66-BBC8-1C813DAC1715}">
      <dgm:prSet/>
      <dgm:spPr/>
      <dgm:t>
        <a:bodyPr/>
        <a:lstStyle/>
        <a:p>
          <a:endParaRPr lang="tr-TR"/>
        </a:p>
      </dgm:t>
    </dgm:pt>
    <dgm:pt modelId="{79E1580C-4446-4B53-93A5-4163F2CCDA01}">
      <dgm:prSet phldrT="[Metin]"/>
      <dgm:spPr/>
      <dgm:t>
        <a:bodyPr/>
        <a:lstStyle/>
        <a:p>
          <a:pPr>
            <a:buFontTx/>
            <a:buNone/>
          </a:pPr>
          <a:r>
            <a:rPr lang="tr-TR" dirty="0"/>
            <a:t>Sağlık kurul raporlarındaki bilgilerin eklenmesi</a:t>
          </a:r>
        </a:p>
      </dgm:t>
    </dgm:pt>
    <dgm:pt modelId="{E9F2269E-46B1-4A3A-99A0-2AE3ED3D8950}" type="parTrans" cxnId="{0F142F15-B3F8-406C-804A-3B6F0B2E22DA}">
      <dgm:prSet/>
      <dgm:spPr/>
      <dgm:t>
        <a:bodyPr/>
        <a:lstStyle/>
        <a:p>
          <a:endParaRPr lang="tr-TR"/>
        </a:p>
      </dgm:t>
    </dgm:pt>
    <dgm:pt modelId="{D7F52947-2994-4E03-BE4D-A4C8B75BE2AA}" type="sibTrans" cxnId="{0F142F15-B3F8-406C-804A-3B6F0B2E22DA}">
      <dgm:prSet/>
      <dgm:spPr/>
      <dgm:t>
        <a:bodyPr/>
        <a:lstStyle/>
        <a:p>
          <a:endParaRPr lang="tr-TR"/>
        </a:p>
      </dgm:t>
    </dgm:pt>
    <dgm:pt modelId="{383872EE-6B9B-49A1-800D-6E8BD9905CD3}">
      <dgm:prSet phldrT="[Metin]"/>
      <dgm:spPr/>
      <dgm:t>
        <a:bodyPr/>
        <a:lstStyle/>
        <a:p>
          <a:pPr>
            <a:buNone/>
          </a:pPr>
          <a:r>
            <a:rPr lang="tr-TR" dirty="0"/>
            <a:t>Rapor sonucuna göre iş yeri hekimi görüşünün eklenmesi</a:t>
          </a:r>
        </a:p>
      </dgm:t>
    </dgm:pt>
    <dgm:pt modelId="{F9C3F1DE-CA33-47B3-95BD-BD421C6D48BC}" type="parTrans" cxnId="{3F01E035-D6EA-4BE6-8F51-C9E25A3E3691}">
      <dgm:prSet/>
      <dgm:spPr/>
      <dgm:t>
        <a:bodyPr/>
        <a:lstStyle/>
        <a:p>
          <a:endParaRPr lang="tr-TR"/>
        </a:p>
      </dgm:t>
    </dgm:pt>
    <dgm:pt modelId="{D6402099-318A-4FDF-BC96-F18B8B31758C}" type="sibTrans" cxnId="{3F01E035-D6EA-4BE6-8F51-C9E25A3E3691}">
      <dgm:prSet/>
      <dgm:spPr/>
      <dgm:t>
        <a:bodyPr/>
        <a:lstStyle/>
        <a:p>
          <a:endParaRPr lang="tr-TR"/>
        </a:p>
      </dgm:t>
    </dgm:pt>
    <dgm:pt modelId="{4A046E49-BBF4-4E8A-8CA2-A4F4829F288B}">
      <dgm:prSet phldrT="[Metin]"/>
      <dgm:spPr/>
      <dgm:t>
        <a:bodyPr/>
        <a:lstStyle/>
        <a:p>
          <a:pPr>
            <a:buNone/>
          </a:pPr>
          <a:r>
            <a:rPr lang="tr-TR" dirty="0"/>
            <a:t>Hastalık detayına göre çalışma koşulunun belirtilmesi</a:t>
          </a:r>
        </a:p>
      </dgm:t>
    </dgm:pt>
    <dgm:pt modelId="{C939280A-39CC-40A3-9BB0-BC0C79755FCF}" type="parTrans" cxnId="{99AD680E-A95F-4FEA-8C7A-2B87E60C5E9C}">
      <dgm:prSet/>
      <dgm:spPr/>
      <dgm:t>
        <a:bodyPr/>
        <a:lstStyle/>
        <a:p>
          <a:endParaRPr lang="tr-TR"/>
        </a:p>
      </dgm:t>
    </dgm:pt>
    <dgm:pt modelId="{E0FCC5A7-FB60-4956-A910-EAE0514DDC89}" type="sibTrans" cxnId="{99AD680E-A95F-4FEA-8C7A-2B87E60C5E9C}">
      <dgm:prSet/>
      <dgm:spPr/>
      <dgm:t>
        <a:bodyPr/>
        <a:lstStyle/>
        <a:p>
          <a:endParaRPr lang="tr-TR"/>
        </a:p>
      </dgm:t>
    </dgm:pt>
    <dgm:pt modelId="{4CF610C6-09A6-47F8-9A49-DC24A5E6403E}">
      <dgm:prSet phldrT="[Metin]"/>
      <dgm:spPr/>
      <dgm:t>
        <a:bodyPr/>
        <a:lstStyle/>
        <a:p>
          <a:pPr>
            <a:buNone/>
          </a:pPr>
          <a:r>
            <a:rPr lang="tr-TR" dirty="0"/>
            <a:t>Çalışma ortamında bulunan risk parametrelerinin puanlanması (0/1)</a:t>
          </a:r>
        </a:p>
      </dgm:t>
    </dgm:pt>
    <dgm:pt modelId="{1A21A49D-EB85-4648-BA84-C92AF1F3BACA}" type="parTrans" cxnId="{33F13BEB-9E16-478D-BBA9-194C020EFBCF}">
      <dgm:prSet/>
      <dgm:spPr/>
      <dgm:t>
        <a:bodyPr/>
        <a:lstStyle/>
        <a:p>
          <a:endParaRPr lang="tr-TR"/>
        </a:p>
      </dgm:t>
    </dgm:pt>
    <dgm:pt modelId="{23575A8D-D4F0-4EE3-93A7-2B4104AE96E5}" type="sibTrans" cxnId="{33F13BEB-9E16-478D-BBA9-194C020EFBCF}">
      <dgm:prSet/>
      <dgm:spPr/>
      <dgm:t>
        <a:bodyPr/>
        <a:lstStyle/>
        <a:p>
          <a:endParaRPr lang="tr-TR"/>
        </a:p>
      </dgm:t>
    </dgm:pt>
    <dgm:pt modelId="{E3F564A8-725F-4763-84FF-5F0C54280D92}">
      <dgm:prSet phldrT="[Metin]"/>
      <dgm:spPr/>
      <dgm:t>
        <a:bodyPr/>
        <a:lstStyle/>
        <a:p>
          <a:pPr>
            <a:buNone/>
          </a:pPr>
          <a:r>
            <a:rPr lang="tr-TR" dirty="0"/>
            <a:t>Ön koşullandırmaya tabi olan risk parametrelerinin işaretlenmesi (U/UD)</a:t>
          </a:r>
        </a:p>
      </dgm:t>
    </dgm:pt>
    <dgm:pt modelId="{6A5DC484-7803-4273-B953-492A679FF4B7}" type="parTrans" cxnId="{5AB26EEF-25C4-42E4-A80F-A12BE6F5D93A}">
      <dgm:prSet/>
      <dgm:spPr/>
      <dgm:t>
        <a:bodyPr/>
        <a:lstStyle/>
        <a:p>
          <a:endParaRPr lang="tr-TR"/>
        </a:p>
      </dgm:t>
    </dgm:pt>
    <dgm:pt modelId="{0D0916E2-5E8C-4337-865E-153A4136EE7D}" type="sibTrans" cxnId="{5AB26EEF-25C4-42E4-A80F-A12BE6F5D93A}">
      <dgm:prSet/>
      <dgm:spPr/>
      <dgm:t>
        <a:bodyPr/>
        <a:lstStyle/>
        <a:p>
          <a:endParaRPr lang="tr-TR"/>
        </a:p>
      </dgm:t>
    </dgm:pt>
    <dgm:pt modelId="{E6205573-D257-4CA2-A4E6-D9ABB941526A}">
      <dgm:prSet phldrT="[Metin]"/>
      <dgm:spPr/>
      <dgm:t>
        <a:bodyPr/>
        <a:lstStyle/>
        <a:p>
          <a:pPr>
            <a:buNone/>
          </a:pPr>
          <a:r>
            <a:rPr lang="tr-TR" dirty="0"/>
            <a:t>Toplam puan ile engel oranının çarpılarak risk skorunun belirlenmesi</a:t>
          </a:r>
        </a:p>
      </dgm:t>
    </dgm:pt>
    <dgm:pt modelId="{9C142CD8-7AF5-4BD0-B157-AC7521CDAA69}" type="parTrans" cxnId="{FCBEB1D9-6899-4D83-A7DD-977E56F55CE1}">
      <dgm:prSet/>
      <dgm:spPr/>
      <dgm:t>
        <a:bodyPr/>
        <a:lstStyle/>
        <a:p>
          <a:endParaRPr lang="tr-TR"/>
        </a:p>
      </dgm:t>
    </dgm:pt>
    <dgm:pt modelId="{1ADB956A-B855-4E35-9E3E-35C5C01B3CED}" type="sibTrans" cxnId="{FCBEB1D9-6899-4D83-A7DD-977E56F55CE1}">
      <dgm:prSet/>
      <dgm:spPr/>
      <dgm:t>
        <a:bodyPr/>
        <a:lstStyle/>
        <a:p>
          <a:endParaRPr lang="tr-TR"/>
        </a:p>
      </dgm:t>
    </dgm:pt>
    <dgm:pt modelId="{25EC4CD6-0B28-497B-95EA-C6CB8E82B851}">
      <dgm:prSet phldrT="[Metin]"/>
      <dgm:spPr/>
      <dgm:t>
        <a:bodyPr/>
        <a:lstStyle/>
        <a:p>
          <a:pPr>
            <a:buNone/>
          </a:pPr>
          <a:r>
            <a:rPr lang="tr-TR" dirty="0"/>
            <a:t>Risk açıklamalarının belirtilmesi (Öncelik ön koşullandırma)</a:t>
          </a:r>
        </a:p>
      </dgm:t>
    </dgm:pt>
    <dgm:pt modelId="{FFFEE467-40E0-4EB7-A31C-A09380518D60}" type="parTrans" cxnId="{1D5ED658-6F2B-43BA-A6B7-AD85299EDC62}">
      <dgm:prSet/>
      <dgm:spPr/>
      <dgm:t>
        <a:bodyPr/>
        <a:lstStyle/>
        <a:p>
          <a:endParaRPr lang="tr-TR"/>
        </a:p>
      </dgm:t>
    </dgm:pt>
    <dgm:pt modelId="{93CDE326-F2ED-4109-8742-4ED468AE652D}" type="sibTrans" cxnId="{1D5ED658-6F2B-43BA-A6B7-AD85299EDC62}">
      <dgm:prSet/>
      <dgm:spPr/>
      <dgm:t>
        <a:bodyPr/>
        <a:lstStyle/>
        <a:p>
          <a:endParaRPr lang="tr-TR"/>
        </a:p>
      </dgm:t>
    </dgm:pt>
    <dgm:pt modelId="{33822053-2DD7-46C0-A678-616C01C8E260}">
      <dgm:prSet phldrT="[Metin]"/>
      <dgm:spPr/>
      <dgm:t>
        <a:bodyPr/>
        <a:lstStyle/>
        <a:p>
          <a:pPr>
            <a:buNone/>
          </a:pPr>
          <a:r>
            <a:rPr lang="tr-TR" dirty="0"/>
            <a:t>Aksiyon alınması gerekli olan kişiler için kabul edilebilir risk skorlarının belirlenmesi</a:t>
          </a:r>
        </a:p>
      </dgm:t>
    </dgm:pt>
    <dgm:pt modelId="{4B408364-B006-423F-946A-8B82BF238803}" type="parTrans" cxnId="{A17A12ED-3C3A-4A3B-84C6-A0865ECBFDFB}">
      <dgm:prSet/>
      <dgm:spPr/>
      <dgm:t>
        <a:bodyPr/>
        <a:lstStyle/>
        <a:p>
          <a:endParaRPr lang="tr-TR"/>
        </a:p>
      </dgm:t>
    </dgm:pt>
    <dgm:pt modelId="{04D986DE-AB18-4800-B1D3-4094402BE8AA}" type="sibTrans" cxnId="{A17A12ED-3C3A-4A3B-84C6-A0865ECBFDFB}">
      <dgm:prSet/>
      <dgm:spPr/>
      <dgm:t>
        <a:bodyPr/>
        <a:lstStyle/>
        <a:p>
          <a:endParaRPr lang="tr-TR"/>
        </a:p>
      </dgm:t>
    </dgm:pt>
    <dgm:pt modelId="{19C694DD-0E0C-41ED-A155-BF49A397A993}">
      <dgm:prSet phldrT="[Metin]"/>
      <dgm:spPr/>
      <dgm:t>
        <a:bodyPr/>
        <a:lstStyle/>
        <a:p>
          <a:pPr>
            <a:buNone/>
          </a:pPr>
          <a:r>
            <a:rPr lang="tr-TR" dirty="0"/>
            <a:t>Alınacak aksiyon ve </a:t>
          </a:r>
          <a:r>
            <a:rPr lang="tr-TR" dirty="0" err="1"/>
            <a:t>termin</a:t>
          </a:r>
          <a:r>
            <a:rPr lang="tr-TR" dirty="0"/>
            <a:t> tarihlerinin belirtilmesi</a:t>
          </a:r>
        </a:p>
      </dgm:t>
    </dgm:pt>
    <dgm:pt modelId="{35EEF0DB-BB24-4476-B231-FA11353030A3}" type="parTrans" cxnId="{9BA5985D-6E7C-4090-B036-3CE39DFB1192}">
      <dgm:prSet/>
      <dgm:spPr/>
      <dgm:t>
        <a:bodyPr/>
        <a:lstStyle/>
        <a:p>
          <a:endParaRPr lang="tr-TR"/>
        </a:p>
      </dgm:t>
    </dgm:pt>
    <dgm:pt modelId="{95E60B6B-A585-40A0-9C1B-593B937007C9}" type="sibTrans" cxnId="{9BA5985D-6E7C-4090-B036-3CE39DFB1192}">
      <dgm:prSet/>
      <dgm:spPr/>
      <dgm:t>
        <a:bodyPr/>
        <a:lstStyle/>
        <a:p>
          <a:endParaRPr lang="tr-TR"/>
        </a:p>
      </dgm:t>
    </dgm:pt>
    <dgm:pt modelId="{665C33D8-04EE-4CB6-B388-BD3D68F4521F}" type="pres">
      <dgm:prSet presAssocID="{43729DF7-A6E0-4595-A9BD-4B9EE1857CC0}" presName="linearFlow" presStyleCnt="0">
        <dgm:presLayoutVars>
          <dgm:dir/>
          <dgm:animLvl val="lvl"/>
          <dgm:resizeHandles val="exact"/>
        </dgm:presLayoutVars>
      </dgm:prSet>
      <dgm:spPr/>
      <dgm:t>
        <a:bodyPr/>
        <a:lstStyle/>
        <a:p>
          <a:endParaRPr lang="en-US"/>
        </a:p>
      </dgm:t>
    </dgm:pt>
    <dgm:pt modelId="{9559CBF4-8D95-4672-AC40-F872BCFACE19}" type="pres">
      <dgm:prSet presAssocID="{D8DC4885-2B13-4B3B-8C8B-8154B38284B9}" presName="composite" presStyleCnt="0"/>
      <dgm:spPr/>
    </dgm:pt>
    <dgm:pt modelId="{F62ED208-3909-42AA-97CA-D88CA0CFEFA1}" type="pres">
      <dgm:prSet presAssocID="{D8DC4885-2B13-4B3B-8C8B-8154B38284B9}" presName="parentText" presStyleLbl="alignNode1" presStyleIdx="0" presStyleCnt="10">
        <dgm:presLayoutVars>
          <dgm:chMax val="1"/>
          <dgm:bulletEnabled val="1"/>
        </dgm:presLayoutVars>
      </dgm:prSet>
      <dgm:spPr>
        <a:prstGeom prst="homePlate">
          <a:avLst/>
        </a:prstGeom>
      </dgm:spPr>
      <dgm:t>
        <a:bodyPr/>
        <a:lstStyle/>
        <a:p>
          <a:endParaRPr lang="en-US"/>
        </a:p>
      </dgm:t>
    </dgm:pt>
    <dgm:pt modelId="{EBB5CAEF-82FC-45FE-A14E-F9EF27062B2A}" type="pres">
      <dgm:prSet presAssocID="{D8DC4885-2B13-4B3B-8C8B-8154B38284B9}" presName="descendantText" presStyleLbl="alignAcc1" presStyleIdx="0" presStyleCnt="10">
        <dgm:presLayoutVars>
          <dgm:bulletEnabled val="1"/>
        </dgm:presLayoutVars>
      </dgm:prSet>
      <dgm:spPr/>
      <dgm:t>
        <a:bodyPr/>
        <a:lstStyle/>
        <a:p>
          <a:endParaRPr lang="en-US"/>
        </a:p>
      </dgm:t>
    </dgm:pt>
    <dgm:pt modelId="{28AD7437-F2F6-4DF1-A9E6-090E05D4FD3B}" type="pres">
      <dgm:prSet presAssocID="{97BBD02D-F6D9-4810-AE58-5566683324BB}" presName="sp" presStyleCnt="0"/>
      <dgm:spPr/>
    </dgm:pt>
    <dgm:pt modelId="{67915935-5E78-4C36-B11A-64E0B3927674}" type="pres">
      <dgm:prSet presAssocID="{C7FA3583-DB16-4671-89C3-89B563660CDB}" presName="composite" presStyleCnt="0"/>
      <dgm:spPr/>
    </dgm:pt>
    <dgm:pt modelId="{39B964C4-5A14-4184-AB58-7B85F2004B00}" type="pres">
      <dgm:prSet presAssocID="{C7FA3583-DB16-4671-89C3-89B563660CDB}" presName="parentText" presStyleLbl="alignNode1" presStyleIdx="1" presStyleCnt="10">
        <dgm:presLayoutVars>
          <dgm:chMax val="1"/>
          <dgm:bulletEnabled val="1"/>
        </dgm:presLayoutVars>
      </dgm:prSet>
      <dgm:spPr/>
      <dgm:t>
        <a:bodyPr/>
        <a:lstStyle/>
        <a:p>
          <a:endParaRPr lang="en-US"/>
        </a:p>
      </dgm:t>
    </dgm:pt>
    <dgm:pt modelId="{DEF0EE36-EA18-44D1-BB53-88CE4E73CB6D}" type="pres">
      <dgm:prSet presAssocID="{C7FA3583-DB16-4671-89C3-89B563660CDB}" presName="descendantText" presStyleLbl="alignAcc1" presStyleIdx="1" presStyleCnt="10">
        <dgm:presLayoutVars>
          <dgm:bulletEnabled val="1"/>
        </dgm:presLayoutVars>
      </dgm:prSet>
      <dgm:spPr/>
      <dgm:t>
        <a:bodyPr/>
        <a:lstStyle/>
        <a:p>
          <a:endParaRPr lang="en-US"/>
        </a:p>
      </dgm:t>
    </dgm:pt>
    <dgm:pt modelId="{F4C2DFCE-2D60-44DD-A7E1-1F3F79A4E9E4}" type="pres">
      <dgm:prSet presAssocID="{85E01653-E31B-4D5E-A337-1215C57686A0}" presName="sp" presStyleCnt="0"/>
      <dgm:spPr/>
    </dgm:pt>
    <dgm:pt modelId="{ADA7289F-B66C-4023-A0D9-DF5CFBBDD3AE}" type="pres">
      <dgm:prSet presAssocID="{26D4F850-53E0-42E4-AC99-FB1C5C4F6C0B}" presName="composite" presStyleCnt="0"/>
      <dgm:spPr/>
    </dgm:pt>
    <dgm:pt modelId="{1DDD3794-F781-4229-9A5A-8F7431AD173A}" type="pres">
      <dgm:prSet presAssocID="{26D4F850-53E0-42E4-AC99-FB1C5C4F6C0B}" presName="parentText" presStyleLbl="alignNode1" presStyleIdx="2" presStyleCnt="10">
        <dgm:presLayoutVars>
          <dgm:chMax val="1"/>
          <dgm:bulletEnabled val="1"/>
        </dgm:presLayoutVars>
      </dgm:prSet>
      <dgm:spPr/>
      <dgm:t>
        <a:bodyPr/>
        <a:lstStyle/>
        <a:p>
          <a:endParaRPr lang="en-US"/>
        </a:p>
      </dgm:t>
    </dgm:pt>
    <dgm:pt modelId="{41AC13EA-5010-4671-B608-1515CD7E6665}" type="pres">
      <dgm:prSet presAssocID="{26D4F850-53E0-42E4-AC99-FB1C5C4F6C0B}" presName="descendantText" presStyleLbl="alignAcc1" presStyleIdx="2" presStyleCnt="10">
        <dgm:presLayoutVars>
          <dgm:bulletEnabled val="1"/>
        </dgm:presLayoutVars>
      </dgm:prSet>
      <dgm:spPr/>
      <dgm:t>
        <a:bodyPr/>
        <a:lstStyle/>
        <a:p>
          <a:endParaRPr lang="en-US"/>
        </a:p>
      </dgm:t>
    </dgm:pt>
    <dgm:pt modelId="{3967BDFA-0223-4092-A665-B41F5663A40B}" type="pres">
      <dgm:prSet presAssocID="{9D1376DA-A3A3-426A-86A6-3F081E216B1B}" presName="sp" presStyleCnt="0"/>
      <dgm:spPr/>
    </dgm:pt>
    <dgm:pt modelId="{8AEE451E-CD20-4E12-8F7A-EC10D11A6C73}" type="pres">
      <dgm:prSet presAssocID="{B2CBB983-7269-43CD-9413-A2D07F777E9E}" presName="composite" presStyleCnt="0"/>
      <dgm:spPr/>
    </dgm:pt>
    <dgm:pt modelId="{78759C44-7260-426A-8638-440866EAD7B7}" type="pres">
      <dgm:prSet presAssocID="{B2CBB983-7269-43CD-9413-A2D07F777E9E}" presName="parentText" presStyleLbl="alignNode1" presStyleIdx="3" presStyleCnt="10">
        <dgm:presLayoutVars>
          <dgm:chMax val="1"/>
          <dgm:bulletEnabled val="1"/>
        </dgm:presLayoutVars>
      </dgm:prSet>
      <dgm:spPr/>
      <dgm:t>
        <a:bodyPr/>
        <a:lstStyle/>
        <a:p>
          <a:endParaRPr lang="en-US"/>
        </a:p>
      </dgm:t>
    </dgm:pt>
    <dgm:pt modelId="{65242467-607E-4B79-9B06-28BF58431169}" type="pres">
      <dgm:prSet presAssocID="{B2CBB983-7269-43CD-9413-A2D07F777E9E}" presName="descendantText" presStyleLbl="alignAcc1" presStyleIdx="3" presStyleCnt="10">
        <dgm:presLayoutVars>
          <dgm:bulletEnabled val="1"/>
        </dgm:presLayoutVars>
      </dgm:prSet>
      <dgm:spPr/>
      <dgm:t>
        <a:bodyPr/>
        <a:lstStyle/>
        <a:p>
          <a:endParaRPr lang="en-US"/>
        </a:p>
      </dgm:t>
    </dgm:pt>
    <dgm:pt modelId="{A84775F4-BF9D-49DF-8511-9458CB934117}" type="pres">
      <dgm:prSet presAssocID="{181B031F-5D92-4122-B1E4-F1ACD787F12A}" presName="sp" presStyleCnt="0"/>
      <dgm:spPr/>
    </dgm:pt>
    <dgm:pt modelId="{1960E8CB-4150-49C5-8799-C8EFCDC62E67}" type="pres">
      <dgm:prSet presAssocID="{232AE115-E368-46EC-B4A6-10026F78CF6B}" presName="composite" presStyleCnt="0"/>
      <dgm:spPr/>
    </dgm:pt>
    <dgm:pt modelId="{ADFE684A-6CEA-40D6-9862-158F92F25110}" type="pres">
      <dgm:prSet presAssocID="{232AE115-E368-46EC-B4A6-10026F78CF6B}" presName="parentText" presStyleLbl="alignNode1" presStyleIdx="4" presStyleCnt="10">
        <dgm:presLayoutVars>
          <dgm:chMax val="1"/>
          <dgm:bulletEnabled val="1"/>
        </dgm:presLayoutVars>
      </dgm:prSet>
      <dgm:spPr/>
      <dgm:t>
        <a:bodyPr/>
        <a:lstStyle/>
        <a:p>
          <a:endParaRPr lang="en-US"/>
        </a:p>
      </dgm:t>
    </dgm:pt>
    <dgm:pt modelId="{EE3B7E69-87BE-4C5A-AFC9-9D2C4688DC79}" type="pres">
      <dgm:prSet presAssocID="{232AE115-E368-46EC-B4A6-10026F78CF6B}" presName="descendantText" presStyleLbl="alignAcc1" presStyleIdx="4" presStyleCnt="10">
        <dgm:presLayoutVars>
          <dgm:bulletEnabled val="1"/>
        </dgm:presLayoutVars>
      </dgm:prSet>
      <dgm:spPr/>
      <dgm:t>
        <a:bodyPr/>
        <a:lstStyle/>
        <a:p>
          <a:endParaRPr lang="en-US"/>
        </a:p>
      </dgm:t>
    </dgm:pt>
    <dgm:pt modelId="{18E1858B-B1E2-4D23-801D-C92FB78E6714}" type="pres">
      <dgm:prSet presAssocID="{2045436A-BA45-4244-8BB1-1C713A9C6220}" presName="sp" presStyleCnt="0"/>
      <dgm:spPr/>
    </dgm:pt>
    <dgm:pt modelId="{BCDA2D58-6828-48C2-A3F5-1BE450C35A10}" type="pres">
      <dgm:prSet presAssocID="{6918E0C9-985B-4785-B60B-11A0D4AEA4CF}" presName="composite" presStyleCnt="0"/>
      <dgm:spPr/>
    </dgm:pt>
    <dgm:pt modelId="{F2A45295-3CC7-48FA-B392-C6166008087A}" type="pres">
      <dgm:prSet presAssocID="{6918E0C9-985B-4785-B60B-11A0D4AEA4CF}" presName="parentText" presStyleLbl="alignNode1" presStyleIdx="5" presStyleCnt="10">
        <dgm:presLayoutVars>
          <dgm:chMax val="1"/>
          <dgm:bulletEnabled val="1"/>
        </dgm:presLayoutVars>
      </dgm:prSet>
      <dgm:spPr/>
      <dgm:t>
        <a:bodyPr/>
        <a:lstStyle/>
        <a:p>
          <a:endParaRPr lang="en-US"/>
        </a:p>
      </dgm:t>
    </dgm:pt>
    <dgm:pt modelId="{E1853B7F-B58A-4C65-B61C-9834F161B8EF}" type="pres">
      <dgm:prSet presAssocID="{6918E0C9-985B-4785-B60B-11A0D4AEA4CF}" presName="descendantText" presStyleLbl="alignAcc1" presStyleIdx="5" presStyleCnt="10">
        <dgm:presLayoutVars>
          <dgm:bulletEnabled val="1"/>
        </dgm:presLayoutVars>
      </dgm:prSet>
      <dgm:spPr/>
      <dgm:t>
        <a:bodyPr/>
        <a:lstStyle/>
        <a:p>
          <a:endParaRPr lang="en-US"/>
        </a:p>
      </dgm:t>
    </dgm:pt>
    <dgm:pt modelId="{0E46D108-4364-407F-89E4-A5BCBD205EB8}" type="pres">
      <dgm:prSet presAssocID="{D95CDB8F-3420-454A-8585-3151B3E3BA58}" presName="sp" presStyleCnt="0"/>
      <dgm:spPr/>
    </dgm:pt>
    <dgm:pt modelId="{F1B5204C-28B5-4818-9CA2-32E3DA91D93B}" type="pres">
      <dgm:prSet presAssocID="{BBBD92FF-54C6-400F-8429-D59BC3B7F62D}" presName="composite" presStyleCnt="0"/>
      <dgm:spPr/>
    </dgm:pt>
    <dgm:pt modelId="{5B8D7865-2690-4052-AA80-6624DB35D5DE}" type="pres">
      <dgm:prSet presAssocID="{BBBD92FF-54C6-400F-8429-D59BC3B7F62D}" presName="parentText" presStyleLbl="alignNode1" presStyleIdx="6" presStyleCnt="10">
        <dgm:presLayoutVars>
          <dgm:chMax val="1"/>
          <dgm:bulletEnabled val="1"/>
        </dgm:presLayoutVars>
      </dgm:prSet>
      <dgm:spPr/>
      <dgm:t>
        <a:bodyPr/>
        <a:lstStyle/>
        <a:p>
          <a:endParaRPr lang="en-US"/>
        </a:p>
      </dgm:t>
    </dgm:pt>
    <dgm:pt modelId="{9EEEDC7A-C18E-4492-9C8A-B691445930C1}" type="pres">
      <dgm:prSet presAssocID="{BBBD92FF-54C6-400F-8429-D59BC3B7F62D}" presName="descendantText" presStyleLbl="alignAcc1" presStyleIdx="6" presStyleCnt="10">
        <dgm:presLayoutVars>
          <dgm:bulletEnabled val="1"/>
        </dgm:presLayoutVars>
      </dgm:prSet>
      <dgm:spPr/>
      <dgm:t>
        <a:bodyPr/>
        <a:lstStyle/>
        <a:p>
          <a:endParaRPr lang="en-US"/>
        </a:p>
      </dgm:t>
    </dgm:pt>
    <dgm:pt modelId="{F800343B-E584-49D2-913E-0DFFF33924CA}" type="pres">
      <dgm:prSet presAssocID="{3CB42A46-6C01-4ABB-9792-1C5D5D0DAE55}" presName="sp" presStyleCnt="0"/>
      <dgm:spPr/>
    </dgm:pt>
    <dgm:pt modelId="{7CF6F3FE-6159-4D02-95A0-B7259AE87D08}" type="pres">
      <dgm:prSet presAssocID="{0AA8AB19-3046-4C57-89F0-D9396EFCCC0F}" presName="composite" presStyleCnt="0"/>
      <dgm:spPr/>
    </dgm:pt>
    <dgm:pt modelId="{2DB6150D-121B-4D37-9DC1-DA0E68CEF873}" type="pres">
      <dgm:prSet presAssocID="{0AA8AB19-3046-4C57-89F0-D9396EFCCC0F}" presName="parentText" presStyleLbl="alignNode1" presStyleIdx="7" presStyleCnt="10">
        <dgm:presLayoutVars>
          <dgm:chMax val="1"/>
          <dgm:bulletEnabled val="1"/>
        </dgm:presLayoutVars>
      </dgm:prSet>
      <dgm:spPr/>
      <dgm:t>
        <a:bodyPr/>
        <a:lstStyle/>
        <a:p>
          <a:endParaRPr lang="en-US"/>
        </a:p>
      </dgm:t>
    </dgm:pt>
    <dgm:pt modelId="{7AA16332-E556-4FB3-B7F4-A15ACBACAB96}" type="pres">
      <dgm:prSet presAssocID="{0AA8AB19-3046-4C57-89F0-D9396EFCCC0F}" presName="descendantText" presStyleLbl="alignAcc1" presStyleIdx="7" presStyleCnt="10">
        <dgm:presLayoutVars>
          <dgm:bulletEnabled val="1"/>
        </dgm:presLayoutVars>
      </dgm:prSet>
      <dgm:spPr/>
      <dgm:t>
        <a:bodyPr/>
        <a:lstStyle/>
        <a:p>
          <a:endParaRPr lang="en-US"/>
        </a:p>
      </dgm:t>
    </dgm:pt>
    <dgm:pt modelId="{E0DF398C-459E-457F-AF21-82AFC55992C5}" type="pres">
      <dgm:prSet presAssocID="{4BBBE5C4-8B8D-4CBC-943B-8CA6D938544A}" presName="sp" presStyleCnt="0"/>
      <dgm:spPr/>
    </dgm:pt>
    <dgm:pt modelId="{467EB5EC-9ABC-41D0-90C1-980023403C61}" type="pres">
      <dgm:prSet presAssocID="{1713C0DD-EFA0-4C16-ADCD-08096AB2F557}" presName="composite" presStyleCnt="0"/>
      <dgm:spPr/>
    </dgm:pt>
    <dgm:pt modelId="{8AF78F77-15FE-44CD-9E23-EAE877A7349B}" type="pres">
      <dgm:prSet presAssocID="{1713C0DD-EFA0-4C16-ADCD-08096AB2F557}" presName="parentText" presStyleLbl="alignNode1" presStyleIdx="8" presStyleCnt="10">
        <dgm:presLayoutVars>
          <dgm:chMax val="1"/>
          <dgm:bulletEnabled val="1"/>
        </dgm:presLayoutVars>
      </dgm:prSet>
      <dgm:spPr/>
      <dgm:t>
        <a:bodyPr/>
        <a:lstStyle/>
        <a:p>
          <a:endParaRPr lang="en-US"/>
        </a:p>
      </dgm:t>
    </dgm:pt>
    <dgm:pt modelId="{476AD6DE-4A27-4C3C-A80F-9E6BBAC304CB}" type="pres">
      <dgm:prSet presAssocID="{1713C0DD-EFA0-4C16-ADCD-08096AB2F557}" presName="descendantText" presStyleLbl="alignAcc1" presStyleIdx="8" presStyleCnt="10">
        <dgm:presLayoutVars>
          <dgm:bulletEnabled val="1"/>
        </dgm:presLayoutVars>
      </dgm:prSet>
      <dgm:spPr/>
      <dgm:t>
        <a:bodyPr/>
        <a:lstStyle/>
        <a:p>
          <a:endParaRPr lang="en-US"/>
        </a:p>
      </dgm:t>
    </dgm:pt>
    <dgm:pt modelId="{08404D5C-B134-4C8C-9862-DD709A632CA0}" type="pres">
      <dgm:prSet presAssocID="{D278F131-E5F2-4C98-810B-B3EF656F5FAB}" presName="sp" presStyleCnt="0"/>
      <dgm:spPr/>
    </dgm:pt>
    <dgm:pt modelId="{62674E4D-3331-45D9-A40C-FD1EE0BA41CE}" type="pres">
      <dgm:prSet presAssocID="{15E115C2-04D8-4E9E-85F2-3F39A8AB01E8}" presName="composite" presStyleCnt="0"/>
      <dgm:spPr/>
    </dgm:pt>
    <dgm:pt modelId="{6C1A8120-A671-4C82-81A2-F358D561C163}" type="pres">
      <dgm:prSet presAssocID="{15E115C2-04D8-4E9E-85F2-3F39A8AB01E8}" presName="parentText" presStyleLbl="alignNode1" presStyleIdx="9" presStyleCnt="10">
        <dgm:presLayoutVars>
          <dgm:chMax val="1"/>
          <dgm:bulletEnabled val="1"/>
        </dgm:presLayoutVars>
      </dgm:prSet>
      <dgm:spPr/>
      <dgm:t>
        <a:bodyPr/>
        <a:lstStyle/>
        <a:p>
          <a:endParaRPr lang="en-US"/>
        </a:p>
      </dgm:t>
    </dgm:pt>
    <dgm:pt modelId="{87E295A1-E6B3-4854-9EC3-89E1752D605A}" type="pres">
      <dgm:prSet presAssocID="{15E115C2-04D8-4E9E-85F2-3F39A8AB01E8}" presName="descendantText" presStyleLbl="alignAcc1" presStyleIdx="9" presStyleCnt="10">
        <dgm:presLayoutVars>
          <dgm:bulletEnabled val="1"/>
        </dgm:presLayoutVars>
      </dgm:prSet>
      <dgm:spPr/>
      <dgm:t>
        <a:bodyPr/>
        <a:lstStyle/>
        <a:p>
          <a:endParaRPr lang="en-US"/>
        </a:p>
      </dgm:t>
    </dgm:pt>
  </dgm:ptLst>
  <dgm:cxnLst>
    <dgm:cxn modelId="{E7B64173-AFFC-4A55-BD71-07B207206A07}" srcId="{43729DF7-A6E0-4595-A9BD-4B9EE1857CC0}" destId="{6918E0C9-985B-4785-B60B-11A0D4AEA4CF}" srcOrd="5" destOrd="0" parTransId="{6AC8FB64-14E9-4781-9761-2A720CF3E01B}" sibTransId="{D95CDB8F-3420-454A-8585-3151B3E3BA58}"/>
    <dgm:cxn modelId="{8E495B31-3704-45C4-B138-AD8EA8FD75DA}" type="presOf" srcId="{4A046E49-BBF4-4E8A-8CA2-A4F4829F288B}" destId="{65242467-607E-4B79-9B06-28BF58431169}" srcOrd="0" destOrd="0" presId="urn:microsoft.com/office/officeart/2005/8/layout/chevron2"/>
    <dgm:cxn modelId="{AB8BAFA5-A605-4C42-981F-AD245137CAE2}" srcId="{43729DF7-A6E0-4595-A9BD-4B9EE1857CC0}" destId="{0AA8AB19-3046-4C57-89F0-D9396EFCCC0F}" srcOrd="7" destOrd="0" parTransId="{AD42E9B7-D55E-4AA3-8962-C0D48F8AE52C}" sibTransId="{4BBBE5C4-8B8D-4CBC-943B-8CA6D938544A}"/>
    <dgm:cxn modelId="{EB75F459-76BC-45AE-A74C-7E53A3ED063D}" type="presOf" srcId="{B0D9D8C0-F8B6-4F55-BB8C-FCAB0396D466}" destId="{EBB5CAEF-82FC-45FE-A14E-F9EF27062B2A}" srcOrd="0" destOrd="0" presId="urn:microsoft.com/office/officeart/2005/8/layout/chevron2"/>
    <dgm:cxn modelId="{07AF8352-2AB0-4A46-A746-73B23F938946}" type="presOf" srcId="{15E115C2-04D8-4E9E-85F2-3F39A8AB01E8}" destId="{6C1A8120-A671-4C82-81A2-F358D561C163}" srcOrd="0" destOrd="0" presId="urn:microsoft.com/office/officeart/2005/8/layout/chevron2"/>
    <dgm:cxn modelId="{61FE03B1-1C4B-4574-B1D3-388258C28D4E}" type="presOf" srcId="{E3F564A8-725F-4763-84FF-5F0C54280D92}" destId="{E1853B7F-B58A-4C65-B61C-9834F161B8EF}" srcOrd="0" destOrd="0" presId="urn:microsoft.com/office/officeart/2005/8/layout/chevron2"/>
    <dgm:cxn modelId="{19C59330-41C6-4076-9CC3-E31C02A92140}" srcId="{43729DF7-A6E0-4595-A9BD-4B9EE1857CC0}" destId="{15E115C2-04D8-4E9E-85F2-3F39A8AB01E8}" srcOrd="9" destOrd="0" parTransId="{F806ED32-E403-4AA9-8287-6209F650A524}" sibTransId="{35515640-A5CC-4493-840C-778A7E0B6AC0}"/>
    <dgm:cxn modelId="{6208E072-AF99-4032-92C0-7EBF947242E4}" srcId="{43729DF7-A6E0-4595-A9BD-4B9EE1857CC0}" destId="{B2CBB983-7269-43CD-9413-A2D07F777E9E}" srcOrd="3" destOrd="0" parTransId="{AB2402E0-8842-4705-AF7F-BC15937C10B9}" sibTransId="{181B031F-5D92-4122-B1E4-F1ACD787F12A}"/>
    <dgm:cxn modelId="{99651490-A462-4459-BE90-BE5523F7A273}" type="presOf" srcId="{0AA8AB19-3046-4C57-89F0-D9396EFCCC0F}" destId="{2DB6150D-121B-4D37-9DC1-DA0E68CEF873}" srcOrd="0" destOrd="0" presId="urn:microsoft.com/office/officeart/2005/8/layout/chevron2"/>
    <dgm:cxn modelId="{6F944B15-EBDC-4F1D-97D0-9204A88C0C09}" srcId="{43729DF7-A6E0-4595-A9BD-4B9EE1857CC0}" destId="{1713C0DD-EFA0-4C16-ADCD-08096AB2F557}" srcOrd="8" destOrd="0" parTransId="{CDC8ECF7-A3E3-479A-BDE6-37BA38CCC8BC}" sibTransId="{D278F131-E5F2-4C98-810B-B3EF656F5FAB}"/>
    <dgm:cxn modelId="{55DB636B-84B9-4BBD-AF89-539648D2742E}" srcId="{43729DF7-A6E0-4595-A9BD-4B9EE1857CC0}" destId="{232AE115-E368-46EC-B4A6-10026F78CF6B}" srcOrd="4" destOrd="0" parTransId="{37CC119F-EB88-437C-9F2B-228853805E73}" sibTransId="{2045436A-BA45-4244-8BB1-1C713A9C6220}"/>
    <dgm:cxn modelId="{A7F7E119-DBE7-49CE-8F13-2EFE00EBC349}" type="presOf" srcId="{33822053-2DD7-46C0-A678-616C01C8E260}" destId="{476AD6DE-4A27-4C3C-A80F-9E6BBAC304CB}" srcOrd="0" destOrd="0" presId="urn:microsoft.com/office/officeart/2005/8/layout/chevron2"/>
    <dgm:cxn modelId="{088B0ED1-70CA-40AE-B2EE-688E0DB2EE35}" type="presOf" srcId="{232AE115-E368-46EC-B4A6-10026F78CF6B}" destId="{ADFE684A-6CEA-40D6-9862-158F92F25110}" srcOrd="0" destOrd="0" presId="urn:microsoft.com/office/officeart/2005/8/layout/chevron2"/>
    <dgm:cxn modelId="{8268C42E-2E19-4FAE-A8C3-FEAE3F4ECDEB}" type="presOf" srcId="{43729DF7-A6E0-4595-A9BD-4B9EE1857CC0}" destId="{665C33D8-04EE-4CB6-B388-BD3D68F4521F}" srcOrd="0" destOrd="0" presId="urn:microsoft.com/office/officeart/2005/8/layout/chevron2"/>
    <dgm:cxn modelId="{B5CDFDD9-7E64-4A66-BBC8-1C813DAC1715}" srcId="{D8DC4885-2B13-4B3B-8C8B-8154B38284B9}" destId="{B0D9D8C0-F8B6-4F55-BB8C-FCAB0396D466}" srcOrd="0" destOrd="0" parTransId="{EC748708-9303-4B77-B8EC-5C614504D798}" sibTransId="{FB956A1A-7116-4E22-8FA1-B2BBF2999986}"/>
    <dgm:cxn modelId="{07350B9A-F921-4B85-B2E0-50E55D0D0C5C}" type="presOf" srcId="{383872EE-6B9B-49A1-800D-6E8BD9905CD3}" destId="{41AC13EA-5010-4671-B608-1515CD7E6665}" srcOrd="0" destOrd="0" presId="urn:microsoft.com/office/officeart/2005/8/layout/chevron2"/>
    <dgm:cxn modelId="{92EC403C-CE7A-43FC-9900-E7E946A632A0}" type="presOf" srcId="{19C694DD-0E0C-41ED-A155-BF49A397A993}" destId="{87E295A1-E6B3-4854-9EC3-89E1752D605A}" srcOrd="0" destOrd="0" presId="urn:microsoft.com/office/officeart/2005/8/layout/chevron2"/>
    <dgm:cxn modelId="{BE6E447A-145A-41C6-A961-64923063DC58}" srcId="{43729DF7-A6E0-4595-A9BD-4B9EE1857CC0}" destId="{D8DC4885-2B13-4B3B-8C8B-8154B38284B9}" srcOrd="0" destOrd="0" parTransId="{4B916239-9F2D-4BCF-8B5C-647948447C95}" sibTransId="{97BBD02D-F6D9-4810-AE58-5566683324BB}"/>
    <dgm:cxn modelId="{1D5ED658-6F2B-43BA-A6B7-AD85299EDC62}" srcId="{0AA8AB19-3046-4C57-89F0-D9396EFCCC0F}" destId="{25EC4CD6-0B28-497B-95EA-C6CB8E82B851}" srcOrd="0" destOrd="0" parTransId="{FFFEE467-40E0-4EB7-A31C-A09380518D60}" sibTransId="{93CDE326-F2ED-4109-8742-4ED468AE652D}"/>
    <dgm:cxn modelId="{3B836709-BF88-4E88-9875-94D6BDF53722}" type="presOf" srcId="{25EC4CD6-0B28-497B-95EA-C6CB8E82B851}" destId="{7AA16332-E556-4FB3-B7F4-A15ACBACAB96}" srcOrd="0" destOrd="0" presId="urn:microsoft.com/office/officeart/2005/8/layout/chevron2"/>
    <dgm:cxn modelId="{B88BC133-D7BD-4D0B-A67A-D5496A996B3E}" type="presOf" srcId="{D8DC4885-2B13-4B3B-8C8B-8154B38284B9}" destId="{F62ED208-3909-42AA-97CA-D88CA0CFEFA1}" srcOrd="0" destOrd="0" presId="urn:microsoft.com/office/officeart/2005/8/layout/chevron2"/>
    <dgm:cxn modelId="{33F13BEB-9E16-478D-BBA9-194C020EFBCF}" srcId="{232AE115-E368-46EC-B4A6-10026F78CF6B}" destId="{4CF610C6-09A6-47F8-9A49-DC24A5E6403E}" srcOrd="0" destOrd="0" parTransId="{1A21A49D-EB85-4648-BA84-C92AF1F3BACA}" sibTransId="{23575A8D-D4F0-4EE3-93A7-2B4104AE96E5}"/>
    <dgm:cxn modelId="{039DB98C-DC3C-48E5-B769-D14C0B33C551}" type="presOf" srcId="{4CF610C6-09A6-47F8-9A49-DC24A5E6403E}" destId="{EE3B7E69-87BE-4C5A-AFC9-9D2C4688DC79}" srcOrd="0" destOrd="0" presId="urn:microsoft.com/office/officeart/2005/8/layout/chevron2"/>
    <dgm:cxn modelId="{9BA5985D-6E7C-4090-B036-3CE39DFB1192}" srcId="{15E115C2-04D8-4E9E-85F2-3F39A8AB01E8}" destId="{19C694DD-0E0C-41ED-A155-BF49A397A993}" srcOrd="0" destOrd="0" parTransId="{35EEF0DB-BB24-4476-B231-FA11353030A3}" sibTransId="{95E60B6B-A585-40A0-9C1B-593B937007C9}"/>
    <dgm:cxn modelId="{FCBEB1D9-6899-4D83-A7DD-977E56F55CE1}" srcId="{BBBD92FF-54C6-400F-8429-D59BC3B7F62D}" destId="{E6205573-D257-4CA2-A4E6-D9ABB941526A}" srcOrd="0" destOrd="0" parTransId="{9C142CD8-7AF5-4BD0-B157-AC7521CDAA69}" sibTransId="{1ADB956A-B855-4E35-9E3E-35C5C01B3CED}"/>
    <dgm:cxn modelId="{7921D6B4-BE73-4F5D-8E26-0A391F252913}" type="presOf" srcId="{6918E0C9-985B-4785-B60B-11A0D4AEA4CF}" destId="{F2A45295-3CC7-48FA-B392-C6166008087A}" srcOrd="0" destOrd="0" presId="urn:microsoft.com/office/officeart/2005/8/layout/chevron2"/>
    <dgm:cxn modelId="{DBA5A246-BD37-4660-9C2C-145AE3476D5B}" srcId="{43729DF7-A6E0-4595-A9BD-4B9EE1857CC0}" destId="{26D4F850-53E0-42E4-AC99-FB1C5C4F6C0B}" srcOrd="2" destOrd="0" parTransId="{C110989B-2B8B-4A95-A4ED-A5B448DEDAF6}" sibTransId="{9D1376DA-A3A3-426A-86A6-3F081E216B1B}"/>
    <dgm:cxn modelId="{B05F8552-C59D-4D91-990A-B2EAC842CC52}" srcId="{43729DF7-A6E0-4595-A9BD-4B9EE1857CC0}" destId="{BBBD92FF-54C6-400F-8429-D59BC3B7F62D}" srcOrd="6" destOrd="0" parTransId="{75129A81-9B1D-45FF-94C4-04696C7DB4B3}" sibTransId="{3CB42A46-6C01-4ABB-9792-1C5D5D0DAE55}"/>
    <dgm:cxn modelId="{0F142F15-B3F8-406C-804A-3B6F0B2E22DA}" srcId="{C7FA3583-DB16-4671-89C3-89B563660CDB}" destId="{79E1580C-4446-4B53-93A5-4163F2CCDA01}" srcOrd="0" destOrd="0" parTransId="{E9F2269E-46B1-4A3A-99A0-2AE3ED3D8950}" sibTransId="{D7F52947-2994-4E03-BE4D-A4C8B75BE2AA}"/>
    <dgm:cxn modelId="{74FE6B97-FC81-482B-8432-84A50A7C03E8}" type="presOf" srcId="{B2CBB983-7269-43CD-9413-A2D07F777E9E}" destId="{78759C44-7260-426A-8638-440866EAD7B7}" srcOrd="0" destOrd="0" presId="urn:microsoft.com/office/officeart/2005/8/layout/chevron2"/>
    <dgm:cxn modelId="{4BB17E1B-2A04-402E-9248-44327CAC7111}" type="presOf" srcId="{1713C0DD-EFA0-4C16-ADCD-08096AB2F557}" destId="{8AF78F77-15FE-44CD-9E23-EAE877A7349B}" srcOrd="0" destOrd="0" presId="urn:microsoft.com/office/officeart/2005/8/layout/chevron2"/>
    <dgm:cxn modelId="{97659F07-1776-4E8F-A0DB-C5BF6D494675}" type="presOf" srcId="{BBBD92FF-54C6-400F-8429-D59BC3B7F62D}" destId="{5B8D7865-2690-4052-AA80-6624DB35D5DE}" srcOrd="0" destOrd="0" presId="urn:microsoft.com/office/officeart/2005/8/layout/chevron2"/>
    <dgm:cxn modelId="{13CA0190-69BC-40FD-8E01-D455E8BAC0DA}" type="presOf" srcId="{79E1580C-4446-4B53-93A5-4163F2CCDA01}" destId="{DEF0EE36-EA18-44D1-BB53-88CE4E73CB6D}" srcOrd="0" destOrd="0" presId="urn:microsoft.com/office/officeart/2005/8/layout/chevron2"/>
    <dgm:cxn modelId="{4C9DE5F7-7490-4D93-8536-87ACAFE489EB}" type="presOf" srcId="{26D4F850-53E0-42E4-AC99-FB1C5C4F6C0B}" destId="{1DDD3794-F781-4229-9A5A-8F7431AD173A}" srcOrd="0" destOrd="0" presId="urn:microsoft.com/office/officeart/2005/8/layout/chevron2"/>
    <dgm:cxn modelId="{A17A12ED-3C3A-4A3B-84C6-A0865ECBFDFB}" srcId="{1713C0DD-EFA0-4C16-ADCD-08096AB2F557}" destId="{33822053-2DD7-46C0-A678-616C01C8E260}" srcOrd="0" destOrd="0" parTransId="{4B408364-B006-423F-946A-8B82BF238803}" sibTransId="{04D986DE-AB18-4800-B1D3-4094402BE8AA}"/>
    <dgm:cxn modelId="{3A1B9953-14B1-4956-AB52-7728B91C0625}" type="presOf" srcId="{C7FA3583-DB16-4671-89C3-89B563660CDB}" destId="{39B964C4-5A14-4184-AB58-7B85F2004B00}" srcOrd="0" destOrd="0" presId="urn:microsoft.com/office/officeart/2005/8/layout/chevron2"/>
    <dgm:cxn modelId="{3F01E035-D6EA-4BE6-8F51-C9E25A3E3691}" srcId="{26D4F850-53E0-42E4-AC99-FB1C5C4F6C0B}" destId="{383872EE-6B9B-49A1-800D-6E8BD9905CD3}" srcOrd="0" destOrd="0" parTransId="{F9C3F1DE-CA33-47B3-95BD-BD421C6D48BC}" sibTransId="{D6402099-318A-4FDF-BC96-F18B8B31758C}"/>
    <dgm:cxn modelId="{5AB26EEF-25C4-42E4-A80F-A12BE6F5D93A}" srcId="{6918E0C9-985B-4785-B60B-11A0D4AEA4CF}" destId="{E3F564A8-725F-4763-84FF-5F0C54280D92}" srcOrd="0" destOrd="0" parTransId="{6A5DC484-7803-4273-B953-492A679FF4B7}" sibTransId="{0D0916E2-5E8C-4337-865E-153A4136EE7D}"/>
    <dgm:cxn modelId="{99AD680E-A95F-4FEA-8C7A-2B87E60C5E9C}" srcId="{B2CBB983-7269-43CD-9413-A2D07F777E9E}" destId="{4A046E49-BBF4-4E8A-8CA2-A4F4829F288B}" srcOrd="0" destOrd="0" parTransId="{C939280A-39CC-40A3-9BB0-BC0C79755FCF}" sibTransId="{E0FCC5A7-FB60-4956-A910-EAE0514DDC89}"/>
    <dgm:cxn modelId="{0937F022-B988-438C-917C-7D7F2A769A08}" type="presOf" srcId="{E6205573-D257-4CA2-A4E6-D9ABB941526A}" destId="{9EEEDC7A-C18E-4492-9C8A-B691445930C1}" srcOrd="0" destOrd="0" presId="urn:microsoft.com/office/officeart/2005/8/layout/chevron2"/>
    <dgm:cxn modelId="{0FB6D769-86EE-4CFB-BD86-C827EF8A22E5}" srcId="{43729DF7-A6E0-4595-A9BD-4B9EE1857CC0}" destId="{C7FA3583-DB16-4671-89C3-89B563660CDB}" srcOrd="1" destOrd="0" parTransId="{B45BA9A9-78F9-4D6B-BCA9-ECC01A56BA4D}" sibTransId="{85E01653-E31B-4D5E-A337-1215C57686A0}"/>
    <dgm:cxn modelId="{0DC562DB-3B77-4EB9-BC6D-93A0FADE76D4}" type="presParOf" srcId="{665C33D8-04EE-4CB6-B388-BD3D68F4521F}" destId="{9559CBF4-8D95-4672-AC40-F872BCFACE19}" srcOrd="0" destOrd="0" presId="urn:microsoft.com/office/officeart/2005/8/layout/chevron2"/>
    <dgm:cxn modelId="{38240BF1-100E-4961-99F5-0E85661CF53D}" type="presParOf" srcId="{9559CBF4-8D95-4672-AC40-F872BCFACE19}" destId="{F62ED208-3909-42AA-97CA-D88CA0CFEFA1}" srcOrd="0" destOrd="0" presId="urn:microsoft.com/office/officeart/2005/8/layout/chevron2"/>
    <dgm:cxn modelId="{BC942558-80FA-472C-A828-8409A440DFE8}" type="presParOf" srcId="{9559CBF4-8D95-4672-AC40-F872BCFACE19}" destId="{EBB5CAEF-82FC-45FE-A14E-F9EF27062B2A}" srcOrd="1" destOrd="0" presId="urn:microsoft.com/office/officeart/2005/8/layout/chevron2"/>
    <dgm:cxn modelId="{499427D4-F168-40A6-98BC-56D825341747}" type="presParOf" srcId="{665C33D8-04EE-4CB6-B388-BD3D68F4521F}" destId="{28AD7437-F2F6-4DF1-A9E6-090E05D4FD3B}" srcOrd="1" destOrd="0" presId="urn:microsoft.com/office/officeart/2005/8/layout/chevron2"/>
    <dgm:cxn modelId="{4424E733-FB94-40B0-AB79-5807A6C92EE8}" type="presParOf" srcId="{665C33D8-04EE-4CB6-B388-BD3D68F4521F}" destId="{67915935-5E78-4C36-B11A-64E0B3927674}" srcOrd="2" destOrd="0" presId="urn:microsoft.com/office/officeart/2005/8/layout/chevron2"/>
    <dgm:cxn modelId="{5F3B070E-8664-4211-8F1E-F74E61A1061B}" type="presParOf" srcId="{67915935-5E78-4C36-B11A-64E0B3927674}" destId="{39B964C4-5A14-4184-AB58-7B85F2004B00}" srcOrd="0" destOrd="0" presId="urn:microsoft.com/office/officeart/2005/8/layout/chevron2"/>
    <dgm:cxn modelId="{EEF7953A-531B-41B3-83E0-1B9BD61252C6}" type="presParOf" srcId="{67915935-5E78-4C36-B11A-64E0B3927674}" destId="{DEF0EE36-EA18-44D1-BB53-88CE4E73CB6D}" srcOrd="1" destOrd="0" presId="urn:microsoft.com/office/officeart/2005/8/layout/chevron2"/>
    <dgm:cxn modelId="{4D12B812-16AF-4494-A470-5213DAB0CAB7}" type="presParOf" srcId="{665C33D8-04EE-4CB6-B388-BD3D68F4521F}" destId="{F4C2DFCE-2D60-44DD-A7E1-1F3F79A4E9E4}" srcOrd="3" destOrd="0" presId="urn:microsoft.com/office/officeart/2005/8/layout/chevron2"/>
    <dgm:cxn modelId="{C8116659-F807-4D16-8E2F-93D7A6D17D6E}" type="presParOf" srcId="{665C33D8-04EE-4CB6-B388-BD3D68F4521F}" destId="{ADA7289F-B66C-4023-A0D9-DF5CFBBDD3AE}" srcOrd="4" destOrd="0" presId="urn:microsoft.com/office/officeart/2005/8/layout/chevron2"/>
    <dgm:cxn modelId="{E703F6CF-FCF1-4DC2-B28E-E9C59B601FBB}" type="presParOf" srcId="{ADA7289F-B66C-4023-A0D9-DF5CFBBDD3AE}" destId="{1DDD3794-F781-4229-9A5A-8F7431AD173A}" srcOrd="0" destOrd="0" presId="urn:microsoft.com/office/officeart/2005/8/layout/chevron2"/>
    <dgm:cxn modelId="{C2A45321-7349-4AE1-AF49-307E626CAE49}" type="presParOf" srcId="{ADA7289F-B66C-4023-A0D9-DF5CFBBDD3AE}" destId="{41AC13EA-5010-4671-B608-1515CD7E6665}" srcOrd="1" destOrd="0" presId="urn:microsoft.com/office/officeart/2005/8/layout/chevron2"/>
    <dgm:cxn modelId="{16838B07-A0F2-4AAB-9C9A-6B8C8FCAEEF9}" type="presParOf" srcId="{665C33D8-04EE-4CB6-B388-BD3D68F4521F}" destId="{3967BDFA-0223-4092-A665-B41F5663A40B}" srcOrd="5" destOrd="0" presId="urn:microsoft.com/office/officeart/2005/8/layout/chevron2"/>
    <dgm:cxn modelId="{ADA01CA1-0638-48CE-9401-733FFF3BEF1E}" type="presParOf" srcId="{665C33D8-04EE-4CB6-B388-BD3D68F4521F}" destId="{8AEE451E-CD20-4E12-8F7A-EC10D11A6C73}" srcOrd="6" destOrd="0" presId="urn:microsoft.com/office/officeart/2005/8/layout/chevron2"/>
    <dgm:cxn modelId="{74CFF026-657B-4BDB-9B6F-4D426B890460}" type="presParOf" srcId="{8AEE451E-CD20-4E12-8F7A-EC10D11A6C73}" destId="{78759C44-7260-426A-8638-440866EAD7B7}" srcOrd="0" destOrd="0" presId="urn:microsoft.com/office/officeart/2005/8/layout/chevron2"/>
    <dgm:cxn modelId="{BCD23F9B-4B26-40C5-89EB-A1F5A79B5857}" type="presParOf" srcId="{8AEE451E-CD20-4E12-8F7A-EC10D11A6C73}" destId="{65242467-607E-4B79-9B06-28BF58431169}" srcOrd="1" destOrd="0" presId="urn:microsoft.com/office/officeart/2005/8/layout/chevron2"/>
    <dgm:cxn modelId="{75A1CB4C-B2DE-4A93-A08C-0595AE4ADB0B}" type="presParOf" srcId="{665C33D8-04EE-4CB6-B388-BD3D68F4521F}" destId="{A84775F4-BF9D-49DF-8511-9458CB934117}" srcOrd="7" destOrd="0" presId="urn:microsoft.com/office/officeart/2005/8/layout/chevron2"/>
    <dgm:cxn modelId="{E08B0AD3-5B3B-4AC6-87EB-77FE257CBED0}" type="presParOf" srcId="{665C33D8-04EE-4CB6-B388-BD3D68F4521F}" destId="{1960E8CB-4150-49C5-8799-C8EFCDC62E67}" srcOrd="8" destOrd="0" presId="urn:microsoft.com/office/officeart/2005/8/layout/chevron2"/>
    <dgm:cxn modelId="{2D55DF8F-4A99-46AC-8815-9EBF0814CE87}" type="presParOf" srcId="{1960E8CB-4150-49C5-8799-C8EFCDC62E67}" destId="{ADFE684A-6CEA-40D6-9862-158F92F25110}" srcOrd="0" destOrd="0" presId="urn:microsoft.com/office/officeart/2005/8/layout/chevron2"/>
    <dgm:cxn modelId="{6B9892C1-ACE1-4FB8-A322-F54CCA25C6EE}" type="presParOf" srcId="{1960E8CB-4150-49C5-8799-C8EFCDC62E67}" destId="{EE3B7E69-87BE-4C5A-AFC9-9D2C4688DC79}" srcOrd="1" destOrd="0" presId="urn:microsoft.com/office/officeart/2005/8/layout/chevron2"/>
    <dgm:cxn modelId="{5E48A7A8-5092-4495-A5D1-3FFAB49286E5}" type="presParOf" srcId="{665C33D8-04EE-4CB6-B388-BD3D68F4521F}" destId="{18E1858B-B1E2-4D23-801D-C92FB78E6714}" srcOrd="9" destOrd="0" presId="urn:microsoft.com/office/officeart/2005/8/layout/chevron2"/>
    <dgm:cxn modelId="{0ADFFD98-BB8F-4B5F-A52E-739115CCCCF0}" type="presParOf" srcId="{665C33D8-04EE-4CB6-B388-BD3D68F4521F}" destId="{BCDA2D58-6828-48C2-A3F5-1BE450C35A10}" srcOrd="10" destOrd="0" presId="urn:microsoft.com/office/officeart/2005/8/layout/chevron2"/>
    <dgm:cxn modelId="{001E198D-98FB-4683-A409-C2F0178D0937}" type="presParOf" srcId="{BCDA2D58-6828-48C2-A3F5-1BE450C35A10}" destId="{F2A45295-3CC7-48FA-B392-C6166008087A}" srcOrd="0" destOrd="0" presId="urn:microsoft.com/office/officeart/2005/8/layout/chevron2"/>
    <dgm:cxn modelId="{20CAB1AF-FA14-47E6-97AD-C0213197522B}" type="presParOf" srcId="{BCDA2D58-6828-48C2-A3F5-1BE450C35A10}" destId="{E1853B7F-B58A-4C65-B61C-9834F161B8EF}" srcOrd="1" destOrd="0" presId="urn:microsoft.com/office/officeart/2005/8/layout/chevron2"/>
    <dgm:cxn modelId="{F53CFE42-587C-4EC3-B9B0-4473BA08D867}" type="presParOf" srcId="{665C33D8-04EE-4CB6-B388-BD3D68F4521F}" destId="{0E46D108-4364-407F-89E4-A5BCBD205EB8}" srcOrd="11" destOrd="0" presId="urn:microsoft.com/office/officeart/2005/8/layout/chevron2"/>
    <dgm:cxn modelId="{ECBC6C0F-A5C6-4FA1-9812-B45F8C2F68C5}" type="presParOf" srcId="{665C33D8-04EE-4CB6-B388-BD3D68F4521F}" destId="{F1B5204C-28B5-4818-9CA2-32E3DA91D93B}" srcOrd="12" destOrd="0" presId="urn:microsoft.com/office/officeart/2005/8/layout/chevron2"/>
    <dgm:cxn modelId="{FC92BF1D-38FB-459D-93BE-C7FAC751DEF4}" type="presParOf" srcId="{F1B5204C-28B5-4818-9CA2-32E3DA91D93B}" destId="{5B8D7865-2690-4052-AA80-6624DB35D5DE}" srcOrd="0" destOrd="0" presId="urn:microsoft.com/office/officeart/2005/8/layout/chevron2"/>
    <dgm:cxn modelId="{5E477AB9-FE57-414F-A86A-F48485102DB2}" type="presParOf" srcId="{F1B5204C-28B5-4818-9CA2-32E3DA91D93B}" destId="{9EEEDC7A-C18E-4492-9C8A-B691445930C1}" srcOrd="1" destOrd="0" presId="urn:microsoft.com/office/officeart/2005/8/layout/chevron2"/>
    <dgm:cxn modelId="{67506C57-7485-43A1-8707-9EDA366C87E7}" type="presParOf" srcId="{665C33D8-04EE-4CB6-B388-BD3D68F4521F}" destId="{F800343B-E584-49D2-913E-0DFFF33924CA}" srcOrd="13" destOrd="0" presId="urn:microsoft.com/office/officeart/2005/8/layout/chevron2"/>
    <dgm:cxn modelId="{EB91BC00-3B09-46B3-8B3B-584FAEBE91DE}" type="presParOf" srcId="{665C33D8-04EE-4CB6-B388-BD3D68F4521F}" destId="{7CF6F3FE-6159-4D02-95A0-B7259AE87D08}" srcOrd="14" destOrd="0" presId="urn:microsoft.com/office/officeart/2005/8/layout/chevron2"/>
    <dgm:cxn modelId="{E9FFF382-3599-4E36-BB7E-6C0198796DEE}" type="presParOf" srcId="{7CF6F3FE-6159-4D02-95A0-B7259AE87D08}" destId="{2DB6150D-121B-4D37-9DC1-DA0E68CEF873}" srcOrd="0" destOrd="0" presId="urn:microsoft.com/office/officeart/2005/8/layout/chevron2"/>
    <dgm:cxn modelId="{8B8D4FF3-F8C7-40AD-A67A-C7C9E66B1388}" type="presParOf" srcId="{7CF6F3FE-6159-4D02-95A0-B7259AE87D08}" destId="{7AA16332-E556-4FB3-B7F4-A15ACBACAB96}" srcOrd="1" destOrd="0" presId="urn:microsoft.com/office/officeart/2005/8/layout/chevron2"/>
    <dgm:cxn modelId="{8082F036-9E20-47BC-A534-9CF429A69C04}" type="presParOf" srcId="{665C33D8-04EE-4CB6-B388-BD3D68F4521F}" destId="{E0DF398C-459E-457F-AF21-82AFC55992C5}" srcOrd="15" destOrd="0" presId="urn:microsoft.com/office/officeart/2005/8/layout/chevron2"/>
    <dgm:cxn modelId="{4A540288-E510-4C99-A35C-BC082369BC50}" type="presParOf" srcId="{665C33D8-04EE-4CB6-B388-BD3D68F4521F}" destId="{467EB5EC-9ABC-41D0-90C1-980023403C61}" srcOrd="16" destOrd="0" presId="urn:microsoft.com/office/officeart/2005/8/layout/chevron2"/>
    <dgm:cxn modelId="{C8B1278D-880E-4802-9C95-2F21228FA445}" type="presParOf" srcId="{467EB5EC-9ABC-41D0-90C1-980023403C61}" destId="{8AF78F77-15FE-44CD-9E23-EAE877A7349B}" srcOrd="0" destOrd="0" presId="urn:microsoft.com/office/officeart/2005/8/layout/chevron2"/>
    <dgm:cxn modelId="{2251DC70-C944-4225-AD76-4989EE573CBA}" type="presParOf" srcId="{467EB5EC-9ABC-41D0-90C1-980023403C61}" destId="{476AD6DE-4A27-4C3C-A80F-9E6BBAC304CB}" srcOrd="1" destOrd="0" presId="urn:microsoft.com/office/officeart/2005/8/layout/chevron2"/>
    <dgm:cxn modelId="{86B85A4C-497E-4969-BBDF-2F4550160218}" type="presParOf" srcId="{665C33D8-04EE-4CB6-B388-BD3D68F4521F}" destId="{08404D5C-B134-4C8C-9862-DD709A632CA0}" srcOrd="17" destOrd="0" presId="urn:microsoft.com/office/officeart/2005/8/layout/chevron2"/>
    <dgm:cxn modelId="{2A327F47-2C1A-475B-9915-40BD4EFB3AB3}" type="presParOf" srcId="{665C33D8-04EE-4CB6-B388-BD3D68F4521F}" destId="{62674E4D-3331-45D9-A40C-FD1EE0BA41CE}" srcOrd="18" destOrd="0" presId="urn:microsoft.com/office/officeart/2005/8/layout/chevron2"/>
    <dgm:cxn modelId="{39137DF0-0BFC-4B62-B3A5-09B56B5CEA2D}" type="presParOf" srcId="{62674E4D-3331-45D9-A40C-FD1EE0BA41CE}" destId="{6C1A8120-A671-4C82-81A2-F358D561C163}" srcOrd="0" destOrd="0" presId="urn:microsoft.com/office/officeart/2005/8/layout/chevron2"/>
    <dgm:cxn modelId="{3CE9E192-D374-46B4-B693-ABB9851B1D85}" type="presParOf" srcId="{62674E4D-3331-45D9-A40C-FD1EE0BA41CE}" destId="{87E295A1-E6B3-4854-9EC3-89E1752D60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2A84C-9522-47B8-8F4E-888AF2A8C612}">
      <dsp:nvSpPr>
        <dsp:cNvPr id="0" name=""/>
        <dsp:cNvSpPr/>
      </dsp:nvSpPr>
      <dsp:spPr>
        <a:xfrm>
          <a:off x="814959" y="247082"/>
          <a:ext cx="2978179" cy="103428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D7A4C-2374-48A2-A558-5E2B90E69A7E}">
      <dsp:nvSpPr>
        <dsp:cNvPr id="0" name=""/>
        <dsp:cNvSpPr/>
      </dsp:nvSpPr>
      <dsp:spPr>
        <a:xfrm>
          <a:off x="2020083" y="2779689"/>
          <a:ext cx="577166" cy="369386"/>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59846F-A45B-49D4-A3BC-F15705CABA8C}">
      <dsp:nvSpPr>
        <dsp:cNvPr id="0" name=""/>
        <dsp:cNvSpPr/>
      </dsp:nvSpPr>
      <dsp:spPr>
        <a:xfrm>
          <a:off x="923466" y="3075199"/>
          <a:ext cx="2770399" cy="69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kern="1200" dirty="0"/>
            <a:t>Geliştirilen yöntem</a:t>
          </a:r>
        </a:p>
      </dsp:txBody>
      <dsp:txXfrm>
        <a:off x="923466" y="3075199"/>
        <a:ext cx="2770399" cy="692599"/>
      </dsp:txXfrm>
    </dsp:sp>
    <dsp:sp modelId="{3D4EB0B4-AD93-477F-8322-9E2DDC795BEA}">
      <dsp:nvSpPr>
        <dsp:cNvPr id="0" name=""/>
        <dsp:cNvSpPr/>
      </dsp:nvSpPr>
      <dsp:spPr>
        <a:xfrm>
          <a:off x="1897723" y="1361245"/>
          <a:ext cx="1038899" cy="10388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Döküm sanayindeki risk etmenleri</a:t>
          </a:r>
        </a:p>
      </dsp:txBody>
      <dsp:txXfrm>
        <a:off x="2049866" y="1513388"/>
        <a:ext cx="734613" cy="734613"/>
      </dsp:txXfrm>
    </dsp:sp>
    <dsp:sp modelId="{648CD7B1-22CA-481D-A5AF-B19F90181224}">
      <dsp:nvSpPr>
        <dsp:cNvPr id="0" name=""/>
        <dsp:cNvSpPr/>
      </dsp:nvSpPr>
      <dsp:spPr>
        <a:xfrm>
          <a:off x="1154333" y="581839"/>
          <a:ext cx="1038899" cy="10388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kern="1200" dirty="0"/>
            <a:t>Kanun ve Yönetmelikler</a:t>
          </a:r>
        </a:p>
      </dsp:txBody>
      <dsp:txXfrm>
        <a:off x="1306476" y="733982"/>
        <a:ext cx="734613" cy="734613"/>
      </dsp:txXfrm>
    </dsp:sp>
    <dsp:sp modelId="{C026F8CE-A33B-4F76-ABA5-EC8CF6D876CD}">
      <dsp:nvSpPr>
        <dsp:cNvPr id="0" name=""/>
        <dsp:cNvSpPr/>
      </dsp:nvSpPr>
      <dsp:spPr>
        <a:xfrm>
          <a:off x="2216319" y="330656"/>
          <a:ext cx="1038899" cy="10388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Risk değerlendirme metodolojileri</a:t>
          </a:r>
        </a:p>
      </dsp:txBody>
      <dsp:txXfrm>
        <a:off x="2368462" y="482799"/>
        <a:ext cx="734613" cy="734613"/>
      </dsp:txXfrm>
    </dsp:sp>
    <dsp:sp modelId="{90890B3E-4E41-44EF-858C-ADE57AB21921}">
      <dsp:nvSpPr>
        <dsp:cNvPr id="0" name=""/>
        <dsp:cNvSpPr/>
      </dsp:nvSpPr>
      <dsp:spPr>
        <a:xfrm>
          <a:off x="692599" y="120105"/>
          <a:ext cx="3232133" cy="2585706"/>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ED208-3909-42AA-97CA-D88CA0CFEFA1}">
      <dsp:nvSpPr>
        <dsp:cNvPr id="0" name=""/>
        <dsp:cNvSpPr/>
      </dsp:nvSpPr>
      <dsp:spPr>
        <a:xfrm rot="5400000">
          <a:off x="-74944" y="78123"/>
          <a:ext cx="499631" cy="349742"/>
        </a:xfrm>
        <a:prstGeom prst="homePlate">
          <a:avLst/>
        </a:prstGeom>
        <a:gradFill rotWithShape="0">
          <a:gsLst>
            <a:gs pos="0">
              <a:schemeClr val="accent1">
                <a:shade val="80000"/>
                <a:hueOff val="0"/>
                <a:satOff val="0"/>
                <a:lumOff val="0"/>
                <a:alphaOff val="0"/>
                <a:tint val="65000"/>
                <a:shade val="92000"/>
                <a:satMod val="130000"/>
              </a:schemeClr>
            </a:gs>
            <a:gs pos="45000">
              <a:schemeClr val="accent1">
                <a:shade val="80000"/>
                <a:hueOff val="0"/>
                <a:satOff val="0"/>
                <a:lumOff val="0"/>
                <a:alphaOff val="0"/>
                <a:tint val="60000"/>
                <a:shade val="99000"/>
                <a:satMod val="120000"/>
              </a:schemeClr>
            </a:gs>
            <a:gs pos="100000">
              <a:schemeClr val="accent1">
                <a:shade val="80000"/>
                <a:hueOff val="0"/>
                <a:satOff val="0"/>
                <a:lumOff val="0"/>
                <a:alphaOff val="0"/>
                <a:tint val="55000"/>
                <a:satMod val="140000"/>
              </a:schemeClr>
            </a:gs>
          </a:gsLst>
          <a:path path="circle">
            <a:fillToRect l="100000" t="100000" r="100000" b="100000"/>
          </a:path>
        </a:gradFill>
        <a:ln w="12700" cap="flat" cmpd="sng" algn="ctr">
          <a:solidFill>
            <a:schemeClr val="accent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t>1</a:t>
          </a:r>
        </a:p>
      </dsp:txBody>
      <dsp:txXfrm rot="-5400000">
        <a:off x="0" y="3179"/>
        <a:ext cx="349742" cy="412196"/>
      </dsp:txXfrm>
    </dsp:sp>
    <dsp:sp modelId="{EBB5CAEF-82FC-45FE-A14E-F9EF27062B2A}">
      <dsp:nvSpPr>
        <dsp:cNvPr id="0" name=""/>
        <dsp:cNvSpPr/>
      </dsp:nvSpPr>
      <dsp:spPr>
        <a:xfrm rot="5400000">
          <a:off x="3937606" y="-3584685"/>
          <a:ext cx="324760" cy="7500488"/>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Tx/>
            <a:buChar char="••"/>
          </a:pPr>
          <a:r>
            <a:rPr lang="tr-TR" sz="1600" kern="1200" dirty="0"/>
            <a:t>Engelli personellerin yaptıkları işle ilgili bilgilerin eklenmesi</a:t>
          </a:r>
        </a:p>
      </dsp:txBody>
      <dsp:txXfrm rot="-5400000">
        <a:off x="349743" y="19031"/>
        <a:ext cx="7484635" cy="293054"/>
      </dsp:txXfrm>
    </dsp:sp>
    <dsp:sp modelId="{39B964C4-5A14-4184-AB58-7B85F2004B00}">
      <dsp:nvSpPr>
        <dsp:cNvPr id="0" name=""/>
        <dsp:cNvSpPr/>
      </dsp:nvSpPr>
      <dsp:spPr>
        <a:xfrm rot="5400000">
          <a:off x="-74944" y="517785"/>
          <a:ext cx="499631" cy="349742"/>
        </a:xfrm>
        <a:prstGeom prst="chevron">
          <a:avLst/>
        </a:prstGeom>
        <a:gradFill rotWithShape="0">
          <a:gsLst>
            <a:gs pos="0">
              <a:schemeClr val="accent1">
                <a:shade val="80000"/>
                <a:hueOff val="-74040"/>
                <a:satOff val="-1800"/>
                <a:lumOff val="3588"/>
                <a:alphaOff val="0"/>
                <a:tint val="65000"/>
                <a:shade val="92000"/>
                <a:satMod val="130000"/>
              </a:schemeClr>
            </a:gs>
            <a:gs pos="45000">
              <a:schemeClr val="accent1">
                <a:shade val="80000"/>
                <a:hueOff val="-74040"/>
                <a:satOff val="-1800"/>
                <a:lumOff val="3588"/>
                <a:alphaOff val="0"/>
                <a:tint val="60000"/>
                <a:shade val="99000"/>
                <a:satMod val="120000"/>
              </a:schemeClr>
            </a:gs>
            <a:gs pos="100000">
              <a:schemeClr val="accent1">
                <a:shade val="80000"/>
                <a:hueOff val="-74040"/>
                <a:satOff val="-1800"/>
                <a:lumOff val="3588"/>
                <a:alphaOff val="0"/>
                <a:tint val="55000"/>
                <a:satMod val="140000"/>
              </a:schemeClr>
            </a:gs>
          </a:gsLst>
          <a:path path="circle">
            <a:fillToRect l="100000" t="100000" r="100000" b="100000"/>
          </a:path>
        </a:gradFill>
        <a:ln w="12700" cap="flat" cmpd="sng" algn="ctr">
          <a:solidFill>
            <a:schemeClr val="accent1">
              <a:shade val="80000"/>
              <a:hueOff val="-74040"/>
              <a:satOff val="-1800"/>
              <a:lumOff val="358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t>2</a:t>
          </a:r>
        </a:p>
      </dsp:txBody>
      <dsp:txXfrm rot="-5400000">
        <a:off x="1" y="617711"/>
        <a:ext cx="349742" cy="149889"/>
      </dsp:txXfrm>
    </dsp:sp>
    <dsp:sp modelId="{DEF0EE36-EA18-44D1-BB53-88CE4E73CB6D}">
      <dsp:nvSpPr>
        <dsp:cNvPr id="0" name=""/>
        <dsp:cNvSpPr/>
      </dsp:nvSpPr>
      <dsp:spPr>
        <a:xfrm rot="5400000">
          <a:off x="3937520" y="-3144938"/>
          <a:ext cx="324931" cy="7500488"/>
        </a:xfrm>
        <a:prstGeom prst="round2SameRect">
          <a:avLst/>
        </a:prstGeom>
        <a:solidFill>
          <a:schemeClr val="lt1">
            <a:alpha val="90000"/>
            <a:hueOff val="0"/>
            <a:satOff val="0"/>
            <a:lumOff val="0"/>
            <a:alphaOff val="0"/>
          </a:schemeClr>
        </a:solidFill>
        <a:ln w="12700" cap="flat" cmpd="sng" algn="ctr">
          <a:solidFill>
            <a:schemeClr val="accent1">
              <a:shade val="80000"/>
              <a:hueOff val="-74040"/>
              <a:satOff val="-1800"/>
              <a:lumOff val="35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Tx/>
            <a:buChar char="••"/>
          </a:pPr>
          <a:r>
            <a:rPr lang="tr-TR" sz="1600" kern="1200" dirty="0"/>
            <a:t>Sağlık kurul raporlarındaki bilgilerin eklenmesi</a:t>
          </a:r>
        </a:p>
      </dsp:txBody>
      <dsp:txXfrm rot="-5400000">
        <a:off x="349742" y="458702"/>
        <a:ext cx="7484626" cy="293207"/>
      </dsp:txXfrm>
    </dsp:sp>
    <dsp:sp modelId="{1DDD3794-F781-4229-9A5A-8F7431AD173A}">
      <dsp:nvSpPr>
        <dsp:cNvPr id="0" name=""/>
        <dsp:cNvSpPr/>
      </dsp:nvSpPr>
      <dsp:spPr>
        <a:xfrm rot="5400000">
          <a:off x="-74944" y="957446"/>
          <a:ext cx="499631" cy="349742"/>
        </a:xfrm>
        <a:prstGeom prst="chevron">
          <a:avLst/>
        </a:prstGeom>
        <a:gradFill rotWithShape="0">
          <a:gsLst>
            <a:gs pos="0">
              <a:schemeClr val="accent1">
                <a:shade val="80000"/>
                <a:hueOff val="-148079"/>
                <a:satOff val="-3600"/>
                <a:lumOff val="7176"/>
                <a:alphaOff val="0"/>
                <a:tint val="65000"/>
                <a:shade val="92000"/>
                <a:satMod val="130000"/>
              </a:schemeClr>
            </a:gs>
            <a:gs pos="45000">
              <a:schemeClr val="accent1">
                <a:shade val="80000"/>
                <a:hueOff val="-148079"/>
                <a:satOff val="-3600"/>
                <a:lumOff val="7176"/>
                <a:alphaOff val="0"/>
                <a:tint val="60000"/>
                <a:shade val="99000"/>
                <a:satMod val="120000"/>
              </a:schemeClr>
            </a:gs>
            <a:gs pos="100000">
              <a:schemeClr val="accent1">
                <a:shade val="80000"/>
                <a:hueOff val="-148079"/>
                <a:satOff val="-3600"/>
                <a:lumOff val="7176"/>
                <a:alphaOff val="0"/>
                <a:tint val="55000"/>
                <a:satMod val="140000"/>
              </a:schemeClr>
            </a:gs>
          </a:gsLst>
          <a:path path="circle">
            <a:fillToRect l="100000" t="100000" r="100000" b="100000"/>
          </a:path>
        </a:gradFill>
        <a:ln w="12700" cap="flat" cmpd="sng" algn="ctr">
          <a:solidFill>
            <a:schemeClr val="accent1">
              <a:shade val="80000"/>
              <a:hueOff val="-148079"/>
              <a:satOff val="-3600"/>
              <a:lumOff val="7176"/>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t>3</a:t>
          </a:r>
        </a:p>
      </dsp:txBody>
      <dsp:txXfrm rot="-5400000">
        <a:off x="1" y="1057372"/>
        <a:ext cx="349742" cy="149889"/>
      </dsp:txXfrm>
    </dsp:sp>
    <dsp:sp modelId="{41AC13EA-5010-4671-B608-1515CD7E6665}">
      <dsp:nvSpPr>
        <dsp:cNvPr id="0" name=""/>
        <dsp:cNvSpPr/>
      </dsp:nvSpPr>
      <dsp:spPr>
        <a:xfrm rot="5400000">
          <a:off x="3937606" y="-2705362"/>
          <a:ext cx="324760" cy="7500488"/>
        </a:xfrm>
        <a:prstGeom prst="round2SameRect">
          <a:avLst/>
        </a:prstGeom>
        <a:solidFill>
          <a:schemeClr val="lt1">
            <a:alpha val="90000"/>
            <a:hueOff val="0"/>
            <a:satOff val="0"/>
            <a:lumOff val="0"/>
            <a:alphaOff val="0"/>
          </a:schemeClr>
        </a:solidFill>
        <a:ln w="12700" cap="flat" cmpd="sng" algn="ctr">
          <a:solidFill>
            <a:schemeClr val="accent1">
              <a:shade val="80000"/>
              <a:hueOff val="-148079"/>
              <a:satOff val="-3600"/>
              <a:lumOff val="71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Rapor sonucuna göre iş yeri hekimi görüşünün eklenmesi</a:t>
          </a:r>
        </a:p>
      </dsp:txBody>
      <dsp:txXfrm rot="-5400000">
        <a:off x="349743" y="898354"/>
        <a:ext cx="7484635" cy="293054"/>
      </dsp:txXfrm>
    </dsp:sp>
    <dsp:sp modelId="{78759C44-7260-426A-8638-440866EAD7B7}">
      <dsp:nvSpPr>
        <dsp:cNvPr id="0" name=""/>
        <dsp:cNvSpPr/>
      </dsp:nvSpPr>
      <dsp:spPr>
        <a:xfrm rot="5400000">
          <a:off x="-74944" y="1397108"/>
          <a:ext cx="499631" cy="349742"/>
        </a:xfrm>
        <a:prstGeom prst="chevron">
          <a:avLst/>
        </a:prstGeom>
        <a:gradFill rotWithShape="0">
          <a:gsLst>
            <a:gs pos="0">
              <a:schemeClr val="accent1">
                <a:shade val="80000"/>
                <a:hueOff val="-222119"/>
                <a:satOff val="-5400"/>
                <a:lumOff val="10764"/>
                <a:alphaOff val="0"/>
                <a:tint val="65000"/>
                <a:shade val="92000"/>
                <a:satMod val="130000"/>
              </a:schemeClr>
            </a:gs>
            <a:gs pos="45000">
              <a:schemeClr val="accent1">
                <a:shade val="80000"/>
                <a:hueOff val="-222119"/>
                <a:satOff val="-5400"/>
                <a:lumOff val="10764"/>
                <a:alphaOff val="0"/>
                <a:tint val="60000"/>
                <a:shade val="99000"/>
                <a:satMod val="120000"/>
              </a:schemeClr>
            </a:gs>
            <a:gs pos="100000">
              <a:schemeClr val="accent1">
                <a:shade val="80000"/>
                <a:hueOff val="-222119"/>
                <a:satOff val="-5400"/>
                <a:lumOff val="10764"/>
                <a:alphaOff val="0"/>
                <a:tint val="55000"/>
                <a:satMod val="140000"/>
              </a:schemeClr>
            </a:gs>
          </a:gsLst>
          <a:path path="circle">
            <a:fillToRect l="100000" t="100000" r="100000" b="100000"/>
          </a:path>
        </a:gradFill>
        <a:ln w="12700" cap="flat" cmpd="sng" algn="ctr">
          <a:solidFill>
            <a:schemeClr val="accent1">
              <a:shade val="80000"/>
              <a:hueOff val="-222119"/>
              <a:satOff val="-5400"/>
              <a:lumOff val="10764"/>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t>4</a:t>
          </a:r>
        </a:p>
      </dsp:txBody>
      <dsp:txXfrm rot="-5400000">
        <a:off x="1" y="1497034"/>
        <a:ext cx="349742" cy="149889"/>
      </dsp:txXfrm>
    </dsp:sp>
    <dsp:sp modelId="{65242467-607E-4B79-9B06-28BF58431169}">
      <dsp:nvSpPr>
        <dsp:cNvPr id="0" name=""/>
        <dsp:cNvSpPr/>
      </dsp:nvSpPr>
      <dsp:spPr>
        <a:xfrm rot="5400000">
          <a:off x="3937606" y="-2265700"/>
          <a:ext cx="324760" cy="7500488"/>
        </a:xfrm>
        <a:prstGeom prst="round2SameRect">
          <a:avLst/>
        </a:prstGeom>
        <a:solidFill>
          <a:schemeClr val="lt1">
            <a:alpha val="90000"/>
            <a:hueOff val="0"/>
            <a:satOff val="0"/>
            <a:lumOff val="0"/>
            <a:alphaOff val="0"/>
          </a:schemeClr>
        </a:solidFill>
        <a:ln w="12700" cap="flat" cmpd="sng" algn="ctr">
          <a:solidFill>
            <a:schemeClr val="accent1">
              <a:shade val="80000"/>
              <a:hueOff val="-222119"/>
              <a:satOff val="-5400"/>
              <a:lumOff val="107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Hastalık detayına göre çalışma koşulunun belirtilmesi</a:t>
          </a:r>
        </a:p>
      </dsp:txBody>
      <dsp:txXfrm rot="-5400000">
        <a:off x="349743" y="1338016"/>
        <a:ext cx="7484635" cy="293054"/>
      </dsp:txXfrm>
    </dsp:sp>
    <dsp:sp modelId="{ADFE684A-6CEA-40D6-9862-158F92F25110}">
      <dsp:nvSpPr>
        <dsp:cNvPr id="0" name=""/>
        <dsp:cNvSpPr/>
      </dsp:nvSpPr>
      <dsp:spPr>
        <a:xfrm rot="5400000">
          <a:off x="-74944" y="1836769"/>
          <a:ext cx="499631" cy="349742"/>
        </a:xfrm>
        <a:prstGeom prst="chevron">
          <a:avLst/>
        </a:prstGeom>
        <a:gradFill rotWithShape="0">
          <a:gsLst>
            <a:gs pos="0">
              <a:schemeClr val="accent1">
                <a:shade val="80000"/>
                <a:hueOff val="-296159"/>
                <a:satOff val="-7200"/>
                <a:lumOff val="14352"/>
                <a:alphaOff val="0"/>
                <a:tint val="65000"/>
                <a:shade val="92000"/>
                <a:satMod val="130000"/>
              </a:schemeClr>
            </a:gs>
            <a:gs pos="45000">
              <a:schemeClr val="accent1">
                <a:shade val="80000"/>
                <a:hueOff val="-296159"/>
                <a:satOff val="-7200"/>
                <a:lumOff val="14352"/>
                <a:alphaOff val="0"/>
                <a:tint val="60000"/>
                <a:shade val="99000"/>
                <a:satMod val="120000"/>
              </a:schemeClr>
            </a:gs>
            <a:gs pos="100000">
              <a:schemeClr val="accent1">
                <a:shade val="80000"/>
                <a:hueOff val="-296159"/>
                <a:satOff val="-7200"/>
                <a:lumOff val="14352"/>
                <a:alphaOff val="0"/>
                <a:tint val="55000"/>
                <a:satMod val="140000"/>
              </a:schemeClr>
            </a:gs>
          </a:gsLst>
          <a:path path="circle">
            <a:fillToRect l="100000" t="100000" r="100000" b="100000"/>
          </a:path>
        </a:gradFill>
        <a:ln w="12700" cap="flat" cmpd="sng" algn="ctr">
          <a:solidFill>
            <a:schemeClr val="accent1">
              <a:shade val="80000"/>
              <a:hueOff val="-296159"/>
              <a:satOff val="-7200"/>
              <a:lumOff val="14352"/>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t>5</a:t>
          </a:r>
        </a:p>
      </dsp:txBody>
      <dsp:txXfrm rot="-5400000">
        <a:off x="1" y="1936695"/>
        <a:ext cx="349742" cy="149889"/>
      </dsp:txXfrm>
    </dsp:sp>
    <dsp:sp modelId="{EE3B7E69-87BE-4C5A-AFC9-9D2C4688DC79}">
      <dsp:nvSpPr>
        <dsp:cNvPr id="0" name=""/>
        <dsp:cNvSpPr/>
      </dsp:nvSpPr>
      <dsp:spPr>
        <a:xfrm rot="5400000">
          <a:off x="3937606" y="-1826039"/>
          <a:ext cx="324760" cy="7500488"/>
        </a:xfrm>
        <a:prstGeom prst="round2SameRect">
          <a:avLst/>
        </a:prstGeom>
        <a:solidFill>
          <a:schemeClr val="lt1">
            <a:alpha val="90000"/>
            <a:hueOff val="0"/>
            <a:satOff val="0"/>
            <a:lumOff val="0"/>
            <a:alphaOff val="0"/>
          </a:schemeClr>
        </a:solidFill>
        <a:ln w="12700" cap="flat" cmpd="sng" algn="ctr">
          <a:solidFill>
            <a:schemeClr val="accent1">
              <a:shade val="80000"/>
              <a:hueOff val="-296159"/>
              <a:satOff val="-7200"/>
              <a:lumOff val="143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Çalışma ortamında bulunan risk parametrelerinin puanlanması (0/1)</a:t>
          </a:r>
        </a:p>
      </dsp:txBody>
      <dsp:txXfrm rot="-5400000">
        <a:off x="349743" y="1777677"/>
        <a:ext cx="7484635" cy="293054"/>
      </dsp:txXfrm>
    </dsp:sp>
    <dsp:sp modelId="{F2A45295-3CC7-48FA-B392-C6166008087A}">
      <dsp:nvSpPr>
        <dsp:cNvPr id="0" name=""/>
        <dsp:cNvSpPr/>
      </dsp:nvSpPr>
      <dsp:spPr>
        <a:xfrm rot="5400000">
          <a:off x="-74944" y="2276431"/>
          <a:ext cx="499631" cy="349742"/>
        </a:xfrm>
        <a:prstGeom prst="chevron">
          <a:avLst/>
        </a:prstGeom>
        <a:gradFill rotWithShape="0">
          <a:gsLst>
            <a:gs pos="0">
              <a:schemeClr val="accent1">
                <a:shade val="80000"/>
                <a:hueOff val="-370198"/>
                <a:satOff val="-9001"/>
                <a:lumOff val="17940"/>
                <a:alphaOff val="0"/>
                <a:tint val="65000"/>
                <a:shade val="92000"/>
                <a:satMod val="130000"/>
              </a:schemeClr>
            </a:gs>
            <a:gs pos="45000">
              <a:schemeClr val="accent1">
                <a:shade val="80000"/>
                <a:hueOff val="-370198"/>
                <a:satOff val="-9001"/>
                <a:lumOff val="17940"/>
                <a:alphaOff val="0"/>
                <a:tint val="60000"/>
                <a:shade val="99000"/>
                <a:satMod val="120000"/>
              </a:schemeClr>
            </a:gs>
            <a:gs pos="100000">
              <a:schemeClr val="accent1">
                <a:shade val="80000"/>
                <a:hueOff val="-370198"/>
                <a:satOff val="-9001"/>
                <a:lumOff val="17940"/>
                <a:alphaOff val="0"/>
                <a:tint val="55000"/>
                <a:satMod val="140000"/>
              </a:schemeClr>
            </a:gs>
          </a:gsLst>
          <a:path path="circle">
            <a:fillToRect l="100000" t="100000" r="100000" b="100000"/>
          </a:path>
        </a:gradFill>
        <a:ln w="12700" cap="flat" cmpd="sng" algn="ctr">
          <a:solidFill>
            <a:schemeClr val="accent1">
              <a:shade val="80000"/>
              <a:hueOff val="-370198"/>
              <a:satOff val="-9001"/>
              <a:lumOff val="1794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t>6</a:t>
          </a:r>
        </a:p>
      </dsp:txBody>
      <dsp:txXfrm rot="-5400000">
        <a:off x="1" y="2376357"/>
        <a:ext cx="349742" cy="149889"/>
      </dsp:txXfrm>
    </dsp:sp>
    <dsp:sp modelId="{E1853B7F-B58A-4C65-B61C-9834F161B8EF}">
      <dsp:nvSpPr>
        <dsp:cNvPr id="0" name=""/>
        <dsp:cNvSpPr/>
      </dsp:nvSpPr>
      <dsp:spPr>
        <a:xfrm rot="5400000">
          <a:off x="3937606" y="-1386377"/>
          <a:ext cx="324760" cy="7500488"/>
        </a:xfrm>
        <a:prstGeom prst="round2SameRect">
          <a:avLst/>
        </a:prstGeom>
        <a:solidFill>
          <a:schemeClr val="lt1">
            <a:alpha val="90000"/>
            <a:hueOff val="0"/>
            <a:satOff val="0"/>
            <a:lumOff val="0"/>
            <a:alphaOff val="0"/>
          </a:schemeClr>
        </a:solidFill>
        <a:ln w="12700" cap="flat" cmpd="sng" algn="ctr">
          <a:solidFill>
            <a:schemeClr val="accent1">
              <a:shade val="80000"/>
              <a:hueOff val="-370198"/>
              <a:satOff val="-9001"/>
              <a:lumOff val="1794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Ön koşullandırmaya tabi olan risk parametrelerinin işaretlenmesi (U/UD)</a:t>
          </a:r>
        </a:p>
      </dsp:txBody>
      <dsp:txXfrm rot="-5400000">
        <a:off x="349743" y="2217339"/>
        <a:ext cx="7484635" cy="293054"/>
      </dsp:txXfrm>
    </dsp:sp>
    <dsp:sp modelId="{5B8D7865-2690-4052-AA80-6624DB35D5DE}">
      <dsp:nvSpPr>
        <dsp:cNvPr id="0" name=""/>
        <dsp:cNvSpPr/>
      </dsp:nvSpPr>
      <dsp:spPr>
        <a:xfrm rot="5400000">
          <a:off x="-74944" y="2716092"/>
          <a:ext cx="499631" cy="349742"/>
        </a:xfrm>
        <a:prstGeom prst="chevron">
          <a:avLst/>
        </a:prstGeom>
        <a:gradFill rotWithShape="0">
          <a:gsLst>
            <a:gs pos="0">
              <a:schemeClr val="accent1">
                <a:shade val="80000"/>
                <a:hueOff val="-444238"/>
                <a:satOff val="-10801"/>
                <a:lumOff val="21528"/>
                <a:alphaOff val="0"/>
                <a:tint val="65000"/>
                <a:shade val="92000"/>
                <a:satMod val="130000"/>
              </a:schemeClr>
            </a:gs>
            <a:gs pos="45000">
              <a:schemeClr val="accent1">
                <a:shade val="80000"/>
                <a:hueOff val="-444238"/>
                <a:satOff val="-10801"/>
                <a:lumOff val="21528"/>
                <a:alphaOff val="0"/>
                <a:tint val="60000"/>
                <a:shade val="99000"/>
                <a:satMod val="120000"/>
              </a:schemeClr>
            </a:gs>
            <a:gs pos="100000">
              <a:schemeClr val="accent1">
                <a:shade val="80000"/>
                <a:hueOff val="-444238"/>
                <a:satOff val="-10801"/>
                <a:lumOff val="21528"/>
                <a:alphaOff val="0"/>
                <a:tint val="55000"/>
                <a:satMod val="140000"/>
              </a:schemeClr>
            </a:gs>
          </a:gsLst>
          <a:path path="circle">
            <a:fillToRect l="100000" t="100000" r="100000" b="100000"/>
          </a:path>
        </a:gradFill>
        <a:ln w="12700" cap="flat" cmpd="sng" algn="ctr">
          <a:solidFill>
            <a:schemeClr val="accent1">
              <a:shade val="80000"/>
              <a:hueOff val="-444238"/>
              <a:satOff val="-10801"/>
              <a:lumOff val="2152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t>7</a:t>
          </a:r>
        </a:p>
      </dsp:txBody>
      <dsp:txXfrm rot="-5400000">
        <a:off x="1" y="2816018"/>
        <a:ext cx="349742" cy="149889"/>
      </dsp:txXfrm>
    </dsp:sp>
    <dsp:sp modelId="{9EEEDC7A-C18E-4492-9C8A-B691445930C1}">
      <dsp:nvSpPr>
        <dsp:cNvPr id="0" name=""/>
        <dsp:cNvSpPr/>
      </dsp:nvSpPr>
      <dsp:spPr>
        <a:xfrm rot="5400000">
          <a:off x="3937606" y="-946716"/>
          <a:ext cx="324760" cy="7500488"/>
        </a:xfrm>
        <a:prstGeom prst="round2SameRect">
          <a:avLst/>
        </a:prstGeom>
        <a:solidFill>
          <a:schemeClr val="lt1">
            <a:alpha val="90000"/>
            <a:hueOff val="0"/>
            <a:satOff val="0"/>
            <a:lumOff val="0"/>
            <a:alphaOff val="0"/>
          </a:schemeClr>
        </a:solidFill>
        <a:ln w="12700" cap="flat" cmpd="sng" algn="ctr">
          <a:solidFill>
            <a:schemeClr val="accent1">
              <a:shade val="80000"/>
              <a:hueOff val="-444238"/>
              <a:satOff val="-10801"/>
              <a:lumOff val="215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Toplam puan ile engel oranının çarpılarak risk skorunun belirlenmesi</a:t>
          </a:r>
        </a:p>
      </dsp:txBody>
      <dsp:txXfrm rot="-5400000">
        <a:off x="349743" y="2657000"/>
        <a:ext cx="7484635" cy="293054"/>
      </dsp:txXfrm>
    </dsp:sp>
    <dsp:sp modelId="{2DB6150D-121B-4D37-9DC1-DA0E68CEF873}">
      <dsp:nvSpPr>
        <dsp:cNvPr id="0" name=""/>
        <dsp:cNvSpPr/>
      </dsp:nvSpPr>
      <dsp:spPr>
        <a:xfrm rot="5400000">
          <a:off x="-74944" y="3155754"/>
          <a:ext cx="499631" cy="349742"/>
        </a:xfrm>
        <a:prstGeom prst="chevron">
          <a:avLst/>
        </a:prstGeom>
        <a:gradFill rotWithShape="0">
          <a:gsLst>
            <a:gs pos="0">
              <a:schemeClr val="accent1">
                <a:shade val="80000"/>
                <a:hueOff val="-518278"/>
                <a:satOff val="-12601"/>
                <a:lumOff val="25116"/>
                <a:alphaOff val="0"/>
                <a:tint val="65000"/>
                <a:shade val="92000"/>
                <a:satMod val="130000"/>
              </a:schemeClr>
            </a:gs>
            <a:gs pos="45000">
              <a:schemeClr val="accent1">
                <a:shade val="80000"/>
                <a:hueOff val="-518278"/>
                <a:satOff val="-12601"/>
                <a:lumOff val="25116"/>
                <a:alphaOff val="0"/>
                <a:tint val="60000"/>
                <a:shade val="99000"/>
                <a:satMod val="120000"/>
              </a:schemeClr>
            </a:gs>
            <a:gs pos="100000">
              <a:schemeClr val="accent1">
                <a:shade val="80000"/>
                <a:hueOff val="-518278"/>
                <a:satOff val="-12601"/>
                <a:lumOff val="25116"/>
                <a:alphaOff val="0"/>
                <a:tint val="55000"/>
                <a:satMod val="140000"/>
              </a:schemeClr>
            </a:gs>
          </a:gsLst>
          <a:path path="circle">
            <a:fillToRect l="100000" t="100000" r="100000" b="100000"/>
          </a:path>
        </a:gradFill>
        <a:ln w="12700" cap="flat" cmpd="sng" algn="ctr">
          <a:solidFill>
            <a:schemeClr val="accent1">
              <a:shade val="80000"/>
              <a:hueOff val="-518278"/>
              <a:satOff val="-12601"/>
              <a:lumOff val="25116"/>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t>8</a:t>
          </a:r>
        </a:p>
      </dsp:txBody>
      <dsp:txXfrm rot="-5400000">
        <a:off x="1" y="3255680"/>
        <a:ext cx="349742" cy="149889"/>
      </dsp:txXfrm>
    </dsp:sp>
    <dsp:sp modelId="{7AA16332-E556-4FB3-B7F4-A15ACBACAB96}">
      <dsp:nvSpPr>
        <dsp:cNvPr id="0" name=""/>
        <dsp:cNvSpPr/>
      </dsp:nvSpPr>
      <dsp:spPr>
        <a:xfrm rot="5400000">
          <a:off x="3937606" y="-507054"/>
          <a:ext cx="324760" cy="7500488"/>
        </a:xfrm>
        <a:prstGeom prst="round2SameRect">
          <a:avLst/>
        </a:prstGeom>
        <a:solidFill>
          <a:schemeClr val="lt1">
            <a:alpha val="90000"/>
            <a:hueOff val="0"/>
            <a:satOff val="0"/>
            <a:lumOff val="0"/>
            <a:alphaOff val="0"/>
          </a:schemeClr>
        </a:solidFill>
        <a:ln w="12700" cap="flat" cmpd="sng" algn="ctr">
          <a:solidFill>
            <a:schemeClr val="accent1">
              <a:shade val="80000"/>
              <a:hueOff val="-518278"/>
              <a:satOff val="-12601"/>
              <a:lumOff val="2511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Risk açıklamalarının belirtilmesi (Öncelik ön koşullandırma)</a:t>
          </a:r>
        </a:p>
      </dsp:txBody>
      <dsp:txXfrm rot="-5400000">
        <a:off x="349743" y="3096662"/>
        <a:ext cx="7484635" cy="293054"/>
      </dsp:txXfrm>
    </dsp:sp>
    <dsp:sp modelId="{8AF78F77-15FE-44CD-9E23-EAE877A7349B}">
      <dsp:nvSpPr>
        <dsp:cNvPr id="0" name=""/>
        <dsp:cNvSpPr/>
      </dsp:nvSpPr>
      <dsp:spPr>
        <a:xfrm rot="5400000">
          <a:off x="-74944" y="3595415"/>
          <a:ext cx="499631" cy="349742"/>
        </a:xfrm>
        <a:prstGeom prst="chevron">
          <a:avLst/>
        </a:prstGeom>
        <a:gradFill rotWithShape="0">
          <a:gsLst>
            <a:gs pos="0">
              <a:schemeClr val="accent1">
                <a:shade val="80000"/>
                <a:hueOff val="-592317"/>
                <a:satOff val="-14401"/>
                <a:lumOff val="28704"/>
                <a:alphaOff val="0"/>
                <a:tint val="65000"/>
                <a:shade val="92000"/>
                <a:satMod val="130000"/>
              </a:schemeClr>
            </a:gs>
            <a:gs pos="45000">
              <a:schemeClr val="accent1">
                <a:shade val="80000"/>
                <a:hueOff val="-592317"/>
                <a:satOff val="-14401"/>
                <a:lumOff val="28704"/>
                <a:alphaOff val="0"/>
                <a:tint val="60000"/>
                <a:shade val="99000"/>
                <a:satMod val="120000"/>
              </a:schemeClr>
            </a:gs>
            <a:gs pos="100000">
              <a:schemeClr val="accent1">
                <a:shade val="80000"/>
                <a:hueOff val="-592317"/>
                <a:satOff val="-14401"/>
                <a:lumOff val="28704"/>
                <a:alphaOff val="0"/>
                <a:tint val="55000"/>
                <a:satMod val="140000"/>
              </a:schemeClr>
            </a:gs>
          </a:gsLst>
          <a:path path="circle">
            <a:fillToRect l="100000" t="100000" r="100000" b="100000"/>
          </a:path>
        </a:gradFill>
        <a:ln w="12700" cap="flat" cmpd="sng" algn="ctr">
          <a:solidFill>
            <a:schemeClr val="accent1">
              <a:shade val="80000"/>
              <a:hueOff val="-592317"/>
              <a:satOff val="-14401"/>
              <a:lumOff val="28704"/>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t>9</a:t>
          </a:r>
        </a:p>
      </dsp:txBody>
      <dsp:txXfrm rot="-5400000">
        <a:off x="1" y="3695341"/>
        <a:ext cx="349742" cy="149889"/>
      </dsp:txXfrm>
    </dsp:sp>
    <dsp:sp modelId="{476AD6DE-4A27-4C3C-A80F-9E6BBAC304CB}">
      <dsp:nvSpPr>
        <dsp:cNvPr id="0" name=""/>
        <dsp:cNvSpPr/>
      </dsp:nvSpPr>
      <dsp:spPr>
        <a:xfrm rot="5400000">
          <a:off x="3937606" y="-67393"/>
          <a:ext cx="324760" cy="7500488"/>
        </a:xfrm>
        <a:prstGeom prst="round2SameRect">
          <a:avLst/>
        </a:prstGeom>
        <a:solidFill>
          <a:schemeClr val="lt1">
            <a:alpha val="90000"/>
            <a:hueOff val="0"/>
            <a:satOff val="0"/>
            <a:lumOff val="0"/>
            <a:alphaOff val="0"/>
          </a:schemeClr>
        </a:solidFill>
        <a:ln w="12700" cap="flat" cmpd="sng" algn="ctr">
          <a:solidFill>
            <a:schemeClr val="accent1">
              <a:shade val="80000"/>
              <a:hueOff val="-592317"/>
              <a:satOff val="-14401"/>
              <a:lumOff val="287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Aksiyon alınması gerekli olan kişiler için kabul edilebilir risk skorlarının belirlenmesi</a:t>
          </a:r>
        </a:p>
      </dsp:txBody>
      <dsp:txXfrm rot="-5400000">
        <a:off x="349743" y="3536323"/>
        <a:ext cx="7484635" cy="293054"/>
      </dsp:txXfrm>
    </dsp:sp>
    <dsp:sp modelId="{6C1A8120-A671-4C82-81A2-F358D561C163}">
      <dsp:nvSpPr>
        <dsp:cNvPr id="0" name=""/>
        <dsp:cNvSpPr/>
      </dsp:nvSpPr>
      <dsp:spPr>
        <a:xfrm rot="5400000">
          <a:off x="-74944" y="4035077"/>
          <a:ext cx="499631" cy="349742"/>
        </a:xfrm>
        <a:prstGeom prst="chevron">
          <a:avLst/>
        </a:prstGeom>
        <a:gradFill rotWithShape="0">
          <a:gsLst>
            <a:gs pos="0">
              <a:schemeClr val="accent1">
                <a:shade val="80000"/>
                <a:hueOff val="-666357"/>
                <a:satOff val="-16201"/>
                <a:lumOff val="32292"/>
                <a:alphaOff val="0"/>
                <a:tint val="65000"/>
                <a:shade val="92000"/>
                <a:satMod val="130000"/>
              </a:schemeClr>
            </a:gs>
            <a:gs pos="45000">
              <a:schemeClr val="accent1">
                <a:shade val="80000"/>
                <a:hueOff val="-666357"/>
                <a:satOff val="-16201"/>
                <a:lumOff val="32292"/>
                <a:alphaOff val="0"/>
                <a:tint val="60000"/>
                <a:shade val="99000"/>
                <a:satMod val="120000"/>
              </a:schemeClr>
            </a:gs>
            <a:gs pos="100000">
              <a:schemeClr val="accent1">
                <a:shade val="80000"/>
                <a:hueOff val="-666357"/>
                <a:satOff val="-16201"/>
                <a:lumOff val="32292"/>
                <a:alphaOff val="0"/>
                <a:tint val="55000"/>
                <a:satMod val="140000"/>
              </a:schemeClr>
            </a:gs>
          </a:gsLst>
          <a:path path="circle">
            <a:fillToRect l="100000" t="100000" r="100000" b="100000"/>
          </a:path>
        </a:gradFill>
        <a:ln w="12700" cap="flat" cmpd="sng" algn="ctr">
          <a:solidFill>
            <a:schemeClr val="accent1">
              <a:shade val="80000"/>
              <a:hueOff val="-666357"/>
              <a:satOff val="-16201"/>
              <a:lumOff val="32292"/>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t>10</a:t>
          </a:r>
        </a:p>
      </dsp:txBody>
      <dsp:txXfrm rot="-5400000">
        <a:off x="1" y="4135003"/>
        <a:ext cx="349742" cy="149889"/>
      </dsp:txXfrm>
    </dsp:sp>
    <dsp:sp modelId="{87E295A1-E6B3-4854-9EC3-89E1752D605A}">
      <dsp:nvSpPr>
        <dsp:cNvPr id="0" name=""/>
        <dsp:cNvSpPr/>
      </dsp:nvSpPr>
      <dsp:spPr>
        <a:xfrm rot="5400000">
          <a:off x="3937606" y="372268"/>
          <a:ext cx="324760" cy="7500488"/>
        </a:xfrm>
        <a:prstGeom prst="round2SameRect">
          <a:avLst/>
        </a:prstGeom>
        <a:solidFill>
          <a:schemeClr val="lt1">
            <a:alpha val="90000"/>
            <a:hueOff val="0"/>
            <a:satOff val="0"/>
            <a:lumOff val="0"/>
            <a:alphaOff val="0"/>
          </a:schemeClr>
        </a:solidFill>
        <a:ln w="12700" cap="flat" cmpd="sng" algn="ctr">
          <a:solidFill>
            <a:schemeClr val="accent1">
              <a:shade val="80000"/>
              <a:hueOff val="-666357"/>
              <a:satOff val="-16201"/>
              <a:lumOff val="322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Alınacak aksiyon ve </a:t>
          </a:r>
          <a:r>
            <a:rPr lang="tr-TR" sz="1600" kern="1200" dirty="0" err="1"/>
            <a:t>termin</a:t>
          </a:r>
          <a:r>
            <a:rPr lang="tr-TR" sz="1600" kern="1200" dirty="0"/>
            <a:t> tarihlerinin belirtilmesi</a:t>
          </a:r>
        </a:p>
      </dsp:txBody>
      <dsp:txXfrm rot="-5400000">
        <a:off x="349743" y="3975985"/>
        <a:ext cx="7484635" cy="29305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0EBB0C4-6273-4C6E-B9BD-2EDC30F1CD52}" type="datetimeFigureOut">
              <a:rPr lang="en-US" dirty="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12/29/2021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12/29/2021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9CAD897-D46E-4AD2-BD9B-49DD3E640873}" type="datetimeFigureOut">
              <a:rPr lang="en-US" dirty="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12/29/2021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 xmlns:a16="http://schemas.microsoft.com/office/drawing/2014/main" id="{8BF18F39-05F1-41F5-8612-343472A56439}"/>
              </a:ext>
            </a:extLst>
          </p:cNvPr>
          <p:cNvSpPr>
            <a:spLocks noGrp="1"/>
          </p:cNvSpPr>
          <p:nvPr>
            <p:ph type="subTitle" idx="1"/>
          </p:nvPr>
        </p:nvSpPr>
        <p:spPr>
          <a:xfrm>
            <a:off x="1100050" y="4508944"/>
            <a:ext cx="4941520" cy="1487980"/>
          </a:xfrm>
        </p:spPr>
        <p:txBody>
          <a:bodyPr>
            <a:normAutofit/>
          </a:bodyPr>
          <a:lstStyle/>
          <a:p>
            <a:r>
              <a:rPr lang="tr-TR" sz="2000" b="1" dirty="0"/>
              <a:t>ÜSKÜDAR Üniversitesi</a:t>
            </a:r>
          </a:p>
          <a:p>
            <a:r>
              <a:rPr lang="tr-TR" sz="2000" b="1" dirty="0"/>
              <a:t>İş sağlığı ve </a:t>
            </a:r>
            <a:r>
              <a:rPr lang="tr-TR" sz="2000" b="1" dirty="0" smtClean="0"/>
              <a:t>güvenliği BÖLÜMÜ</a:t>
            </a:r>
            <a:endParaRPr lang="tr-TR" sz="2000" b="1" dirty="0"/>
          </a:p>
        </p:txBody>
      </p:sp>
      <p:pic>
        <p:nvPicPr>
          <p:cNvPr id="5" name="Resim 4">
            <a:extLst>
              <a:ext uri="{FF2B5EF4-FFF2-40B4-BE49-F238E27FC236}">
                <a16:creationId xmlns="" xmlns:a16="http://schemas.microsoft.com/office/drawing/2014/main" id="{6649C04E-D371-4BA1-8970-2D7DEFCFE01C}"/>
              </a:ext>
            </a:extLst>
          </p:cNvPr>
          <p:cNvPicPr>
            <a:picLocks noChangeAspect="1"/>
          </p:cNvPicPr>
          <p:nvPr/>
        </p:nvPicPr>
        <p:blipFill>
          <a:blip r:embed="rId2"/>
          <a:stretch>
            <a:fillRect/>
          </a:stretch>
        </p:blipFill>
        <p:spPr>
          <a:xfrm>
            <a:off x="9152957" y="1368827"/>
            <a:ext cx="1938992" cy="1938992"/>
          </a:xfrm>
          <a:prstGeom prst="rect">
            <a:avLst/>
          </a:prstGeom>
        </p:spPr>
      </p:pic>
      <p:sp>
        <p:nvSpPr>
          <p:cNvPr id="6" name="Metin kutusu 5">
            <a:extLst>
              <a:ext uri="{FF2B5EF4-FFF2-40B4-BE49-F238E27FC236}">
                <a16:creationId xmlns="" xmlns:a16="http://schemas.microsoft.com/office/drawing/2014/main" id="{3877EE38-77B8-49F4-BA97-F21F706B26EE}"/>
              </a:ext>
            </a:extLst>
          </p:cNvPr>
          <p:cNvSpPr txBox="1"/>
          <p:nvPr/>
        </p:nvSpPr>
        <p:spPr>
          <a:xfrm>
            <a:off x="7414392" y="3758934"/>
            <a:ext cx="4483100" cy="2308324"/>
          </a:xfrm>
          <a:prstGeom prst="rect">
            <a:avLst/>
          </a:prstGeom>
          <a:noFill/>
        </p:spPr>
        <p:txBody>
          <a:bodyPr wrap="square" rtlCol="0">
            <a:spAutoFit/>
          </a:bodyPr>
          <a:lstStyle/>
          <a:p>
            <a:r>
              <a:rPr lang="tr-TR" sz="2400" dirty="0" smtClean="0"/>
              <a:t>Proje ekibi: </a:t>
            </a:r>
          </a:p>
          <a:p>
            <a:endParaRPr lang="tr-TR" sz="2400" dirty="0" smtClean="0"/>
          </a:p>
          <a:p>
            <a:r>
              <a:rPr lang="tr-TR" sz="2400" dirty="0" smtClean="0"/>
              <a:t>Doç</a:t>
            </a:r>
            <a:r>
              <a:rPr lang="tr-TR" sz="2400" dirty="0"/>
              <a:t>. Dr. Müge Ensari </a:t>
            </a:r>
            <a:r>
              <a:rPr lang="tr-TR" sz="2400" dirty="0" smtClean="0"/>
              <a:t>Özay</a:t>
            </a:r>
          </a:p>
          <a:p>
            <a:r>
              <a:rPr lang="tr-TR" sz="2400" dirty="0" smtClean="0"/>
              <a:t>Dr. Öğretim Üyesi Rüştü Uçan</a:t>
            </a:r>
          </a:p>
          <a:p>
            <a:r>
              <a:rPr lang="tr-TR" sz="2400" dirty="0" smtClean="0"/>
              <a:t>Onur Garipoğlu</a:t>
            </a:r>
          </a:p>
          <a:p>
            <a:r>
              <a:rPr lang="tr-TR" sz="2400" dirty="0" smtClean="0"/>
              <a:t>Ali Fatih </a:t>
            </a:r>
            <a:r>
              <a:rPr lang="tr-TR" sz="2400" dirty="0" err="1" smtClean="0"/>
              <a:t>Durgut</a:t>
            </a:r>
            <a:endParaRPr lang="tr-TR" sz="2400" dirty="0"/>
          </a:p>
        </p:txBody>
      </p:sp>
      <p:sp>
        <p:nvSpPr>
          <p:cNvPr id="7" name="Metin kutusu 6">
            <a:extLst>
              <a:ext uri="{FF2B5EF4-FFF2-40B4-BE49-F238E27FC236}">
                <a16:creationId xmlns="" xmlns:a16="http://schemas.microsoft.com/office/drawing/2014/main" id="{513438E5-4BB1-440A-9CE5-CF193F678829}"/>
              </a:ext>
            </a:extLst>
          </p:cNvPr>
          <p:cNvSpPr txBox="1"/>
          <p:nvPr/>
        </p:nvSpPr>
        <p:spPr>
          <a:xfrm>
            <a:off x="1100050" y="1553601"/>
            <a:ext cx="7741945" cy="954107"/>
          </a:xfrm>
          <a:prstGeom prst="rect">
            <a:avLst/>
          </a:prstGeom>
          <a:noFill/>
        </p:spPr>
        <p:txBody>
          <a:bodyPr wrap="square">
            <a:spAutoFit/>
          </a:bodyPr>
          <a:lstStyle/>
          <a:p>
            <a:r>
              <a:rPr lang="tr-TR" sz="2800" b="1" dirty="0">
                <a:effectLst>
                  <a:outerShdw blurRad="38100" dist="38100" dir="2700000" algn="tl">
                    <a:srgbClr val="000000">
                      <a:alpha val="43137"/>
                    </a:srgbClr>
                  </a:outerShdw>
                </a:effectLst>
              </a:rPr>
              <a:t>Yapay </a:t>
            </a:r>
            <a:r>
              <a:rPr lang="tr-TR" sz="2800" b="1" dirty="0" smtClean="0">
                <a:effectLst>
                  <a:outerShdw blurRad="38100" dist="38100" dir="2700000" algn="tl">
                    <a:srgbClr val="000000">
                      <a:alpha val="43137"/>
                    </a:srgbClr>
                  </a:outerShdw>
                </a:effectLst>
              </a:rPr>
              <a:t>Zeka Tabanlı Engelli Personel Risk Değerlendirme Ve Yönetim Sistemi</a:t>
            </a:r>
            <a:endParaRPr lang="tr-T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9509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29ED9F96-E696-4C23-9B94-B3EB0FFCCE12}"/>
              </a:ext>
            </a:extLst>
          </p:cNvPr>
          <p:cNvSpPr txBox="1"/>
          <p:nvPr/>
        </p:nvSpPr>
        <p:spPr>
          <a:xfrm>
            <a:off x="696883" y="343592"/>
            <a:ext cx="7826332" cy="523220"/>
          </a:xfrm>
          <a:prstGeom prst="rect">
            <a:avLst/>
          </a:prstGeom>
          <a:noFill/>
        </p:spPr>
        <p:txBody>
          <a:bodyPr wrap="square">
            <a:spAutoFit/>
          </a:bodyPr>
          <a:lstStyle/>
          <a:p>
            <a:r>
              <a:rPr lang="tr-TR" sz="2800" b="1" dirty="0"/>
              <a:t>Kaynak mevzuat</a:t>
            </a:r>
          </a:p>
        </p:txBody>
      </p:sp>
      <p:sp>
        <p:nvSpPr>
          <p:cNvPr id="3" name="İçerik Yer Tutucusu 2">
            <a:extLst>
              <a:ext uri="{FF2B5EF4-FFF2-40B4-BE49-F238E27FC236}">
                <a16:creationId xmlns="" xmlns:a16="http://schemas.microsoft.com/office/drawing/2014/main" id="{6FCB4D97-FAB8-4DE6-8878-D4ADD089EA8A}"/>
              </a:ext>
            </a:extLst>
          </p:cNvPr>
          <p:cNvSpPr txBox="1">
            <a:spLocks/>
          </p:cNvSpPr>
          <p:nvPr/>
        </p:nvSpPr>
        <p:spPr>
          <a:xfrm>
            <a:off x="696883" y="992647"/>
            <a:ext cx="11056093" cy="469508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Font typeface="Wingdings" panose="05000000000000000000" pitchFamily="2" charset="2"/>
              <a:buChar char="Ø"/>
            </a:pPr>
            <a:r>
              <a:rPr lang="tr-TR" b="1" dirty="0"/>
              <a:t> 4857 Say. İş Kanunu, </a:t>
            </a:r>
            <a:r>
              <a:rPr lang="tr-TR" i="1" dirty="0">
                <a:latin typeface="Times New Roman" panose="02020603050405020304" pitchFamily="18" charset="0"/>
                <a:cs typeface="Times New Roman" panose="02020603050405020304" pitchFamily="18" charset="0"/>
              </a:rPr>
              <a:t>Engelli ve eski hükümlü çalıştırma zorunluluğu Md. 30 (Özel sektörde %3, Kamu sektöründe %4)</a:t>
            </a:r>
          </a:p>
          <a:p>
            <a:pPr>
              <a:lnSpc>
                <a:spcPct val="100000"/>
              </a:lnSpc>
              <a:spcBef>
                <a:spcPts val="0"/>
              </a:spcBef>
              <a:spcAft>
                <a:spcPts val="0"/>
              </a:spcAft>
              <a:buFont typeface="Wingdings" panose="05000000000000000000" pitchFamily="2" charset="2"/>
              <a:buChar char="Ø"/>
            </a:pPr>
            <a:r>
              <a:rPr lang="tr-TR" b="1" dirty="0"/>
              <a:t> 6331 Say. İş Sağlığı ve Güvenliği Kanunu, </a:t>
            </a:r>
            <a:r>
              <a:rPr lang="tr-TR" i="1" dirty="0">
                <a:latin typeface="Times New Roman" panose="02020603050405020304" pitchFamily="18" charset="0"/>
                <a:cs typeface="Times New Roman" panose="02020603050405020304" pitchFamily="18" charset="0"/>
              </a:rPr>
              <a:t>Risk değerlendirmesi, kontrol, ölçüm ve araştırma Md. 10</a:t>
            </a:r>
          </a:p>
          <a:p>
            <a:pPr marL="0" indent="0">
              <a:lnSpc>
                <a:spcPct val="100000"/>
              </a:lnSpc>
              <a:spcBef>
                <a:spcPts val="0"/>
              </a:spcBef>
              <a:spcAft>
                <a:spcPts val="0"/>
              </a:spcAft>
              <a:buFont typeface="Calibri" panose="020F0502020204030204" pitchFamily="34" charset="0"/>
              <a:buNone/>
            </a:pPr>
            <a:r>
              <a:rPr lang="tr-TR" i="1" dirty="0">
                <a:latin typeface="Times New Roman" panose="02020603050405020304" pitchFamily="18" charset="0"/>
                <a:cs typeface="Times New Roman" panose="02020603050405020304" pitchFamily="18" charset="0"/>
              </a:rPr>
              <a:t>Risk değerlendirmesi yapılırken aşağıdaki hususlar dikkate alınır:</a:t>
            </a:r>
          </a:p>
          <a:p>
            <a:pPr marL="0" indent="0">
              <a:lnSpc>
                <a:spcPct val="100000"/>
              </a:lnSpc>
              <a:spcBef>
                <a:spcPts val="0"/>
              </a:spcBef>
              <a:spcAft>
                <a:spcPts val="0"/>
              </a:spcAft>
              <a:buFont typeface="Calibri" panose="020F0502020204030204" pitchFamily="34" charset="0"/>
              <a:buNone/>
            </a:pPr>
            <a:r>
              <a:rPr lang="tr-TR" i="1" dirty="0">
                <a:latin typeface="Times New Roman" panose="02020603050405020304" pitchFamily="18" charset="0"/>
                <a:cs typeface="Times New Roman" panose="02020603050405020304" pitchFamily="18" charset="0"/>
              </a:rPr>
              <a:t>a) Belirli risklerden etkilenecek çalışanların durumu.</a:t>
            </a:r>
          </a:p>
          <a:p>
            <a:pPr marL="0" indent="0">
              <a:lnSpc>
                <a:spcPct val="100000"/>
              </a:lnSpc>
              <a:spcBef>
                <a:spcPts val="0"/>
              </a:spcBef>
              <a:spcAft>
                <a:spcPts val="0"/>
              </a:spcAft>
              <a:buFont typeface="Calibri" panose="020F0502020204030204" pitchFamily="34" charset="0"/>
              <a:buNone/>
            </a:pPr>
            <a:r>
              <a:rPr lang="tr-TR" i="1" dirty="0">
                <a:latin typeface="Times New Roman" panose="02020603050405020304" pitchFamily="18" charset="0"/>
                <a:cs typeface="Times New Roman" panose="02020603050405020304" pitchFamily="18" charset="0"/>
              </a:rPr>
              <a:t>ç) Genç, yaşlı, engelli, gebe veya emziren çalışanlar gibi özel politika gerektiren gruplar ile kadın çalışanların durumu.</a:t>
            </a:r>
          </a:p>
          <a:p>
            <a:pPr>
              <a:lnSpc>
                <a:spcPct val="100000"/>
              </a:lnSpc>
              <a:spcBef>
                <a:spcPts val="0"/>
              </a:spcBef>
              <a:spcAft>
                <a:spcPts val="0"/>
              </a:spcAft>
              <a:buFont typeface="Wingdings" panose="05000000000000000000" pitchFamily="2" charset="2"/>
              <a:buChar char="Ø"/>
            </a:pPr>
            <a:r>
              <a:rPr lang="tr-TR" b="1" dirty="0"/>
              <a:t> İş Sağlığı Ve Güvenliği Risk Değerlendirmesi Yönetmeliği, </a:t>
            </a:r>
            <a:r>
              <a:rPr lang="tr-TR" i="1" dirty="0">
                <a:latin typeface="Times New Roman" panose="02020603050405020304" pitchFamily="18" charset="0"/>
                <a:cs typeface="Times New Roman" panose="02020603050405020304" pitchFamily="18" charset="0"/>
              </a:rPr>
              <a:t>Tehlikelerin tanımlanması Md. 8 </a:t>
            </a:r>
          </a:p>
          <a:p>
            <a:pPr marL="0" indent="0">
              <a:lnSpc>
                <a:spcPct val="100000"/>
              </a:lnSpc>
              <a:spcBef>
                <a:spcPts val="0"/>
              </a:spcBef>
              <a:spcAft>
                <a:spcPts val="0"/>
              </a:spcAft>
              <a:buNone/>
            </a:pPr>
            <a:r>
              <a:rPr lang="tr-TR" i="1" dirty="0">
                <a:latin typeface="Times New Roman" panose="02020603050405020304" pitchFamily="18" charset="0"/>
                <a:cs typeface="Times New Roman" panose="02020603050405020304" pitchFamily="18" charset="0"/>
              </a:rPr>
              <a:t>ı) Genç, yaşlı, engelli, gebe veya emziren çalışanlar gibi özel politika gerektiren gruplar ile kadın çalışanların durumu.</a:t>
            </a:r>
          </a:p>
          <a:p>
            <a:pPr>
              <a:lnSpc>
                <a:spcPct val="100000"/>
              </a:lnSpc>
              <a:spcBef>
                <a:spcPts val="0"/>
              </a:spcBef>
              <a:spcAft>
                <a:spcPts val="600"/>
              </a:spcAft>
              <a:buFont typeface="Wingdings" panose="05000000000000000000" pitchFamily="2" charset="2"/>
              <a:buChar char="Ø"/>
            </a:pPr>
            <a:r>
              <a:rPr lang="tr-TR" dirty="0">
                <a:effectLst/>
                <a:latin typeface="Times New Roman" panose="02020603050405020304" pitchFamily="18" charset="0"/>
                <a:ea typeface="Calibri" panose="020F0502020204030204" pitchFamily="34" charset="0"/>
              </a:rPr>
              <a:t> </a:t>
            </a:r>
            <a:r>
              <a:rPr lang="tr-TR" b="1" dirty="0"/>
              <a:t>Yurtiçinde İşe Yerleştirme Hizmetleri Hakkında Yönetmelik, </a:t>
            </a:r>
            <a:r>
              <a:rPr lang="tr-TR" i="1" dirty="0">
                <a:latin typeface="Times New Roman" panose="02020603050405020304" pitchFamily="18" charset="0"/>
                <a:cs typeface="Times New Roman" panose="02020603050405020304" pitchFamily="18" charset="0"/>
              </a:rPr>
              <a:t>Madde 3.1.e</a:t>
            </a:r>
          </a:p>
          <a:p>
            <a:pPr>
              <a:lnSpc>
                <a:spcPct val="100000"/>
              </a:lnSpc>
              <a:spcBef>
                <a:spcPts val="0"/>
              </a:spcBef>
              <a:spcAft>
                <a:spcPts val="600"/>
              </a:spcAft>
              <a:buFont typeface="Wingdings" panose="05000000000000000000" pitchFamily="2" charset="2"/>
              <a:buChar char="Ø"/>
            </a:pPr>
            <a:r>
              <a:rPr lang="tr-TR" b="1" dirty="0"/>
              <a:t> 5510 Say. Sosyal Sigortalar Genel Sağlık Sigortası Kanunu, </a:t>
            </a:r>
            <a:r>
              <a:rPr lang="tr-TR" i="1" dirty="0">
                <a:latin typeface="Times New Roman" panose="02020603050405020304" pitchFamily="18" charset="0"/>
                <a:cs typeface="Times New Roman" panose="02020603050405020304" pitchFamily="18" charset="0"/>
              </a:rPr>
              <a:t>Madde 25</a:t>
            </a:r>
          </a:p>
          <a:p>
            <a:pPr>
              <a:lnSpc>
                <a:spcPct val="100000"/>
              </a:lnSpc>
              <a:spcBef>
                <a:spcPts val="0"/>
              </a:spcBef>
              <a:spcAft>
                <a:spcPts val="600"/>
              </a:spcAft>
              <a:buFont typeface="Wingdings" panose="05000000000000000000" pitchFamily="2" charset="2"/>
              <a:buChar char="Ø"/>
            </a:pPr>
            <a:r>
              <a:rPr lang="tr-TR" dirty="0"/>
              <a:t> </a:t>
            </a:r>
            <a:r>
              <a:rPr lang="tr-TR" b="1" dirty="0"/>
              <a:t>Erişkinler İçin Engellilik Değerlendirmesi Hakkında Yönetmelik, </a:t>
            </a:r>
            <a:r>
              <a:rPr lang="tr-TR" i="1" dirty="0">
                <a:latin typeface="Times New Roman" panose="02020603050405020304" pitchFamily="18" charset="0"/>
                <a:cs typeface="Times New Roman" panose="02020603050405020304" pitchFamily="18" charset="0"/>
              </a:rPr>
              <a:t>Ek-I</a:t>
            </a:r>
          </a:p>
        </p:txBody>
      </p:sp>
    </p:spTree>
    <p:extLst>
      <p:ext uri="{BB962C8B-B14F-4D97-AF65-F5344CB8AC3E}">
        <p14:creationId xmlns:p14="http://schemas.microsoft.com/office/powerpoint/2010/main" val="186113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E1A60AB5-E811-4B33-94B9-7CE41A18C695}"/>
              </a:ext>
            </a:extLst>
          </p:cNvPr>
          <p:cNvPicPr>
            <a:picLocks noChangeAspect="1"/>
          </p:cNvPicPr>
          <p:nvPr/>
        </p:nvPicPr>
        <p:blipFill>
          <a:blip r:embed="rId2"/>
          <a:stretch>
            <a:fillRect/>
          </a:stretch>
        </p:blipFill>
        <p:spPr>
          <a:xfrm>
            <a:off x="0" y="0"/>
            <a:ext cx="4523188" cy="6858000"/>
          </a:xfrm>
          <a:prstGeom prst="rect">
            <a:avLst/>
          </a:prstGeom>
        </p:spPr>
      </p:pic>
      <p:sp>
        <p:nvSpPr>
          <p:cNvPr id="4" name="Metin kutusu 3">
            <a:extLst>
              <a:ext uri="{FF2B5EF4-FFF2-40B4-BE49-F238E27FC236}">
                <a16:creationId xmlns="" xmlns:a16="http://schemas.microsoft.com/office/drawing/2014/main" id="{DAB469F3-EDD1-455D-A481-04F1E78E2DBC}"/>
              </a:ext>
            </a:extLst>
          </p:cNvPr>
          <p:cNvSpPr txBox="1"/>
          <p:nvPr/>
        </p:nvSpPr>
        <p:spPr>
          <a:xfrm>
            <a:off x="5020310" y="1346954"/>
            <a:ext cx="6718300" cy="707886"/>
          </a:xfrm>
          <a:prstGeom prst="rect">
            <a:avLst/>
          </a:prstGeom>
          <a:noFill/>
        </p:spPr>
        <p:txBody>
          <a:bodyPr wrap="square">
            <a:spAutoFit/>
          </a:bodyPr>
          <a:lstStyle/>
          <a:p>
            <a:r>
              <a:rPr lang="tr-TR" sz="2000" i="1" dirty="0"/>
              <a:t>Erişkinler İçin Engellilik Değerlendirmesi Hakkında Yönetmelik EK-I (172 </a:t>
            </a:r>
            <a:r>
              <a:rPr lang="tr-TR" sz="2000" i="1" dirty="0" err="1"/>
              <a:t>syf</a:t>
            </a:r>
            <a:r>
              <a:rPr lang="tr-TR" sz="2000" i="1" dirty="0"/>
              <a:t>.)</a:t>
            </a:r>
          </a:p>
        </p:txBody>
      </p:sp>
      <p:sp>
        <p:nvSpPr>
          <p:cNvPr id="5" name="Dikdörtgen: Köşeleri Yuvarlatılmış 4">
            <a:extLst>
              <a:ext uri="{FF2B5EF4-FFF2-40B4-BE49-F238E27FC236}">
                <a16:creationId xmlns="" xmlns:a16="http://schemas.microsoft.com/office/drawing/2014/main" id="{543DC78B-167A-4F66-A089-32C8B4845BA0}"/>
              </a:ext>
            </a:extLst>
          </p:cNvPr>
          <p:cNvSpPr/>
          <p:nvPr/>
        </p:nvSpPr>
        <p:spPr>
          <a:xfrm>
            <a:off x="2346960" y="5791200"/>
            <a:ext cx="1988820" cy="2895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A0B78F3C-FE9A-47B7-901A-00E5A50FF8B3}"/>
              </a:ext>
            </a:extLst>
          </p:cNvPr>
          <p:cNvSpPr txBox="1"/>
          <p:nvPr/>
        </p:nvSpPr>
        <p:spPr>
          <a:xfrm>
            <a:off x="5020310" y="5157430"/>
            <a:ext cx="6096000" cy="923330"/>
          </a:xfrm>
          <a:prstGeom prst="rect">
            <a:avLst/>
          </a:prstGeom>
          <a:noFill/>
        </p:spPr>
        <p:txBody>
          <a:bodyPr wrap="square">
            <a:spAutoFit/>
          </a:bodyPr>
          <a:lstStyle/>
          <a:p>
            <a:r>
              <a:rPr lang="tr-TR" b="0" i="0" dirty="0" err="1">
                <a:solidFill>
                  <a:srgbClr val="202124"/>
                </a:solidFill>
                <a:effectLst/>
                <a:latin typeface="arial" panose="020B0604020202020204" pitchFamily="34" charset="0"/>
              </a:rPr>
              <a:t>Baltazar</a:t>
            </a:r>
            <a:r>
              <a:rPr lang="tr-TR" b="0" i="0" dirty="0">
                <a:solidFill>
                  <a:srgbClr val="202124"/>
                </a:solidFill>
                <a:effectLst/>
                <a:latin typeface="arial" panose="020B0604020202020204" pitchFamily="34" charset="0"/>
              </a:rPr>
              <a:t> </a:t>
            </a:r>
            <a:r>
              <a:rPr lang="tr-TR" b="1" i="0" dirty="0">
                <a:solidFill>
                  <a:srgbClr val="202124"/>
                </a:solidFill>
                <a:effectLst/>
                <a:latin typeface="arial" panose="020B0604020202020204" pitchFamily="34" charset="0"/>
              </a:rPr>
              <a:t>Formülü</a:t>
            </a:r>
            <a:r>
              <a:rPr lang="tr-TR" b="0" i="0" dirty="0">
                <a:solidFill>
                  <a:srgbClr val="202124"/>
                </a:solidFill>
                <a:effectLst/>
                <a:latin typeface="arial" panose="020B0604020202020204" pitchFamily="34" charset="0"/>
              </a:rPr>
              <a:t> (</a:t>
            </a:r>
            <a:r>
              <a:rPr lang="tr-TR" b="1" i="0" dirty="0" err="1">
                <a:solidFill>
                  <a:srgbClr val="202124"/>
                </a:solidFill>
                <a:effectLst/>
                <a:latin typeface="arial" panose="020B0604020202020204" pitchFamily="34" charset="0"/>
              </a:rPr>
              <a:t>Balthazard</a:t>
            </a:r>
            <a:r>
              <a:rPr lang="tr-TR" b="1" i="0" dirty="0">
                <a:solidFill>
                  <a:srgbClr val="202124"/>
                </a:solidFill>
                <a:effectLst/>
                <a:latin typeface="arial" panose="020B0604020202020204" pitchFamily="34" charset="0"/>
              </a:rPr>
              <a:t> Formula</a:t>
            </a:r>
            <a:r>
              <a:rPr lang="tr-TR" b="0" i="0" dirty="0">
                <a:solidFill>
                  <a:srgbClr val="202124"/>
                </a:solidFill>
                <a:effectLst/>
                <a:latin typeface="arial" panose="020B0604020202020204" pitchFamily="34" charset="0"/>
              </a:rPr>
              <a:t>) kişinin özür oranı belirlenirken birden fazla özrü olanlar için kullanılan hesaplama şeklidir</a:t>
            </a:r>
            <a:endParaRPr lang="tr-TR" dirty="0"/>
          </a:p>
        </p:txBody>
      </p:sp>
      <p:cxnSp>
        <p:nvCxnSpPr>
          <p:cNvPr id="9" name="Düz Ok Bağlayıcısı 8">
            <a:extLst>
              <a:ext uri="{FF2B5EF4-FFF2-40B4-BE49-F238E27FC236}">
                <a16:creationId xmlns="" xmlns:a16="http://schemas.microsoft.com/office/drawing/2014/main" id="{F915C6A2-5AF5-449B-B2F6-C421524B95EA}"/>
              </a:ext>
            </a:extLst>
          </p:cNvPr>
          <p:cNvCxnSpPr>
            <a:stCxn id="5" idx="3"/>
            <a:endCxn id="7" idx="1"/>
          </p:cNvCxnSpPr>
          <p:nvPr/>
        </p:nvCxnSpPr>
        <p:spPr>
          <a:xfrm flipV="1">
            <a:off x="4335780" y="5619095"/>
            <a:ext cx="684530" cy="31688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Footer Placeholder 3">
            <a:extLst>
              <a:ext uri="{FF2B5EF4-FFF2-40B4-BE49-F238E27FC236}">
                <a16:creationId xmlns="" xmlns:a16="http://schemas.microsoft.com/office/drawing/2014/main" id="{51C2C94B-DF98-4E9C-9C07-C645192AD17E}"/>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spTree>
    <p:extLst>
      <p:ext uri="{BB962C8B-B14F-4D97-AF65-F5344CB8AC3E}">
        <p14:creationId xmlns:p14="http://schemas.microsoft.com/office/powerpoint/2010/main" val="406279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7D379150-F6B4-45C8-BE10-6B278AD40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5FFCF544-A370-4A5D-A95F-CA6E0E7191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 xmlns:a16="http://schemas.microsoft.com/office/drawing/2014/main" id="{6EEB3B97-A638-498B-8083-54191CE71E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 xmlns:a16="http://schemas.microsoft.com/office/drawing/2014/main" id="{E9B8E42F-A2D9-4739-A3B1-A5F52F73CA92}"/>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b="1" dirty="0" err="1"/>
              <a:t>Yöntem</a:t>
            </a:r>
            <a:endParaRPr lang="en-US" b="1" dirty="0"/>
          </a:p>
        </p:txBody>
      </p:sp>
      <p:sp>
        <p:nvSpPr>
          <p:cNvPr id="3" name="İçerik Yer Tutucusu 2">
            <a:extLst>
              <a:ext uri="{FF2B5EF4-FFF2-40B4-BE49-F238E27FC236}">
                <a16:creationId xmlns="" xmlns:a16="http://schemas.microsoft.com/office/drawing/2014/main" id="{BC7EB43B-B8F8-4A39-AC86-0C4837BBA3FA}"/>
              </a:ext>
            </a:extLst>
          </p:cNvPr>
          <p:cNvSpPr>
            <a:spLocks noGrp="1"/>
          </p:cNvSpPr>
          <p:nvPr>
            <p:ph idx="4294967295"/>
          </p:nvPr>
        </p:nvSpPr>
        <p:spPr>
          <a:xfrm>
            <a:off x="1097279" y="1845734"/>
            <a:ext cx="6454987" cy="4023360"/>
          </a:xfrm>
        </p:spPr>
        <p:txBody>
          <a:bodyPr vert="horz" lIns="0" tIns="45720" rIns="0" bIns="45720" rtlCol="0">
            <a:normAutofit/>
          </a:bodyPr>
          <a:lstStyle/>
          <a:p>
            <a:pPr marL="457200" indent="-457200">
              <a:buFont typeface="Calibri" panose="020F0502020204030204" pitchFamily="34" charset="0"/>
              <a:buAutoNum type="arabicPeriod"/>
            </a:pPr>
            <a:r>
              <a:rPr lang="tr-TR" dirty="0"/>
              <a:t>İş ve sağlık bilgilerinin eklenmesi</a:t>
            </a:r>
            <a:endParaRPr lang="en-US" dirty="0"/>
          </a:p>
          <a:p>
            <a:pPr marL="457200" indent="-457200">
              <a:buFont typeface="Calibri" panose="020F0502020204030204" pitchFamily="34" charset="0"/>
              <a:buAutoNum type="arabicPeriod"/>
            </a:pPr>
            <a:r>
              <a:rPr lang="en-US" dirty="0" err="1"/>
              <a:t>Şiddet</a:t>
            </a:r>
            <a:r>
              <a:rPr lang="en-US" dirty="0"/>
              <a:t> </a:t>
            </a:r>
            <a:r>
              <a:rPr lang="en-US" dirty="0" err="1"/>
              <a:t>parametresinin</a:t>
            </a:r>
            <a:r>
              <a:rPr lang="en-US" dirty="0"/>
              <a:t> </a:t>
            </a:r>
            <a:r>
              <a:rPr lang="en-US" dirty="0" err="1"/>
              <a:t>belirlenmesi</a:t>
            </a:r>
            <a:endParaRPr lang="en-US" dirty="0"/>
          </a:p>
          <a:p>
            <a:pPr marL="457200" indent="-457200">
              <a:buFont typeface="Calibri" panose="020F0502020204030204" pitchFamily="34" charset="0"/>
              <a:buAutoNum type="arabicPeriod"/>
            </a:pPr>
            <a:r>
              <a:rPr lang="en-US" dirty="0" err="1"/>
              <a:t>Olasılık</a:t>
            </a:r>
            <a:r>
              <a:rPr lang="en-US" dirty="0"/>
              <a:t> </a:t>
            </a:r>
            <a:r>
              <a:rPr lang="en-US" dirty="0" err="1"/>
              <a:t>parametresinin</a:t>
            </a:r>
            <a:r>
              <a:rPr lang="en-US" dirty="0"/>
              <a:t> </a:t>
            </a:r>
            <a:r>
              <a:rPr lang="en-US" dirty="0" err="1"/>
              <a:t>belirlenmesi</a:t>
            </a:r>
            <a:endParaRPr lang="en-US" dirty="0"/>
          </a:p>
          <a:p>
            <a:pPr marL="457200" indent="-457200">
              <a:buFont typeface="Calibri" panose="020F0502020204030204" pitchFamily="34" charset="0"/>
              <a:buAutoNum type="arabicPeriod"/>
            </a:pPr>
            <a:r>
              <a:rPr lang="en-US" dirty="0" err="1"/>
              <a:t>Hastalık</a:t>
            </a:r>
            <a:r>
              <a:rPr lang="en-US" dirty="0"/>
              <a:t> </a:t>
            </a:r>
            <a:r>
              <a:rPr lang="en-US" dirty="0" err="1"/>
              <a:t>detayına</a:t>
            </a:r>
            <a:r>
              <a:rPr lang="en-US" dirty="0"/>
              <a:t> </a:t>
            </a:r>
            <a:r>
              <a:rPr lang="en-US" dirty="0" err="1"/>
              <a:t>göre</a:t>
            </a:r>
            <a:r>
              <a:rPr lang="en-US" dirty="0"/>
              <a:t> </a:t>
            </a:r>
            <a:r>
              <a:rPr lang="en-US" dirty="0" err="1"/>
              <a:t>ön</a:t>
            </a:r>
            <a:r>
              <a:rPr lang="en-US" dirty="0"/>
              <a:t> </a:t>
            </a:r>
            <a:r>
              <a:rPr lang="en-US" dirty="0" err="1"/>
              <a:t>koşullandırmanın</a:t>
            </a:r>
            <a:r>
              <a:rPr lang="en-US" dirty="0"/>
              <a:t> </a:t>
            </a:r>
            <a:r>
              <a:rPr lang="en-US" dirty="0" err="1"/>
              <a:t>açıklanması</a:t>
            </a:r>
            <a:endParaRPr lang="en-US" dirty="0"/>
          </a:p>
          <a:p>
            <a:pPr marL="457200" indent="-457200">
              <a:buFont typeface="Calibri" panose="020F0502020204030204" pitchFamily="34" charset="0"/>
              <a:buAutoNum type="arabicPeriod"/>
            </a:pPr>
            <a:r>
              <a:rPr lang="en-US" dirty="0" err="1"/>
              <a:t>Puanlama</a:t>
            </a:r>
            <a:r>
              <a:rPr lang="en-US" dirty="0"/>
              <a:t> </a:t>
            </a:r>
            <a:r>
              <a:rPr lang="en-US" dirty="0" err="1"/>
              <a:t>matrisi</a:t>
            </a:r>
            <a:r>
              <a:rPr lang="en-US" dirty="0"/>
              <a:t> </a:t>
            </a:r>
            <a:r>
              <a:rPr lang="en-US" dirty="0" err="1"/>
              <a:t>açıklanması</a:t>
            </a:r>
            <a:endParaRPr lang="en-US" dirty="0"/>
          </a:p>
          <a:p>
            <a:pPr marL="457200" indent="-457200">
              <a:buFont typeface="Calibri" panose="020F0502020204030204" pitchFamily="34" charset="0"/>
              <a:buAutoNum type="arabicPeriod"/>
            </a:pPr>
            <a:r>
              <a:rPr lang="en-US" dirty="0" err="1"/>
              <a:t>İndirgenmiş</a:t>
            </a:r>
            <a:r>
              <a:rPr lang="en-US" dirty="0"/>
              <a:t> risk </a:t>
            </a:r>
            <a:r>
              <a:rPr lang="en-US" dirty="0" err="1"/>
              <a:t>seviyesi</a:t>
            </a:r>
            <a:r>
              <a:rPr lang="en-US" dirty="0"/>
              <a:t> </a:t>
            </a:r>
          </a:p>
        </p:txBody>
      </p:sp>
      <p:pic>
        <p:nvPicPr>
          <p:cNvPr id="7" name="Resim 6" descr="metin, eldiven, silah, tabanca içeren bir resim&#10;&#10;Açıklama otomatik olarak oluşturuldu">
            <a:extLst>
              <a:ext uri="{FF2B5EF4-FFF2-40B4-BE49-F238E27FC236}">
                <a16:creationId xmlns="" xmlns:a16="http://schemas.microsoft.com/office/drawing/2014/main" id="{20175A30-1155-4456-ACC2-8B5BD11ED4D3}"/>
              </a:ext>
            </a:extLst>
          </p:cNvPr>
          <p:cNvPicPr>
            <a:picLocks noChangeAspect="1"/>
          </p:cNvPicPr>
          <p:nvPr/>
        </p:nvPicPr>
        <p:blipFill>
          <a:blip r:embed="rId2"/>
          <a:stretch>
            <a:fillRect/>
          </a:stretch>
        </p:blipFill>
        <p:spPr>
          <a:xfrm>
            <a:off x="7959612" y="2602102"/>
            <a:ext cx="3135109" cy="1653795"/>
          </a:xfrm>
          <a:prstGeom prst="ellipse">
            <a:avLst/>
          </a:prstGeom>
          <a:ln>
            <a:noFill/>
          </a:ln>
          <a:effectLst>
            <a:softEdge rad="112500"/>
          </a:effectLst>
        </p:spPr>
      </p:pic>
      <p:sp>
        <p:nvSpPr>
          <p:cNvPr id="5" name="Footer Placeholder 3">
            <a:extLst>
              <a:ext uri="{FF2B5EF4-FFF2-40B4-BE49-F238E27FC236}">
                <a16:creationId xmlns="" xmlns:a16="http://schemas.microsoft.com/office/drawing/2014/main" id="{9FF9F974-7199-45BF-B2B4-C2215D556D38}"/>
              </a:ext>
            </a:extLst>
          </p:cNvPr>
          <p:cNvSpPr txBox="1">
            <a:spLocks/>
          </p:cNvSpPr>
          <p:nvPr/>
        </p:nvSpPr>
        <p:spPr>
          <a:xfrm>
            <a:off x="9701528" y="6500912"/>
            <a:ext cx="2395221" cy="274320"/>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cap="none"/>
              <a:t>O</a:t>
            </a:r>
            <a:r>
              <a:rPr lang="tr-TR" cap="none"/>
              <a:t>nur GARİPOĞLU </a:t>
            </a:r>
            <a:r>
              <a:rPr lang="en-US"/>
              <a:t>/</a:t>
            </a:r>
            <a:r>
              <a:rPr lang="tr-TR"/>
              <a:t> </a:t>
            </a:r>
            <a:r>
              <a:rPr lang="tr-TR" cap="none"/>
              <a:t>Üsküdar Üni. Y.L. Tezi</a:t>
            </a:r>
            <a:endParaRPr lang="en-US"/>
          </a:p>
        </p:txBody>
      </p:sp>
    </p:spTree>
    <p:extLst>
      <p:ext uri="{BB962C8B-B14F-4D97-AF65-F5344CB8AC3E}">
        <p14:creationId xmlns:p14="http://schemas.microsoft.com/office/powerpoint/2010/main" val="232728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 xmlns:a16="http://schemas.microsoft.com/office/drawing/2014/main" id="{71034E44-F039-4E7A-ACEE-61545EF218B1}"/>
              </a:ext>
            </a:extLst>
          </p:cNvPr>
          <p:cNvGraphicFramePr>
            <a:graphicFrameLocks noGrp="1"/>
          </p:cNvGraphicFramePr>
          <p:nvPr>
            <p:extLst>
              <p:ext uri="{D42A27DB-BD31-4B8C-83A1-F6EECF244321}">
                <p14:modId xmlns:p14="http://schemas.microsoft.com/office/powerpoint/2010/main" val="4127473155"/>
              </p:ext>
            </p:extLst>
          </p:nvPr>
        </p:nvGraphicFramePr>
        <p:xfrm>
          <a:off x="2349514" y="1616227"/>
          <a:ext cx="7016454" cy="2944887"/>
        </p:xfrm>
        <a:graphic>
          <a:graphicData uri="http://schemas.openxmlformats.org/drawingml/2006/table">
            <a:tbl>
              <a:tblPr firstRow="1" firstCol="1" bandRow="1"/>
              <a:tblGrid>
                <a:gridCol w="266019">
                  <a:extLst>
                    <a:ext uri="{9D8B030D-6E8A-4147-A177-3AD203B41FA5}">
                      <a16:colId xmlns="" xmlns:a16="http://schemas.microsoft.com/office/drawing/2014/main" val="1863801646"/>
                    </a:ext>
                  </a:extLst>
                </a:gridCol>
                <a:gridCol w="410594">
                  <a:extLst>
                    <a:ext uri="{9D8B030D-6E8A-4147-A177-3AD203B41FA5}">
                      <a16:colId xmlns="" xmlns:a16="http://schemas.microsoft.com/office/drawing/2014/main" val="758724208"/>
                    </a:ext>
                  </a:extLst>
                </a:gridCol>
                <a:gridCol w="682304">
                  <a:extLst>
                    <a:ext uri="{9D8B030D-6E8A-4147-A177-3AD203B41FA5}">
                      <a16:colId xmlns="" xmlns:a16="http://schemas.microsoft.com/office/drawing/2014/main" val="708882737"/>
                    </a:ext>
                  </a:extLst>
                </a:gridCol>
                <a:gridCol w="633747">
                  <a:extLst>
                    <a:ext uri="{9D8B030D-6E8A-4147-A177-3AD203B41FA5}">
                      <a16:colId xmlns="" xmlns:a16="http://schemas.microsoft.com/office/drawing/2014/main" val="27307960"/>
                    </a:ext>
                  </a:extLst>
                </a:gridCol>
                <a:gridCol w="1538283">
                  <a:extLst>
                    <a:ext uri="{9D8B030D-6E8A-4147-A177-3AD203B41FA5}">
                      <a16:colId xmlns="" xmlns:a16="http://schemas.microsoft.com/office/drawing/2014/main" val="3801027792"/>
                    </a:ext>
                  </a:extLst>
                </a:gridCol>
                <a:gridCol w="1266481">
                  <a:extLst>
                    <a:ext uri="{9D8B030D-6E8A-4147-A177-3AD203B41FA5}">
                      <a16:colId xmlns="" xmlns:a16="http://schemas.microsoft.com/office/drawing/2014/main" val="3592821290"/>
                    </a:ext>
                  </a:extLst>
                </a:gridCol>
                <a:gridCol w="1788605">
                  <a:extLst>
                    <a:ext uri="{9D8B030D-6E8A-4147-A177-3AD203B41FA5}">
                      <a16:colId xmlns="" xmlns:a16="http://schemas.microsoft.com/office/drawing/2014/main" val="2576231487"/>
                    </a:ext>
                  </a:extLst>
                </a:gridCol>
                <a:gridCol w="430421">
                  <a:extLst>
                    <a:ext uri="{9D8B030D-6E8A-4147-A177-3AD203B41FA5}">
                      <a16:colId xmlns="" xmlns:a16="http://schemas.microsoft.com/office/drawing/2014/main" val="3291900887"/>
                    </a:ext>
                  </a:extLst>
                </a:gridCol>
              </a:tblGrid>
              <a:tr h="194452">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21368769"/>
                  </a:ext>
                </a:extLst>
              </a:tr>
              <a:tr h="628064">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Satır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Kişi Kodu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Yaptığı İş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Vardiya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Sağlık Durumu Bilgisi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Teşhis / teşhisler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Hastalık Detayı (Engele dair klinik bulgular, radyolojik tetkikler, laboratuvar bilgileri ve teşhis)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Engel Oranı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 xmlns:a16="http://schemas.microsoft.com/office/drawing/2014/main" val="1203585138"/>
                  </a:ext>
                </a:extLst>
              </a:tr>
              <a:tr h="469130">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Taşlama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vardiya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Yüksekte çalışmamalı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Kronik böbrek yetersizliği sebebiyle ağır işlerde çalışamaz</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Kronik böbrek yetmezliği (%60), hipertansiyon (%20)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27854688"/>
                  </a:ext>
                </a:extLst>
              </a:tr>
              <a:tr h="628064">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Makine operatörü (mekanik testere)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Tek vardiya (gündüz)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Aşındırıcı, tahriş edici madde, kesici el aleti kullanamaz, makina operatörlüğü yapmamalı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Ağır işlerde çalışamaz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Sedef (%30), </a:t>
                      </a:r>
                      <a:r>
                        <a:rPr lang="tr-TR" sz="7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anksiyete</a:t>
                      </a: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(%25), her iki elde kavrama bozukluğu (%19), hafif yürüme bozukluğu (%9)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92796539"/>
                  </a:ext>
                </a:extLst>
              </a:tr>
              <a:tr h="628064">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Kum hazırlama (oda içi)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vardiya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Yüksekte çalışmamalıdır, radyasyon ve titreşime maruz kalmamalı, yoğun beden gücü kullanmamalı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Titreşimde çalışamaz</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Kalp pili + aritmi (%65), </a:t>
                      </a:r>
                      <a:r>
                        <a:rPr lang="tr-TR" sz="7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lomber</a:t>
                      </a: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tr-TR" sz="7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diskopati</a:t>
                      </a: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88407208"/>
                  </a:ext>
                </a:extLst>
              </a:tr>
              <a:tr h="397113">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57379896"/>
                  </a:ext>
                </a:extLst>
              </a:tr>
            </a:tbl>
          </a:graphicData>
        </a:graphic>
      </p:graphicFrame>
      <p:sp>
        <p:nvSpPr>
          <p:cNvPr id="3" name="Dikdörtgen 2">
            <a:extLst>
              <a:ext uri="{FF2B5EF4-FFF2-40B4-BE49-F238E27FC236}">
                <a16:creationId xmlns="" xmlns:a16="http://schemas.microsoft.com/office/drawing/2014/main" id="{C5124AE3-E4D5-4601-B8A2-D01DF5929B1D}"/>
              </a:ext>
            </a:extLst>
          </p:cNvPr>
          <p:cNvSpPr/>
          <p:nvPr/>
        </p:nvSpPr>
        <p:spPr>
          <a:xfrm>
            <a:off x="2622387" y="1792745"/>
            <a:ext cx="389760" cy="276837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 xmlns:a16="http://schemas.microsoft.com/office/drawing/2014/main" id="{697EA2A7-78BF-4A9B-BBE8-9A252CBE7B8A}"/>
              </a:ext>
            </a:extLst>
          </p:cNvPr>
          <p:cNvSpPr/>
          <p:nvPr/>
        </p:nvSpPr>
        <p:spPr>
          <a:xfrm>
            <a:off x="3040721" y="1792744"/>
            <a:ext cx="654845" cy="276836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 xmlns:a16="http://schemas.microsoft.com/office/drawing/2014/main" id="{DD49A8B1-5DF0-4B7C-AA89-4A800DB58038}"/>
              </a:ext>
            </a:extLst>
          </p:cNvPr>
          <p:cNvSpPr/>
          <p:nvPr/>
        </p:nvSpPr>
        <p:spPr>
          <a:xfrm>
            <a:off x="3724140" y="1794445"/>
            <a:ext cx="602457" cy="27666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9" name="Düz Ok Bağlayıcısı 18">
            <a:extLst>
              <a:ext uri="{FF2B5EF4-FFF2-40B4-BE49-F238E27FC236}">
                <a16:creationId xmlns="" xmlns:a16="http://schemas.microsoft.com/office/drawing/2014/main" id="{BA663C9F-9447-4861-8EFA-5821F0A4D031}"/>
              </a:ext>
            </a:extLst>
          </p:cNvPr>
          <p:cNvCxnSpPr>
            <a:cxnSpLocks/>
            <a:stCxn id="3" idx="2"/>
          </p:cNvCxnSpPr>
          <p:nvPr/>
        </p:nvCxnSpPr>
        <p:spPr>
          <a:xfrm flipH="1">
            <a:off x="2389184" y="4561115"/>
            <a:ext cx="428083" cy="49634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a:extLst>
              <a:ext uri="{FF2B5EF4-FFF2-40B4-BE49-F238E27FC236}">
                <a16:creationId xmlns="" xmlns:a16="http://schemas.microsoft.com/office/drawing/2014/main" id="{E4988E4A-6894-42FC-BDB6-8119B2CC8F90}"/>
              </a:ext>
            </a:extLst>
          </p:cNvPr>
          <p:cNvCxnSpPr>
            <a:cxnSpLocks/>
          </p:cNvCxnSpPr>
          <p:nvPr/>
        </p:nvCxnSpPr>
        <p:spPr>
          <a:xfrm>
            <a:off x="4025369" y="4561115"/>
            <a:ext cx="517359" cy="4963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a:extLst>
              <a:ext uri="{FF2B5EF4-FFF2-40B4-BE49-F238E27FC236}">
                <a16:creationId xmlns="" xmlns:a16="http://schemas.microsoft.com/office/drawing/2014/main" id="{D7C41677-3223-4F4F-AF26-91935AC89C9D}"/>
              </a:ext>
            </a:extLst>
          </p:cNvPr>
          <p:cNvCxnSpPr>
            <a:cxnSpLocks/>
            <a:endCxn id="27" idx="0"/>
          </p:cNvCxnSpPr>
          <p:nvPr/>
        </p:nvCxnSpPr>
        <p:spPr>
          <a:xfrm>
            <a:off x="3368245" y="4561113"/>
            <a:ext cx="0" cy="49634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6" name="Metin kutusu 25">
            <a:extLst>
              <a:ext uri="{FF2B5EF4-FFF2-40B4-BE49-F238E27FC236}">
                <a16:creationId xmlns="" xmlns:a16="http://schemas.microsoft.com/office/drawing/2014/main" id="{F931E32A-F690-4C31-9A65-784CABBF7B74}"/>
              </a:ext>
            </a:extLst>
          </p:cNvPr>
          <p:cNvSpPr txBox="1"/>
          <p:nvPr/>
        </p:nvSpPr>
        <p:spPr>
          <a:xfrm>
            <a:off x="1525362" y="5057460"/>
            <a:ext cx="1291905" cy="338554"/>
          </a:xfrm>
          <a:prstGeom prst="rect">
            <a:avLst/>
          </a:prstGeom>
          <a:noFill/>
        </p:spPr>
        <p:txBody>
          <a:bodyPr wrap="square" rtlCol="0">
            <a:spAutoFit/>
          </a:bodyPr>
          <a:lstStyle/>
          <a:p>
            <a:r>
              <a:rPr lang="tr-TR" sz="1600" dirty="0"/>
              <a:t>Çalışanın adı</a:t>
            </a:r>
          </a:p>
        </p:txBody>
      </p:sp>
      <p:sp>
        <p:nvSpPr>
          <p:cNvPr id="27" name="Metin kutusu 26">
            <a:extLst>
              <a:ext uri="{FF2B5EF4-FFF2-40B4-BE49-F238E27FC236}">
                <a16:creationId xmlns="" xmlns:a16="http://schemas.microsoft.com/office/drawing/2014/main" id="{CF4BD5BA-9C8C-49D5-B4E3-D7BB72232F87}"/>
              </a:ext>
            </a:extLst>
          </p:cNvPr>
          <p:cNvSpPr txBox="1"/>
          <p:nvPr/>
        </p:nvSpPr>
        <p:spPr>
          <a:xfrm>
            <a:off x="2881557" y="5057462"/>
            <a:ext cx="973376" cy="338554"/>
          </a:xfrm>
          <a:prstGeom prst="rect">
            <a:avLst/>
          </a:prstGeom>
          <a:noFill/>
        </p:spPr>
        <p:txBody>
          <a:bodyPr wrap="square" rtlCol="0">
            <a:spAutoFit/>
          </a:bodyPr>
          <a:lstStyle/>
          <a:p>
            <a:r>
              <a:rPr lang="tr-TR" sz="1600" dirty="0"/>
              <a:t>Yaptığı iş</a:t>
            </a:r>
          </a:p>
        </p:txBody>
      </p:sp>
      <p:sp>
        <p:nvSpPr>
          <p:cNvPr id="28" name="Metin kutusu 27">
            <a:extLst>
              <a:ext uri="{FF2B5EF4-FFF2-40B4-BE49-F238E27FC236}">
                <a16:creationId xmlns="" xmlns:a16="http://schemas.microsoft.com/office/drawing/2014/main" id="{C6B3D0C4-E955-4028-89CB-EBA330228C30}"/>
              </a:ext>
            </a:extLst>
          </p:cNvPr>
          <p:cNvSpPr txBox="1"/>
          <p:nvPr/>
        </p:nvSpPr>
        <p:spPr>
          <a:xfrm>
            <a:off x="3887775" y="5057460"/>
            <a:ext cx="1905012" cy="954107"/>
          </a:xfrm>
          <a:prstGeom prst="rect">
            <a:avLst/>
          </a:prstGeom>
          <a:noFill/>
        </p:spPr>
        <p:txBody>
          <a:bodyPr wrap="square" rtlCol="0">
            <a:spAutoFit/>
          </a:bodyPr>
          <a:lstStyle/>
          <a:p>
            <a:r>
              <a:rPr lang="tr-TR" sz="1600" dirty="0"/>
              <a:t>Vardiya bilgisi</a:t>
            </a:r>
          </a:p>
          <a:p>
            <a:endParaRPr lang="tr-TR" sz="1000" i="1" dirty="0"/>
          </a:p>
          <a:p>
            <a:r>
              <a:rPr lang="tr-TR" sz="1000" i="1" dirty="0"/>
              <a:t>Tek vardiya: 8/16</a:t>
            </a:r>
          </a:p>
          <a:p>
            <a:r>
              <a:rPr lang="tr-TR" sz="1000" i="1" dirty="0"/>
              <a:t>2 vardiya: 8/16 – 16/24</a:t>
            </a:r>
          </a:p>
          <a:p>
            <a:r>
              <a:rPr lang="tr-TR" sz="1000" i="1" dirty="0"/>
              <a:t>3 vardiya: 8/16 – 16/24 – 24/8</a:t>
            </a:r>
          </a:p>
        </p:txBody>
      </p:sp>
      <p:sp>
        <p:nvSpPr>
          <p:cNvPr id="34" name="Dikdörtgen 33">
            <a:extLst>
              <a:ext uri="{FF2B5EF4-FFF2-40B4-BE49-F238E27FC236}">
                <a16:creationId xmlns="" xmlns:a16="http://schemas.microsoft.com/office/drawing/2014/main" id="{1F253D8A-C2B2-4C60-B432-626F17BFBDCE}"/>
              </a:ext>
            </a:extLst>
          </p:cNvPr>
          <p:cNvSpPr/>
          <p:nvPr/>
        </p:nvSpPr>
        <p:spPr>
          <a:xfrm>
            <a:off x="4352689" y="1794445"/>
            <a:ext cx="1521721" cy="27666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5" name="Düz Ok Bağlayıcısı 34">
            <a:extLst>
              <a:ext uri="{FF2B5EF4-FFF2-40B4-BE49-F238E27FC236}">
                <a16:creationId xmlns="" xmlns:a16="http://schemas.microsoft.com/office/drawing/2014/main" id="{2B94B192-E29B-402B-9C80-0078A5475C8F}"/>
              </a:ext>
            </a:extLst>
          </p:cNvPr>
          <p:cNvCxnSpPr>
            <a:cxnSpLocks/>
          </p:cNvCxnSpPr>
          <p:nvPr/>
        </p:nvCxnSpPr>
        <p:spPr>
          <a:xfrm>
            <a:off x="5105888" y="4561113"/>
            <a:ext cx="719741" cy="49634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Metin kutusu 44">
            <a:extLst>
              <a:ext uri="{FF2B5EF4-FFF2-40B4-BE49-F238E27FC236}">
                <a16:creationId xmlns="" xmlns:a16="http://schemas.microsoft.com/office/drawing/2014/main" id="{E63FC9DF-8391-4918-8BE2-287802E5F6CD}"/>
              </a:ext>
            </a:extLst>
          </p:cNvPr>
          <p:cNvSpPr txBox="1"/>
          <p:nvPr/>
        </p:nvSpPr>
        <p:spPr>
          <a:xfrm>
            <a:off x="5825629" y="5057459"/>
            <a:ext cx="5227694" cy="584775"/>
          </a:xfrm>
          <a:prstGeom prst="rect">
            <a:avLst/>
          </a:prstGeom>
          <a:noFill/>
        </p:spPr>
        <p:txBody>
          <a:bodyPr wrap="square" rtlCol="0">
            <a:spAutoFit/>
          </a:bodyPr>
          <a:lstStyle/>
          <a:p>
            <a:r>
              <a:rPr lang="tr-TR" sz="1600" dirty="0"/>
              <a:t>Sağlık durum bilgisi kısmına, engelli personellerin sağlık kurul rapor sonucuna göre iş yeri hekimi yorumu yazılmaktadır </a:t>
            </a:r>
          </a:p>
        </p:txBody>
      </p:sp>
      <p:sp>
        <p:nvSpPr>
          <p:cNvPr id="50" name="Metin kutusu 49">
            <a:extLst>
              <a:ext uri="{FF2B5EF4-FFF2-40B4-BE49-F238E27FC236}">
                <a16:creationId xmlns="" xmlns:a16="http://schemas.microsoft.com/office/drawing/2014/main" id="{33648CC8-ABFD-4D39-97F8-C2170D676477}"/>
              </a:ext>
            </a:extLst>
          </p:cNvPr>
          <p:cNvSpPr txBox="1"/>
          <p:nvPr/>
        </p:nvSpPr>
        <p:spPr>
          <a:xfrm>
            <a:off x="568834" y="261417"/>
            <a:ext cx="6083635" cy="424732"/>
          </a:xfrm>
          <a:prstGeom prst="rect">
            <a:avLst/>
          </a:prstGeom>
          <a:noFill/>
        </p:spPr>
        <p:txBody>
          <a:bodyPr wrap="square">
            <a:spAutoFit/>
          </a:bodyPr>
          <a:lstStyle/>
          <a:p>
            <a:pPr marR="0" lvl="0" algn="l" defTabSz="914400" rtl="0" eaLnBrk="1" fontAlgn="auto" latinLnBrk="0" hangingPunct="1">
              <a:lnSpc>
                <a:spcPct val="90000"/>
              </a:lnSpc>
              <a:spcBef>
                <a:spcPts val="1200"/>
              </a:spcBef>
              <a:spcAft>
                <a:spcPts val="200"/>
              </a:spcAft>
              <a:buClr>
                <a:srgbClr val="E48312"/>
              </a:buClr>
              <a:buSzPct val="100000"/>
              <a:tabLst/>
              <a:defRPr/>
            </a:pPr>
            <a:r>
              <a:rPr kumimoji="0" lang="tr-TR"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1. </a:t>
            </a:r>
            <a:r>
              <a:rPr kumimoji="0" lang="tr-TR" sz="2400" b="0" i="0" u="none" strike="noStrike" kern="1200" cap="none" spc="0" normalizeH="0" baseline="0" noProof="0" dirty="0">
                <a:ln>
                  <a:noFill/>
                </a:ln>
                <a:solidFill>
                  <a:schemeClr val="accent2"/>
                </a:solidFill>
                <a:effectLst/>
                <a:uLnTx/>
                <a:uFillTx/>
                <a:latin typeface="Calibri" panose="020F0502020204030204"/>
                <a:ea typeface="+mn-ea"/>
                <a:cs typeface="+mn-cs"/>
              </a:rPr>
              <a:t>İş ve Sağlık Bilgilerinin Eklenmesi</a:t>
            </a:r>
          </a:p>
        </p:txBody>
      </p:sp>
      <p:sp>
        <p:nvSpPr>
          <p:cNvPr id="16" name="Footer Placeholder 3">
            <a:extLst>
              <a:ext uri="{FF2B5EF4-FFF2-40B4-BE49-F238E27FC236}">
                <a16:creationId xmlns="" xmlns:a16="http://schemas.microsoft.com/office/drawing/2014/main" id="{E3EEC48E-B87A-4C1E-B7D3-4581A5E54129}"/>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sp>
        <p:nvSpPr>
          <p:cNvPr id="17" name="Metin kutusu 16">
            <a:extLst>
              <a:ext uri="{FF2B5EF4-FFF2-40B4-BE49-F238E27FC236}">
                <a16:creationId xmlns="" xmlns:a16="http://schemas.microsoft.com/office/drawing/2014/main" id="{F986392B-2503-4FD4-B663-1A8DDBDA211A}"/>
              </a:ext>
            </a:extLst>
          </p:cNvPr>
          <p:cNvSpPr txBox="1"/>
          <p:nvPr/>
        </p:nvSpPr>
        <p:spPr>
          <a:xfrm>
            <a:off x="581440" y="846433"/>
            <a:ext cx="11238648" cy="563231"/>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tr-TR" b="0" i="0" u="none" strike="noStrike" kern="1200" cap="none" spc="0" normalizeH="0" baseline="0" noProof="0" dirty="0">
                <a:ln>
                  <a:noFill/>
                </a:ln>
                <a:effectLst/>
                <a:uLnTx/>
                <a:uFillTx/>
                <a:latin typeface="Calibri" panose="020F0502020204030204"/>
                <a:ea typeface="+mn-ea"/>
                <a:cs typeface="+mn-cs"/>
              </a:rPr>
              <a:t>E</a:t>
            </a:r>
            <a:r>
              <a:rPr kumimoji="0" lang="tr-TR" sz="1600" b="0" i="0" u="none" strike="noStrike" kern="1200" cap="none" spc="0" normalizeH="0" baseline="0" noProof="0" dirty="0">
                <a:ln>
                  <a:noFill/>
                </a:ln>
                <a:effectLst/>
                <a:uLnTx/>
                <a:uFillTx/>
                <a:latin typeface="Calibri" panose="020F0502020204030204"/>
                <a:ea typeface="+mn-ea"/>
                <a:cs typeface="+mn-cs"/>
              </a:rPr>
              <a:t>ngelli personellerin çalışma şekli, yaptıkları iş ve sağlık kurul raporlarındaki bilgiler, risk değerlendirmesinin ilgili sütunlarına aktarılır</a:t>
            </a:r>
          </a:p>
        </p:txBody>
      </p:sp>
    </p:spTree>
    <p:extLst>
      <p:ext uri="{BB962C8B-B14F-4D97-AF65-F5344CB8AC3E}">
        <p14:creationId xmlns:p14="http://schemas.microsoft.com/office/powerpoint/2010/main" val="247053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 xmlns:a16="http://schemas.microsoft.com/office/drawing/2014/main" id="{BADF5AC6-C870-4727-A0C6-7D3B952BDD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6562" y="1117641"/>
            <a:ext cx="5391150" cy="5025390"/>
          </a:xfrm>
          <a:prstGeom prst="rect">
            <a:avLst/>
          </a:prstGeom>
          <a:noFill/>
          <a:ln>
            <a:noFill/>
          </a:ln>
        </p:spPr>
      </p:pic>
      <p:graphicFrame>
        <p:nvGraphicFramePr>
          <p:cNvPr id="3" name="Tablo 2">
            <a:extLst>
              <a:ext uri="{FF2B5EF4-FFF2-40B4-BE49-F238E27FC236}">
                <a16:creationId xmlns="" xmlns:a16="http://schemas.microsoft.com/office/drawing/2014/main" id="{2ECA3346-52B6-4037-80A5-804B510B6134}"/>
              </a:ext>
            </a:extLst>
          </p:cNvPr>
          <p:cNvGraphicFramePr>
            <a:graphicFrameLocks noGrp="1"/>
          </p:cNvGraphicFramePr>
          <p:nvPr>
            <p:extLst>
              <p:ext uri="{D42A27DB-BD31-4B8C-83A1-F6EECF244321}">
                <p14:modId xmlns:p14="http://schemas.microsoft.com/office/powerpoint/2010/main" val="1090654349"/>
              </p:ext>
            </p:extLst>
          </p:nvPr>
        </p:nvGraphicFramePr>
        <p:xfrm>
          <a:off x="6175216" y="2384220"/>
          <a:ext cx="5688654" cy="2124393"/>
        </p:xfrm>
        <a:graphic>
          <a:graphicData uri="http://schemas.openxmlformats.org/drawingml/2006/table">
            <a:tbl>
              <a:tblPr firstRow="1" firstCol="1" bandRow="1"/>
              <a:tblGrid>
                <a:gridCol w="215677">
                  <a:extLst>
                    <a:ext uri="{9D8B030D-6E8A-4147-A177-3AD203B41FA5}">
                      <a16:colId xmlns="" xmlns:a16="http://schemas.microsoft.com/office/drawing/2014/main" val="1863801646"/>
                    </a:ext>
                  </a:extLst>
                </a:gridCol>
                <a:gridCol w="332893">
                  <a:extLst>
                    <a:ext uri="{9D8B030D-6E8A-4147-A177-3AD203B41FA5}">
                      <a16:colId xmlns="" xmlns:a16="http://schemas.microsoft.com/office/drawing/2014/main" val="758724208"/>
                    </a:ext>
                  </a:extLst>
                </a:gridCol>
                <a:gridCol w="553184">
                  <a:extLst>
                    <a:ext uri="{9D8B030D-6E8A-4147-A177-3AD203B41FA5}">
                      <a16:colId xmlns="" xmlns:a16="http://schemas.microsoft.com/office/drawing/2014/main" val="708882737"/>
                    </a:ext>
                  </a:extLst>
                </a:gridCol>
                <a:gridCol w="513816">
                  <a:extLst>
                    <a:ext uri="{9D8B030D-6E8A-4147-A177-3AD203B41FA5}">
                      <a16:colId xmlns="" xmlns:a16="http://schemas.microsoft.com/office/drawing/2014/main" val="27307960"/>
                    </a:ext>
                  </a:extLst>
                </a:gridCol>
                <a:gridCol w="1247177">
                  <a:extLst>
                    <a:ext uri="{9D8B030D-6E8A-4147-A177-3AD203B41FA5}">
                      <a16:colId xmlns="" xmlns:a16="http://schemas.microsoft.com/office/drawing/2014/main" val="3801027792"/>
                    </a:ext>
                  </a:extLst>
                </a:gridCol>
                <a:gridCol w="1026811">
                  <a:extLst>
                    <a:ext uri="{9D8B030D-6E8A-4147-A177-3AD203B41FA5}">
                      <a16:colId xmlns="" xmlns:a16="http://schemas.microsoft.com/office/drawing/2014/main" val="3592821290"/>
                    </a:ext>
                  </a:extLst>
                </a:gridCol>
                <a:gridCol w="1450128">
                  <a:extLst>
                    <a:ext uri="{9D8B030D-6E8A-4147-A177-3AD203B41FA5}">
                      <a16:colId xmlns="" xmlns:a16="http://schemas.microsoft.com/office/drawing/2014/main" val="2576231487"/>
                    </a:ext>
                  </a:extLst>
                </a:gridCol>
                <a:gridCol w="348968">
                  <a:extLst>
                    <a:ext uri="{9D8B030D-6E8A-4147-A177-3AD203B41FA5}">
                      <a16:colId xmlns="" xmlns:a16="http://schemas.microsoft.com/office/drawing/2014/main" val="3291900887"/>
                    </a:ext>
                  </a:extLst>
                </a:gridCol>
              </a:tblGrid>
              <a:tr h="137795">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21368769"/>
                  </a:ext>
                </a:extLst>
              </a:tr>
              <a:tr h="400050">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Satır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Kişi Kodu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Yaptığı İş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Vardiya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Sağlık Durumu Bilgisi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Teşhis / teşhisler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Hastalık Detayı (Engele dair klinik bulgular, radyolojik tetkikler, laboratuvar bilgileri ve teşhis)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Engel Oranı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 xmlns:a16="http://schemas.microsoft.com/office/drawing/2014/main" val="1203585138"/>
                  </a:ext>
                </a:extLst>
              </a:tr>
              <a:tr h="330835">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Taşlama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vardiya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Yüksekte çalışmamalı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Kronik böbrek yetersizliği sebebiyle ağır işlerde çalışamaz</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Kronik böbrek yetmezliği (%60), hipertansiyon (%20)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27854688"/>
                  </a:ext>
                </a:extLst>
              </a:tr>
              <a:tr h="441325">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Makine operatörü (mekanik testere)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Tek vardiya (gündüz)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Aşındırıcı, tahriş edici madde, kesici el aleti kullanamaz, makina operatörlüğü yapmamalı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Ağır işlerde çalışamaz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Sedef (%30), </a:t>
                      </a:r>
                      <a:r>
                        <a:rPr lang="tr-TR" sz="7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anksiyete</a:t>
                      </a: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(%25), her iki elde kavrama bozukluğu (%19), hafif yürüme bozukluğu (%9)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92796539"/>
                  </a:ext>
                </a:extLst>
              </a:tr>
              <a:tr h="441325">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Kum hazırlama (oda içi)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vardiya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Yüksekte çalışmamalıdır, radyasyon ve titreşime maruz kalmamalı, yoğun beden gücü kullanmamalı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Titreşimde çalışamaz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Kalp pili + aritmi (%65), lomber diskopati (%8)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88407208"/>
                  </a:ext>
                </a:extLst>
              </a:tr>
              <a:tr h="282575">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57379896"/>
                  </a:ext>
                </a:extLst>
              </a:tr>
            </a:tbl>
          </a:graphicData>
        </a:graphic>
      </p:graphicFrame>
      <p:sp>
        <p:nvSpPr>
          <p:cNvPr id="4" name="Dikdörtgen 3">
            <a:extLst>
              <a:ext uri="{FF2B5EF4-FFF2-40B4-BE49-F238E27FC236}">
                <a16:creationId xmlns="" xmlns:a16="http://schemas.microsoft.com/office/drawing/2014/main" id="{68D2C84C-5290-4B15-B2F5-4997251E09B2}"/>
              </a:ext>
            </a:extLst>
          </p:cNvPr>
          <p:cNvSpPr/>
          <p:nvPr/>
        </p:nvSpPr>
        <p:spPr>
          <a:xfrm>
            <a:off x="2096419" y="1325458"/>
            <a:ext cx="3759971" cy="315426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Bağlayıcı: Dirsek 5">
            <a:extLst>
              <a:ext uri="{FF2B5EF4-FFF2-40B4-BE49-F238E27FC236}">
                <a16:creationId xmlns="" xmlns:a16="http://schemas.microsoft.com/office/drawing/2014/main" id="{F115DF61-687F-4431-B873-F36F7CB01009}"/>
              </a:ext>
            </a:extLst>
          </p:cNvPr>
          <p:cNvCxnSpPr>
            <a:cxnSpLocks/>
          </p:cNvCxnSpPr>
          <p:nvPr/>
        </p:nvCxnSpPr>
        <p:spPr>
          <a:xfrm>
            <a:off x="5884506" y="1333848"/>
            <a:ext cx="4897468" cy="973123"/>
          </a:xfrm>
          <a:prstGeom prst="bentConnector3">
            <a:avLst>
              <a:gd name="adj1" fmla="val 100017"/>
            </a:avLst>
          </a:prstGeom>
          <a:ln>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Dikdörtgen 10">
            <a:extLst>
              <a:ext uri="{FF2B5EF4-FFF2-40B4-BE49-F238E27FC236}">
                <a16:creationId xmlns="" xmlns:a16="http://schemas.microsoft.com/office/drawing/2014/main" id="{47F62D53-68DE-42B3-B13F-C280F7837904}"/>
              </a:ext>
            </a:extLst>
          </p:cNvPr>
          <p:cNvSpPr/>
          <p:nvPr/>
        </p:nvSpPr>
        <p:spPr>
          <a:xfrm>
            <a:off x="10075704" y="2384221"/>
            <a:ext cx="1423352" cy="20955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 xmlns:a16="http://schemas.microsoft.com/office/drawing/2014/main" id="{3F5A7313-818B-4AF8-9217-34C65D17B3CB}"/>
              </a:ext>
            </a:extLst>
          </p:cNvPr>
          <p:cNvSpPr/>
          <p:nvPr/>
        </p:nvSpPr>
        <p:spPr>
          <a:xfrm>
            <a:off x="565778" y="4806891"/>
            <a:ext cx="2667700" cy="31878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Bağlayıcı: Dirsek 16">
            <a:extLst>
              <a:ext uri="{FF2B5EF4-FFF2-40B4-BE49-F238E27FC236}">
                <a16:creationId xmlns="" xmlns:a16="http://schemas.microsoft.com/office/drawing/2014/main" id="{C99CA2BE-B977-446E-93F2-F5B8A4A5BA1B}"/>
              </a:ext>
            </a:extLst>
          </p:cNvPr>
          <p:cNvCxnSpPr>
            <a:cxnSpLocks/>
          </p:cNvCxnSpPr>
          <p:nvPr/>
        </p:nvCxnSpPr>
        <p:spPr>
          <a:xfrm flipV="1">
            <a:off x="3233478" y="4565358"/>
            <a:ext cx="6342076" cy="241533"/>
          </a:xfrm>
          <a:prstGeom prst="bentConnector3">
            <a:avLst>
              <a:gd name="adj1" fmla="val 100132"/>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Dikdörtgen 19">
            <a:extLst>
              <a:ext uri="{FF2B5EF4-FFF2-40B4-BE49-F238E27FC236}">
                <a16:creationId xmlns="" xmlns:a16="http://schemas.microsoft.com/office/drawing/2014/main" id="{C137C7EF-7ECD-4132-860B-6162C5B8C9B6}"/>
              </a:ext>
            </a:extLst>
          </p:cNvPr>
          <p:cNvSpPr/>
          <p:nvPr/>
        </p:nvSpPr>
        <p:spPr>
          <a:xfrm>
            <a:off x="9030268" y="2384219"/>
            <a:ext cx="1017320" cy="20955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highlight>
                <a:srgbClr val="FF00FF"/>
              </a:highlight>
            </a:endParaRPr>
          </a:p>
        </p:txBody>
      </p:sp>
      <p:sp>
        <p:nvSpPr>
          <p:cNvPr id="21" name="Dikdörtgen 20">
            <a:extLst>
              <a:ext uri="{FF2B5EF4-FFF2-40B4-BE49-F238E27FC236}">
                <a16:creationId xmlns="" xmlns:a16="http://schemas.microsoft.com/office/drawing/2014/main" id="{14FE4E4D-04E3-404F-A2F4-CE12D1374849}"/>
              </a:ext>
            </a:extLst>
          </p:cNvPr>
          <p:cNvSpPr/>
          <p:nvPr/>
        </p:nvSpPr>
        <p:spPr>
          <a:xfrm>
            <a:off x="3233478" y="4806891"/>
            <a:ext cx="2583808" cy="318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Bağlayıcı: Dirsek 21">
            <a:extLst>
              <a:ext uri="{FF2B5EF4-FFF2-40B4-BE49-F238E27FC236}">
                <a16:creationId xmlns="" xmlns:a16="http://schemas.microsoft.com/office/drawing/2014/main" id="{0441B261-3190-4D0F-A9E8-C15E03E8BFFA}"/>
              </a:ext>
            </a:extLst>
          </p:cNvPr>
          <p:cNvCxnSpPr>
            <a:cxnSpLocks/>
          </p:cNvCxnSpPr>
          <p:nvPr/>
        </p:nvCxnSpPr>
        <p:spPr>
          <a:xfrm flipV="1">
            <a:off x="5817286" y="4565356"/>
            <a:ext cx="5880682" cy="560318"/>
          </a:xfrm>
          <a:prstGeom prst="bentConnector3">
            <a:avLst>
              <a:gd name="adj1" fmla="val 10007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Dikdörtgen 24">
            <a:extLst>
              <a:ext uri="{FF2B5EF4-FFF2-40B4-BE49-F238E27FC236}">
                <a16:creationId xmlns="" xmlns:a16="http://schemas.microsoft.com/office/drawing/2014/main" id="{F9E274D8-1C7A-4DE5-B3E5-C88E38C1BC8E}"/>
              </a:ext>
            </a:extLst>
          </p:cNvPr>
          <p:cNvSpPr/>
          <p:nvPr/>
        </p:nvSpPr>
        <p:spPr>
          <a:xfrm>
            <a:off x="11522410" y="2384219"/>
            <a:ext cx="341459" cy="2095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highlight>
                <a:srgbClr val="FF00FF"/>
              </a:highlight>
            </a:endParaRPr>
          </a:p>
        </p:txBody>
      </p:sp>
      <p:sp>
        <p:nvSpPr>
          <p:cNvPr id="27" name="Metin kutusu 26">
            <a:extLst>
              <a:ext uri="{FF2B5EF4-FFF2-40B4-BE49-F238E27FC236}">
                <a16:creationId xmlns="" xmlns:a16="http://schemas.microsoft.com/office/drawing/2014/main" id="{D0B788F3-A72A-4D91-A77D-D282544F39E6}"/>
              </a:ext>
            </a:extLst>
          </p:cNvPr>
          <p:cNvSpPr txBox="1"/>
          <p:nvPr/>
        </p:nvSpPr>
        <p:spPr>
          <a:xfrm>
            <a:off x="565778" y="413511"/>
            <a:ext cx="11298091" cy="584775"/>
          </a:xfrm>
          <a:prstGeom prst="rect">
            <a:avLst/>
          </a:prstGeom>
          <a:noFill/>
        </p:spPr>
        <p:txBody>
          <a:bodyPr wrap="square">
            <a:spAutoFit/>
          </a:bodyPr>
          <a:lstStyle/>
          <a:p>
            <a:r>
              <a:rPr lang="tr-TR" sz="1600" dirty="0">
                <a:solidFill>
                  <a:srgbClr val="000000"/>
                </a:solidFill>
                <a:effectLst/>
                <a:latin typeface="Times New Roman" panose="02020603050405020304" pitchFamily="18" charset="0"/>
                <a:ea typeface="Calibri" panose="020F0502020204030204" pitchFamily="34" charset="0"/>
              </a:rPr>
              <a:t>Erişkinler için engellilik sağlık kurulu raporu, engele ilişkin bilgiler ve sonuç kısımları</a:t>
            </a:r>
            <a:r>
              <a:rPr lang="tr-TR" sz="1600" dirty="0">
                <a:effectLst/>
                <a:latin typeface="Times New Roman" panose="02020603050405020304" pitchFamily="18" charset="0"/>
                <a:ea typeface="Calibri" panose="020F0502020204030204" pitchFamily="34" charset="0"/>
              </a:rPr>
              <a:t> (</a:t>
            </a:r>
            <a:r>
              <a:rPr lang="tr-TR" sz="1600" dirty="0">
                <a:solidFill>
                  <a:srgbClr val="000000"/>
                </a:solidFill>
                <a:effectLst/>
                <a:latin typeface="Times New Roman" panose="02020603050405020304" pitchFamily="18" charset="0"/>
                <a:ea typeface="Calibri" panose="020F0502020204030204" pitchFamily="34" charset="0"/>
              </a:rPr>
              <a:t>Erişkinler İçin Engellilik Değerlendirmesi Hakkında Yönetmelik Ek-1)</a:t>
            </a:r>
            <a:endParaRPr lang="tr-TR" sz="1600" dirty="0"/>
          </a:p>
        </p:txBody>
      </p:sp>
      <p:sp>
        <p:nvSpPr>
          <p:cNvPr id="14" name="Footer Placeholder 3">
            <a:extLst>
              <a:ext uri="{FF2B5EF4-FFF2-40B4-BE49-F238E27FC236}">
                <a16:creationId xmlns="" xmlns:a16="http://schemas.microsoft.com/office/drawing/2014/main" id="{AD09EBA9-E625-4219-94D2-120BDED0C76E}"/>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spTree>
    <p:extLst>
      <p:ext uri="{BB962C8B-B14F-4D97-AF65-F5344CB8AC3E}">
        <p14:creationId xmlns:p14="http://schemas.microsoft.com/office/powerpoint/2010/main" val="1681597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 xmlns:a16="http://schemas.microsoft.com/office/drawing/2014/main" id="{078AC26F-387C-45BC-A735-00025A77A7ED}"/>
              </a:ext>
            </a:extLst>
          </p:cNvPr>
          <p:cNvSpPr txBox="1"/>
          <p:nvPr/>
        </p:nvSpPr>
        <p:spPr>
          <a:xfrm>
            <a:off x="2115725" y="2947895"/>
            <a:ext cx="9675497" cy="2862322"/>
          </a:xfrm>
          <a:prstGeom prst="rect">
            <a:avLst/>
          </a:prstGeom>
          <a:noFill/>
        </p:spPr>
        <p:txBody>
          <a:bodyPr wrap="square" rtlCol="0">
            <a:spAutoFit/>
          </a:bodyPr>
          <a:lstStyle/>
          <a:p>
            <a:pPr marL="285750" indent="-285750">
              <a:buFont typeface="Arial" panose="020B0604020202020204" pitchFamily="34" charset="0"/>
              <a:buChar char="•"/>
            </a:pPr>
            <a:r>
              <a:rPr lang="tr-TR" dirty="0"/>
              <a:t>Sağlık kurul raporu sonuç kısmındaki değer dikkate alınır.</a:t>
            </a:r>
          </a:p>
          <a:p>
            <a:pPr marL="285750" indent="-285750">
              <a:buFont typeface="Arial" panose="020B0604020202020204" pitchFamily="34" charset="0"/>
              <a:buChar char="•"/>
            </a:pPr>
            <a:r>
              <a:rPr lang="tr-TR" dirty="0"/>
              <a:t>En az %40 olmaktadır.</a:t>
            </a:r>
          </a:p>
          <a:p>
            <a:endParaRPr lang="tr-TR" sz="1800" dirty="0">
              <a:effectLst/>
              <a:latin typeface="Times New Roman" panose="02020603050405020304" pitchFamily="18" charset="0"/>
              <a:ea typeface="Calibri" panose="020F0502020204030204" pitchFamily="34" charset="0"/>
            </a:endParaRPr>
          </a:p>
          <a:p>
            <a:r>
              <a:rPr lang="tr-TR" sz="1800" dirty="0">
                <a:effectLst/>
                <a:latin typeface="Times New Roman" panose="02020603050405020304" pitchFamily="18" charset="0"/>
                <a:ea typeface="Calibri" panose="020F0502020204030204" pitchFamily="34" charset="0"/>
              </a:rPr>
              <a:t>Yurtiçinde İşe Yerleştirme Hizmetleri Hakkında Yönetmeliği Madde 3.1.e bendi engelli tanımı:</a:t>
            </a:r>
          </a:p>
          <a:p>
            <a:endParaRPr lang="tr-TR" i="1" dirty="0">
              <a:latin typeface="Times New Roman" panose="02020603050405020304" pitchFamily="18" charset="0"/>
              <a:ea typeface="Calibri" panose="020F0502020204030204" pitchFamily="34" charset="0"/>
            </a:endParaRPr>
          </a:p>
          <a:p>
            <a:pPr algn="just"/>
            <a:r>
              <a:rPr lang="tr-TR" sz="1800" i="1" dirty="0">
                <a:effectLst/>
                <a:latin typeface="Times New Roman" panose="02020603050405020304" pitchFamily="18" charset="0"/>
                <a:ea typeface="Calibri" panose="020F0502020204030204" pitchFamily="34" charset="0"/>
              </a:rPr>
              <a:t>“Doğuştan ya da sonradan herhangi bir nedenle bedensel, zihinsel, ruhsal, duyusal ve sosyal yeteneklerini çeşitli derecelerde kaybetmesi nedeniyle toplumsal yaşama uyum sağlama ve günlük gereksinimlerini karşılamada güçlükleri olan ve korunma, bakım, rehabilitasyon, danışmanlık ve destek hizmetlerine ihtiyaç duyan kişilerden tüm vücut fonksiyon kaybının </a:t>
            </a:r>
            <a:r>
              <a:rPr lang="tr-TR" sz="1800" b="1" i="1" dirty="0">
                <a:effectLst/>
                <a:latin typeface="Times New Roman" panose="02020603050405020304" pitchFamily="18" charset="0"/>
                <a:ea typeface="Calibri" panose="020F0502020204030204" pitchFamily="34" charset="0"/>
              </a:rPr>
              <a:t>en az yüzde kırk </a:t>
            </a:r>
            <a:r>
              <a:rPr lang="tr-TR" sz="1800" i="1" dirty="0">
                <a:effectLst/>
                <a:latin typeface="Times New Roman" panose="02020603050405020304" pitchFamily="18" charset="0"/>
                <a:ea typeface="Calibri" panose="020F0502020204030204" pitchFamily="34" charset="0"/>
              </a:rPr>
              <a:t>olduğu sağlık kurulu raporu ile belgelenenleri”</a:t>
            </a:r>
            <a:endParaRPr lang="tr-TR" dirty="0"/>
          </a:p>
        </p:txBody>
      </p:sp>
      <p:pic>
        <p:nvPicPr>
          <p:cNvPr id="7" name="Resim 6">
            <a:extLst>
              <a:ext uri="{FF2B5EF4-FFF2-40B4-BE49-F238E27FC236}">
                <a16:creationId xmlns="" xmlns:a16="http://schemas.microsoft.com/office/drawing/2014/main" id="{E2518BCF-7F1B-4EDE-AED0-45806AECC2DC}"/>
              </a:ext>
            </a:extLst>
          </p:cNvPr>
          <p:cNvPicPr/>
          <p:nvPr/>
        </p:nvPicPr>
        <p:blipFill rotWithShape="1">
          <a:blip r:embed="rId2">
            <a:extLst>
              <a:ext uri="{28A0092B-C50C-407E-A947-70E740481C1C}">
                <a14:useLocalDpi xmlns:a14="http://schemas.microsoft.com/office/drawing/2010/main" val="0"/>
              </a:ext>
            </a:extLst>
          </a:blip>
          <a:srcRect t="69239"/>
          <a:stretch/>
        </p:blipFill>
        <p:spPr bwMode="auto">
          <a:xfrm>
            <a:off x="2115725" y="980670"/>
            <a:ext cx="5391150" cy="1545864"/>
          </a:xfrm>
          <a:prstGeom prst="rect">
            <a:avLst/>
          </a:prstGeom>
          <a:noFill/>
          <a:ln>
            <a:noFill/>
          </a:ln>
        </p:spPr>
      </p:pic>
      <p:sp>
        <p:nvSpPr>
          <p:cNvPr id="8" name="Dikdörtgen 7">
            <a:extLst>
              <a:ext uri="{FF2B5EF4-FFF2-40B4-BE49-F238E27FC236}">
                <a16:creationId xmlns="" xmlns:a16="http://schemas.microsoft.com/office/drawing/2014/main" id="{5FBA3374-96A5-4405-84F9-1EF96CF4BC95}"/>
              </a:ext>
            </a:extLst>
          </p:cNvPr>
          <p:cNvSpPr/>
          <p:nvPr/>
        </p:nvSpPr>
        <p:spPr>
          <a:xfrm>
            <a:off x="4865615" y="1199625"/>
            <a:ext cx="2575420" cy="318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 xmlns:a16="http://schemas.microsoft.com/office/drawing/2014/main" id="{D1B04539-FD28-448E-AB45-9A1F61702F4E}"/>
              </a:ext>
            </a:extLst>
          </p:cNvPr>
          <p:cNvSpPr txBox="1"/>
          <p:nvPr/>
        </p:nvSpPr>
        <p:spPr>
          <a:xfrm>
            <a:off x="702782" y="336669"/>
            <a:ext cx="6094602" cy="424732"/>
          </a:xfrm>
          <a:prstGeom prst="rect">
            <a:avLst/>
          </a:prstGeom>
          <a:noFill/>
        </p:spPr>
        <p:txBody>
          <a:bodyPr wrap="square">
            <a:spAutoFit/>
          </a:bodyPr>
          <a:lstStyle/>
          <a:p>
            <a:pPr marR="0" lvl="0" algn="l" defTabSz="914400" rtl="0" eaLnBrk="1" fontAlgn="auto" latinLnBrk="0" hangingPunct="1">
              <a:lnSpc>
                <a:spcPct val="90000"/>
              </a:lnSpc>
              <a:spcBef>
                <a:spcPts val="1200"/>
              </a:spcBef>
              <a:spcAft>
                <a:spcPts val="200"/>
              </a:spcAft>
              <a:buClr>
                <a:srgbClr val="E48312"/>
              </a:buClr>
              <a:buSzPct val="100000"/>
              <a:tabLst/>
              <a:defRPr/>
            </a:pPr>
            <a:r>
              <a:rPr kumimoji="0" lang="tr-TR"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2. </a:t>
            </a:r>
            <a:r>
              <a:rPr kumimoji="0" lang="tr-TR" sz="2400" b="0" i="0" strike="noStrike" kern="1200" cap="none" spc="0" normalizeH="0" baseline="0" noProof="0" dirty="0">
                <a:ln>
                  <a:noFill/>
                </a:ln>
                <a:solidFill>
                  <a:schemeClr val="accent2"/>
                </a:solidFill>
                <a:effectLst/>
                <a:uLnTx/>
                <a:uFillTx/>
                <a:latin typeface="Calibri" panose="020F0502020204030204"/>
                <a:ea typeface="+mn-ea"/>
                <a:cs typeface="+mn-cs"/>
              </a:rPr>
              <a:t>Şiddet Parametresinin Belirlenmesi</a:t>
            </a:r>
          </a:p>
        </p:txBody>
      </p:sp>
      <p:sp>
        <p:nvSpPr>
          <p:cNvPr id="9" name="Footer Placeholder 3">
            <a:extLst>
              <a:ext uri="{FF2B5EF4-FFF2-40B4-BE49-F238E27FC236}">
                <a16:creationId xmlns="" xmlns:a16="http://schemas.microsoft.com/office/drawing/2014/main" id="{5EAFF086-4714-4AB7-AB61-BE60BB054A3F}"/>
              </a:ext>
            </a:extLst>
          </p:cNvPr>
          <p:cNvSpPr txBox="1">
            <a:spLocks/>
          </p:cNvSpPr>
          <p:nvPr/>
        </p:nvSpPr>
        <p:spPr>
          <a:xfrm>
            <a:off x="9701528" y="6500912"/>
            <a:ext cx="2395221" cy="274320"/>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a:t>O</a:t>
            </a:r>
            <a:r>
              <a:rPr lang="tr-TR" cap="none"/>
              <a:t>nur GARİPOĞLU </a:t>
            </a:r>
            <a:r>
              <a:rPr lang="en-US"/>
              <a:t>/</a:t>
            </a:r>
            <a:r>
              <a:rPr lang="tr-TR"/>
              <a:t> </a:t>
            </a:r>
            <a:r>
              <a:rPr lang="tr-TR" cap="none"/>
              <a:t>Üsküdar Üni. Y.L. Tezi</a:t>
            </a:r>
            <a:endParaRPr lang="en-US" dirty="0"/>
          </a:p>
        </p:txBody>
      </p:sp>
      <p:graphicFrame>
        <p:nvGraphicFramePr>
          <p:cNvPr id="2" name="Tablo 1">
            <a:extLst>
              <a:ext uri="{FF2B5EF4-FFF2-40B4-BE49-F238E27FC236}">
                <a16:creationId xmlns="" xmlns:a16="http://schemas.microsoft.com/office/drawing/2014/main" id="{F6D1A653-C11E-45F9-8A2C-4F7BB3052ADE}"/>
              </a:ext>
            </a:extLst>
          </p:cNvPr>
          <p:cNvGraphicFramePr>
            <a:graphicFrameLocks noGrp="1"/>
          </p:cNvGraphicFramePr>
          <p:nvPr>
            <p:extLst>
              <p:ext uri="{D42A27DB-BD31-4B8C-83A1-F6EECF244321}">
                <p14:modId xmlns:p14="http://schemas.microsoft.com/office/powerpoint/2010/main" val="853666721"/>
              </p:ext>
            </p:extLst>
          </p:nvPr>
        </p:nvGraphicFramePr>
        <p:xfrm>
          <a:off x="702782" y="938026"/>
          <a:ext cx="1232426" cy="4981948"/>
        </p:xfrm>
        <a:graphic>
          <a:graphicData uri="http://schemas.openxmlformats.org/drawingml/2006/table">
            <a:tbl>
              <a:tblPr/>
              <a:tblGrid>
                <a:gridCol w="616213">
                  <a:extLst>
                    <a:ext uri="{9D8B030D-6E8A-4147-A177-3AD203B41FA5}">
                      <a16:colId xmlns="" xmlns:a16="http://schemas.microsoft.com/office/drawing/2014/main" val="1220197311"/>
                    </a:ext>
                  </a:extLst>
                </a:gridCol>
                <a:gridCol w="616213">
                  <a:extLst>
                    <a:ext uri="{9D8B030D-6E8A-4147-A177-3AD203B41FA5}">
                      <a16:colId xmlns="" xmlns:a16="http://schemas.microsoft.com/office/drawing/2014/main" val="446393117"/>
                    </a:ext>
                  </a:extLst>
                </a:gridCol>
              </a:tblGrid>
              <a:tr h="194988">
                <a:tc>
                  <a:txBody>
                    <a:bodyPr/>
                    <a:lstStyle/>
                    <a:p>
                      <a:pPr algn="ctr" fontAlgn="ctr"/>
                      <a:r>
                        <a:rPr lang="tr-TR" sz="1100" b="0" i="0" u="none" strike="noStrike" dirty="0">
                          <a:solidFill>
                            <a:srgbClr val="000000"/>
                          </a:solidFill>
                          <a:effectLst/>
                          <a:latin typeface="Arial" panose="020B0604020202020204" pitchFamily="34" charset="0"/>
                        </a:rPr>
                        <a:t>B</a:t>
                      </a:r>
                    </a:p>
                  </a:txBody>
                  <a:tcPr marL="7872" marR="7872" marT="7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Arial" panose="020B0604020202020204" pitchFamily="34" charset="0"/>
                        </a:rPr>
                        <a:t>H</a:t>
                      </a:r>
                    </a:p>
                  </a:txBody>
                  <a:tcPr marL="7872" marR="7872" marT="7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48610346"/>
                  </a:ext>
                </a:extLst>
              </a:tr>
              <a:tr h="672709">
                <a:tc>
                  <a:txBody>
                    <a:bodyPr/>
                    <a:lstStyle/>
                    <a:p>
                      <a:pPr algn="ctr" fontAlgn="ctr"/>
                      <a:r>
                        <a:rPr lang="tr-TR" sz="1100" b="1" i="0" u="none" strike="noStrike" dirty="0">
                          <a:solidFill>
                            <a:srgbClr val="000000"/>
                          </a:solidFill>
                          <a:effectLst/>
                          <a:latin typeface="Arial" panose="020B0604020202020204" pitchFamily="34" charset="0"/>
                        </a:rPr>
                        <a:t>Kişi Kodu</a:t>
                      </a:r>
                    </a:p>
                  </a:txBody>
                  <a:tcPr marL="7872" marR="7872" marT="7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1100" b="1" i="0" u="none" strike="noStrike">
                          <a:solidFill>
                            <a:srgbClr val="000000"/>
                          </a:solidFill>
                          <a:effectLst/>
                          <a:latin typeface="Arial" panose="020B0604020202020204" pitchFamily="34" charset="0"/>
                        </a:rPr>
                        <a:t>Engel Oranı %</a:t>
                      </a:r>
                    </a:p>
                  </a:txBody>
                  <a:tcPr marL="7872" marR="7872" marT="7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 xmlns:a16="http://schemas.microsoft.com/office/drawing/2014/main" val="1230327410"/>
                  </a:ext>
                </a:extLst>
              </a:tr>
              <a:tr h="1257674">
                <a:tc>
                  <a:txBody>
                    <a:bodyPr/>
                    <a:lstStyle/>
                    <a:p>
                      <a:pPr algn="ctr" fontAlgn="ctr"/>
                      <a:r>
                        <a:rPr lang="tr-TR" sz="1100" b="1" i="0" u="none" strike="noStrike" dirty="0">
                          <a:solidFill>
                            <a:srgbClr val="000000"/>
                          </a:solidFill>
                          <a:effectLst/>
                          <a:latin typeface="Arial" panose="020B0604020202020204" pitchFamily="34" charset="0"/>
                        </a:rPr>
                        <a:t>K-1</a:t>
                      </a:r>
                    </a:p>
                  </a:txBody>
                  <a:tcPr marL="7872" marR="7872" marT="7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Arial" panose="020B0604020202020204" pitchFamily="34" charset="0"/>
                        </a:rPr>
                        <a:t>68</a:t>
                      </a:r>
                    </a:p>
                  </a:txBody>
                  <a:tcPr marL="7872" marR="7872" marT="7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25311549"/>
                  </a:ext>
                </a:extLst>
              </a:tr>
              <a:tr h="1257674">
                <a:tc>
                  <a:txBody>
                    <a:bodyPr/>
                    <a:lstStyle/>
                    <a:p>
                      <a:pPr algn="ctr" fontAlgn="ctr"/>
                      <a:r>
                        <a:rPr lang="tr-TR" sz="1100" b="1" i="0" u="none" strike="noStrike" dirty="0">
                          <a:solidFill>
                            <a:srgbClr val="000000"/>
                          </a:solidFill>
                          <a:effectLst/>
                          <a:latin typeface="Arial" panose="020B0604020202020204" pitchFamily="34" charset="0"/>
                        </a:rPr>
                        <a:t>K-2</a:t>
                      </a:r>
                    </a:p>
                  </a:txBody>
                  <a:tcPr marL="7872" marR="7872" marT="7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Arial" panose="020B0604020202020204" pitchFamily="34" charset="0"/>
                        </a:rPr>
                        <a:t>62</a:t>
                      </a:r>
                    </a:p>
                  </a:txBody>
                  <a:tcPr marL="7872" marR="7872" marT="7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081760826"/>
                  </a:ext>
                </a:extLst>
              </a:tr>
              <a:tr h="1257674">
                <a:tc>
                  <a:txBody>
                    <a:bodyPr/>
                    <a:lstStyle/>
                    <a:p>
                      <a:pPr algn="ctr" fontAlgn="ctr"/>
                      <a:r>
                        <a:rPr lang="tr-TR" sz="1100" b="1" i="0" u="none" strike="noStrike">
                          <a:solidFill>
                            <a:srgbClr val="000000"/>
                          </a:solidFill>
                          <a:effectLst/>
                          <a:latin typeface="Arial" panose="020B0604020202020204" pitchFamily="34" charset="0"/>
                        </a:rPr>
                        <a:t>K-3</a:t>
                      </a:r>
                    </a:p>
                  </a:txBody>
                  <a:tcPr marL="7872" marR="7872" marT="7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Arial" panose="020B0604020202020204" pitchFamily="34" charset="0"/>
                        </a:rPr>
                        <a:t>68</a:t>
                      </a:r>
                    </a:p>
                  </a:txBody>
                  <a:tcPr marL="7872" marR="7872" marT="7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05279952"/>
                  </a:ext>
                </a:extLst>
              </a:tr>
              <a:tr h="341229">
                <a:tc>
                  <a:txBody>
                    <a:bodyPr/>
                    <a:lstStyle/>
                    <a:p>
                      <a:pPr algn="ctr" fontAlgn="ctr"/>
                      <a:r>
                        <a:rPr lang="tr-TR" sz="800" b="0" i="0" u="none" strike="noStrike">
                          <a:solidFill>
                            <a:srgbClr val="000000"/>
                          </a:solidFill>
                          <a:effectLst/>
                          <a:latin typeface="Calibri" panose="020F0502020204030204" pitchFamily="34" charset="0"/>
                        </a:rPr>
                        <a:t>.</a:t>
                      </a:r>
                      <a:br>
                        <a:rPr lang="tr-TR" sz="800" b="0" i="0" u="none" strike="noStrike">
                          <a:solidFill>
                            <a:srgbClr val="000000"/>
                          </a:solidFill>
                          <a:effectLst/>
                          <a:latin typeface="Calibri" panose="020F0502020204030204" pitchFamily="34" charset="0"/>
                        </a:rPr>
                      </a:br>
                      <a:r>
                        <a:rPr lang="tr-TR" sz="800" b="0" i="0" u="none" strike="noStrike">
                          <a:solidFill>
                            <a:srgbClr val="000000"/>
                          </a:solidFill>
                          <a:effectLst/>
                          <a:latin typeface="Calibri" panose="020F0502020204030204" pitchFamily="34" charset="0"/>
                        </a:rPr>
                        <a:t>.</a:t>
                      </a:r>
                    </a:p>
                  </a:txBody>
                  <a:tcPr marL="7872" marR="7872" marT="7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Calibri" panose="020F0502020204030204" pitchFamily="34" charset="0"/>
                        </a:rPr>
                        <a:t>.</a:t>
                      </a:r>
                      <a:br>
                        <a:rPr lang="tr-TR" sz="800" b="0" i="0" u="none" strike="noStrike" dirty="0">
                          <a:solidFill>
                            <a:srgbClr val="000000"/>
                          </a:solidFill>
                          <a:effectLst/>
                          <a:latin typeface="Calibri" panose="020F0502020204030204" pitchFamily="34" charset="0"/>
                        </a:rPr>
                      </a:br>
                      <a:r>
                        <a:rPr lang="tr-TR" sz="800" b="0" i="0" u="none" strike="noStrike" dirty="0">
                          <a:solidFill>
                            <a:srgbClr val="000000"/>
                          </a:solidFill>
                          <a:effectLst/>
                          <a:latin typeface="Calibri" panose="020F0502020204030204" pitchFamily="34" charset="0"/>
                        </a:rPr>
                        <a:t>.</a:t>
                      </a:r>
                    </a:p>
                  </a:txBody>
                  <a:tcPr marL="7872" marR="7872" marT="7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09566614"/>
                  </a:ext>
                </a:extLst>
              </a:tr>
            </a:tbl>
          </a:graphicData>
        </a:graphic>
      </p:graphicFrame>
    </p:spTree>
    <p:extLst>
      <p:ext uri="{BB962C8B-B14F-4D97-AF65-F5344CB8AC3E}">
        <p14:creationId xmlns:p14="http://schemas.microsoft.com/office/powerpoint/2010/main" val="9306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002530A0-7440-4CAD-935A-FF663E243C20}"/>
              </a:ext>
            </a:extLst>
          </p:cNvPr>
          <p:cNvSpPr txBox="1"/>
          <p:nvPr/>
        </p:nvSpPr>
        <p:spPr>
          <a:xfrm>
            <a:off x="588627" y="247082"/>
            <a:ext cx="5325611" cy="424732"/>
          </a:xfrm>
          <a:prstGeom prst="rect">
            <a:avLst/>
          </a:prstGeom>
          <a:noFill/>
        </p:spPr>
        <p:txBody>
          <a:bodyPr wrap="square">
            <a:spAutoFit/>
          </a:bodyPr>
          <a:lstStyle/>
          <a:p>
            <a:pPr marR="0" lvl="0" algn="l" defTabSz="914400" rtl="0" eaLnBrk="1" fontAlgn="auto" latinLnBrk="0" hangingPunct="1">
              <a:lnSpc>
                <a:spcPct val="90000"/>
              </a:lnSpc>
              <a:spcBef>
                <a:spcPts val="1200"/>
              </a:spcBef>
              <a:spcAft>
                <a:spcPts val="200"/>
              </a:spcAft>
              <a:buClr>
                <a:srgbClr val="E48312"/>
              </a:buClr>
              <a:buSzPct val="100000"/>
              <a:tabLst/>
              <a:defRPr/>
            </a:pPr>
            <a:r>
              <a:rPr lang="tr-TR" sz="2400" b="1" dirty="0">
                <a:solidFill>
                  <a:srgbClr val="000000">
                    <a:lumMod val="75000"/>
                    <a:lumOff val="25000"/>
                  </a:srgbClr>
                </a:solidFill>
                <a:latin typeface="Calibri" panose="020F0502020204030204"/>
              </a:rPr>
              <a:t>3</a:t>
            </a:r>
            <a:r>
              <a:rPr kumimoji="0" lang="tr-TR"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kumimoji="0" lang="tr-TR" sz="2400" b="0" i="0" u="none" strike="noStrike" kern="1200" cap="none" spc="0" normalizeH="0" baseline="0" noProof="0" dirty="0">
                <a:ln>
                  <a:noFill/>
                </a:ln>
                <a:solidFill>
                  <a:schemeClr val="accent2"/>
                </a:solidFill>
                <a:effectLst/>
                <a:uLnTx/>
                <a:uFillTx/>
                <a:latin typeface="Calibri" panose="020F0502020204030204"/>
                <a:ea typeface="+mn-ea"/>
                <a:cs typeface="+mn-cs"/>
              </a:rPr>
              <a:t>Olasılık Parametresinin </a:t>
            </a:r>
            <a:r>
              <a:rPr lang="tr-TR" sz="2400" dirty="0">
                <a:solidFill>
                  <a:schemeClr val="accent2"/>
                </a:solidFill>
                <a:latin typeface="Calibri" panose="020F0502020204030204"/>
              </a:rPr>
              <a:t>B</a:t>
            </a:r>
            <a:r>
              <a:rPr kumimoji="0" lang="tr-TR" sz="2400" b="0" i="0" u="none" strike="noStrike" kern="1200" cap="none" spc="0" normalizeH="0" baseline="0" noProof="0" dirty="0" err="1">
                <a:ln>
                  <a:noFill/>
                </a:ln>
                <a:solidFill>
                  <a:schemeClr val="accent2"/>
                </a:solidFill>
                <a:effectLst/>
                <a:uLnTx/>
                <a:uFillTx/>
                <a:latin typeface="Calibri" panose="020F0502020204030204"/>
                <a:ea typeface="+mn-ea"/>
                <a:cs typeface="+mn-cs"/>
              </a:rPr>
              <a:t>elirlenmesi</a:t>
            </a:r>
            <a:endParaRPr kumimoji="0" lang="tr-TR" sz="24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cxnSp>
        <p:nvCxnSpPr>
          <p:cNvPr id="14" name="Düz Bağlayıcı 13">
            <a:extLst>
              <a:ext uri="{FF2B5EF4-FFF2-40B4-BE49-F238E27FC236}">
                <a16:creationId xmlns="" xmlns:a16="http://schemas.microsoft.com/office/drawing/2014/main" id="{7C9862DE-07C3-4491-8747-360E6ACB8999}"/>
              </a:ext>
            </a:extLst>
          </p:cNvPr>
          <p:cNvCxnSpPr>
            <a:cxnSpLocks/>
          </p:cNvCxnSpPr>
          <p:nvPr/>
        </p:nvCxnSpPr>
        <p:spPr>
          <a:xfrm flipV="1">
            <a:off x="2911325" y="1341598"/>
            <a:ext cx="0" cy="2037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 xmlns:a16="http://schemas.microsoft.com/office/drawing/2014/main" id="{392FE94B-9D3C-4D99-AC3A-EE1D09CC2282}"/>
              </a:ext>
            </a:extLst>
          </p:cNvPr>
          <p:cNvCxnSpPr>
            <a:cxnSpLocks/>
          </p:cNvCxnSpPr>
          <p:nvPr/>
        </p:nvCxnSpPr>
        <p:spPr>
          <a:xfrm>
            <a:off x="2914650" y="1343637"/>
            <a:ext cx="5829886" cy="79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Metin kutusu 17">
            <a:extLst>
              <a:ext uri="{FF2B5EF4-FFF2-40B4-BE49-F238E27FC236}">
                <a16:creationId xmlns="" xmlns:a16="http://schemas.microsoft.com/office/drawing/2014/main" id="{BE8442AA-C281-478D-AE2C-A5DE573B07B7}"/>
              </a:ext>
            </a:extLst>
          </p:cNvPr>
          <p:cNvSpPr txBox="1"/>
          <p:nvPr/>
        </p:nvSpPr>
        <p:spPr>
          <a:xfrm>
            <a:off x="8745406" y="1346299"/>
            <a:ext cx="3239694" cy="1015663"/>
          </a:xfrm>
          <a:prstGeom prst="rect">
            <a:avLst/>
          </a:prstGeom>
          <a:noFill/>
          <a:ln w="3175">
            <a:solidFill>
              <a:srgbClr val="FF0000"/>
            </a:solidFill>
          </a:ln>
        </p:spPr>
        <p:txBody>
          <a:bodyPr wrap="square" rtlCol="0">
            <a:spAutoFit/>
          </a:bodyPr>
          <a:lstStyle/>
          <a:p>
            <a:r>
              <a:rPr lang="tr-TR" sz="1200" dirty="0"/>
              <a:t>Fiziksel, kimyasal, ergonomik, biyolojik, </a:t>
            </a:r>
            <a:r>
              <a:rPr lang="tr-TR" sz="1200" dirty="0" err="1"/>
              <a:t>psikososyal</a:t>
            </a:r>
            <a:r>
              <a:rPr lang="tr-TR" sz="1200" dirty="0"/>
              <a:t> risk etmenlerinin risk değerlendirme yöntemlerine dahil edilmesi İSG kanunu ve bu kanuna bağlı yönetmelikler kapsamında gereklidir (I – X)</a:t>
            </a:r>
          </a:p>
        </p:txBody>
      </p:sp>
      <p:cxnSp>
        <p:nvCxnSpPr>
          <p:cNvPr id="20" name="Düz Bağlayıcı 19">
            <a:extLst>
              <a:ext uri="{FF2B5EF4-FFF2-40B4-BE49-F238E27FC236}">
                <a16:creationId xmlns="" xmlns:a16="http://schemas.microsoft.com/office/drawing/2014/main" id="{69B49CE8-6E5E-45BD-9689-359EB07E7DC2}"/>
              </a:ext>
            </a:extLst>
          </p:cNvPr>
          <p:cNvCxnSpPr>
            <a:cxnSpLocks/>
          </p:cNvCxnSpPr>
          <p:nvPr/>
        </p:nvCxnSpPr>
        <p:spPr>
          <a:xfrm flipV="1">
            <a:off x="5914238" y="1455479"/>
            <a:ext cx="0" cy="10320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Düz Bağlayıcı 21">
            <a:extLst>
              <a:ext uri="{FF2B5EF4-FFF2-40B4-BE49-F238E27FC236}">
                <a16:creationId xmlns="" xmlns:a16="http://schemas.microsoft.com/office/drawing/2014/main" id="{AA4D27F7-8161-428B-A71C-E73BDEAA6257}"/>
              </a:ext>
            </a:extLst>
          </p:cNvPr>
          <p:cNvCxnSpPr>
            <a:cxnSpLocks/>
          </p:cNvCxnSpPr>
          <p:nvPr/>
        </p:nvCxnSpPr>
        <p:spPr>
          <a:xfrm>
            <a:off x="5914238" y="1455479"/>
            <a:ext cx="2652211" cy="617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Düz Bağlayıcı 24">
            <a:extLst>
              <a:ext uri="{FF2B5EF4-FFF2-40B4-BE49-F238E27FC236}">
                <a16:creationId xmlns="" xmlns:a16="http://schemas.microsoft.com/office/drawing/2014/main" id="{C9341162-DA06-425B-8225-766B47369BE4}"/>
              </a:ext>
            </a:extLst>
          </p:cNvPr>
          <p:cNvCxnSpPr>
            <a:cxnSpLocks/>
          </p:cNvCxnSpPr>
          <p:nvPr/>
        </p:nvCxnSpPr>
        <p:spPr>
          <a:xfrm flipV="1">
            <a:off x="8559568" y="1448376"/>
            <a:ext cx="1" cy="119131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Metin kutusu 26">
            <a:extLst>
              <a:ext uri="{FF2B5EF4-FFF2-40B4-BE49-F238E27FC236}">
                <a16:creationId xmlns="" xmlns:a16="http://schemas.microsoft.com/office/drawing/2014/main" id="{FEC4DC0C-75FE-42AC-8FBB-F279F1E927EB}"/>
              </a:ext>
            </a:extLst>
          </p:cNvPr>
          <p:cNvSpPr txBox="1"/>
          <p:nvPr/>
        </p:nvSpPr>
        <p:spPr>
          <a:xfrm>
            <a:off x="8745405" y="2643458"/>
            <a:ext cx="3239694" cy="1938992"/>
          </a:xfrm>
          <a:prstGeom prst="rect">
            <a:avLst/>
          </a:prstGeom>
          <a:noFill/>
          <a:ln w="3175">
            <a:solidFill>
              <a:srgbClr val="00B050"/>
            </a:solidFill>
          </a:ln>
        </p:spPr>
        <p:txBody>
          <a:bodyPr wrap="square" rtlCol="0">
            <a:spAutoFit/>
          </a:bodyPr>
          <a:lstStyle/>
          <a:p>
            <a:r>
              <a:rPr lang="tr-TR" sz="1200" dirty="0"/>
              <a:t>Yönteme dahil edilen diğer parametreler iş koluna ve çalışma ortamında bulunan tehlikelere göre değişiklik gösterebilir. Araştırmanın yeri döküm fabrikası olması sebebiyle; vinç kullanımı, kesici el aleti kullanımı, elektronik kumanda sistemi veya tezgah kullanımı, yüksekte çalışma, </a:t>
            </a:r>
            <a:r>
              <a:rPr lang="tr-TR" sz="1200" dirty="0" err="1"/>
              <a:t>forklift</a:t>
            </a:r>
            <a:r>
              <a:rPr lang="tr-TR" sz="1200" dirty="0"/>
              <a:t> kullanımı, elektrik akımına maruz kalma tehlikesi, </a:t>
            </a:r>
            <a:r>
              <a:rPr lang="tr-TR" sz="1200" dirty="0" err="1"/>
              <a:t>forklift</a:t>
            </a:r>
            <a:r>
              <a:rPr lang="tr-TR" sz="1200" dirty="0"/>
              <a:t> trafiği mevcudiyeti tehlikeleri olasılık parametresi olarak yönteme dahil edilmiştir (Y – AE)</a:t>
            </a:r>
          </a:p>
        </p:txBody>
      </p:sp>
      <p:cxnSp>
        <p:nvCxnSpPr>
          <p:cNvPr id="29" name="Düz Bağlayıcı 28">
            <a:extLst>
              <a:ext uri="{FF2B5EF4-FFF2-40B4-BE49-F238E27FC236}">
                <a16:creationId xmlns="" xmlns:a16="http://schemas.microsoft.com/office/drawing/2014/main" id="{D3F9BD41-DAD4-4750-B67C-3013CA38ADA9}"/>
              </a:ext>
            </a:extLst>
          </p:cNvPr>
          <p:cNvCxnSpPr>
            <a:cxnSpLocks/>
          </p:cNvCxnSpPr>
          <p:nvPr/>
        </p:nvCxnSpPr>
        <p:spPr>
          <a:xfrm>
            <a:off x="8555472" y="2643457"/>
            <a:ext cx="18993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Düz Bağlayıcı 31">
            <a:extLst>
              <a:ext uri="{FF2B5EF4-FFF2-40B4-BE49-F238E27FC236}">
                <a16:creationId xmlns="" xmlns:a16="http://schemas.microsoft.com/office/drawing/2014/main" id="{34A11861-7E50-4A95-93B0-66C9D437DD1E}"/>
              </a:ext>
            </a:extLst>
          </p:cNvPr>
          <p:cNvCxnSpPr>
            <a:cxnSpLocks/>
          </p:cNvCxnSpPr>
          <p:nvPr/>
        </p:nvCxnSpPr>
        <p:spPr>
          <a:xfrm flipV="1">
            <a:off x="6844190" y="6027089"/>
            <a:ext cx="0" cy="1018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Düz Bağlayıcı 33">
            <a:extLst>
              <a:ext uri="{FF2B5EF4-FFF2-40B4-BE49-F238E27FC236}">
                <a16:creationId xmlns="" xmlns:a16="http://schemas.microsoft.com/office/drawing/2014/main" id="{A717F687-1ED2-4A25-B929-D0644F22AD0E}"/>
              </a:ext>
            </a:extLst>
          </p:cNvPr>
          <p:cNvCxnSpPr>
            <a:cxnSpLocks/>
          </p:cNvCxnSpPr>
          <p:nvPr/>
        </p:nvCxnSpPr>
        <p:spPr>
          <a:xfrm flipV="1">
            <a:off x="6834188" y="6128907"/>
            <a:ext cx="1721284" cy="2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Düz Bağlayıcı 35">
            <a:extLst>
              <a:ext uri="{FF2B5EF4-FFF2-40B4-BE49-F238E27FC236}">
                <a16:creationId xmlns="" xmlns:a16="http://schemas.microsoft.com/office/drawing/2014/main" id="{704F0E4B-003A-4332-ABE9-89D67BAB01B5}"/>
              </a:ext>
            </a:extLst>
          </p:cNvPr>
          <p:cNvCxnSpPr>
            <a:cxnSpLocks/>
          </p:cNvCxnSpPr>
          <p:nvPr/>
        </p:nvCxnSpPr>
        <p:spPr>
          <a:xfrm flipV="1">
            <a:off x="8555472" y="4902959"/>
            <a:ext cx="10977" cy="122826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9" name="Metin kutusu 38">
            <a:extLst>
              <a:ext uri="{FF2B5EF4-FFF2-40B4-BE49-F238E27FC236}">
                <a16:creationId xmlns="" xmlns:a16="http://schemas.microsoft.com/office/drawing/2014/main" id="{84B36A16-CB86-45A9-9F25-78C7179CBAA6}"/>
              </a:ext>
            </a:extLst>
          </p:cNvPr>
          <p:cNvSpPr txBox="1"/>
          <p:nvPr/>
        </p:nvSpPr>
        <p:spPr>
          <a:xfrm>
            <a:off x="8745405" y="4902959"/>
            <a:ext cx="3239694" cy="276999"/>
          </a:xfrm>
          <a:prstGeom prst="rect">
            <a:avLst/>
          </a:prstGeom>
          <a:noFill/>
          <a:ln w="3175">
            <a:solidFill>
              <a:srgbClr val="7030A0"/>
            </a:solidFill>
          </a:ln>
        </p:spPr>
        <p:txBody>
          <a:bodyPr wrap="square" rtlCol="0">
            <a:spAutoFit/>
          </a:bodyPr>
          <a:lstStyle/>
          <a:p>
            <a:r>
              <a:rPr lang="tr-TR" sz="1200" dirty="0"/>
              <a:t>Toplam değer AF sütununa yazılır</a:t>
            </a:r>
          </a:p>
        </p:txBody>
      </p:sp>
      <p:cxnSp>
        <p:nvCxnSpPr>
          <p:cNvPr id="41" name="Düz Bağlayıcı 40">
            <a:extLst>
              <a:ext uri="{FF2B5EF4-FFF2-40B4-BE49-F238E27FC236}">
                <a16:creationId xmlns="" xmlns:a16="http://schemas.microsoft.com/office/drawing/2014/main" id="{BE7343ED-4403-44AF-AE6E-15E13302D3E2}"/>
              </a:ext>
            </a:extLst>
          </p:cNvPr>
          <p:cNvCxnSpPr>
            <a:cxnSpLocks/>
          </p:cNvCxnSpPr>
          <p:nvPr/>
        </p:nvCxnSpPr>
        <p:spPr>
          <a:xfrm>
            <a:off x="8555472" y="4902959"/>
            <a:ext cx="189933"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Düz Bağlayıcı 44">
            <a:extLst>
              <a:ext uri="{FF2B5EF4-FFF2-40B4-BE49-F238E27FC236}">
                <a16:creationId xmlns="" xmlns:a16="http://schemas.microsoft.com/office/drawing/2014/main" id="{59CF641C-70D9-49FB-B9AD-2AD741500E46}"/>
              </a:ext>
            </a:extLst>
          </p:cNvPr>
          <p:cNvCxnSpPr>
            <a:cxnSpLocks/>
          </p:cNvCxnSpPr>
          <p:nvPr/>
        </p:nvCxnSpPr>
        <p:spPr>
          <a:xfrm flipV="1">
            <a:off x="7341918" y="6027088"/>
            <a:ext cx="0" cy="18321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Düz Bağlayıcı 48">
            <a:extLst>
              <a:ext uri="{FF2B5EF4-FFF2-40B4-BE49-F238E27FC236}">
                <a16:creationId xmlns="" xmlns:a16="http://schemas.microsoft.com/office/drawing/2014/main" id="{6BF9C41E-736C-41A8-A1A6-2C700D0CFFD3}"/>
              </a:ext>
            </a:extLst>
          </p:cNvPr>
          <p:cNvCxnSpPr>
            <a:cxnSpLocks/>
          </p:cNvCxnSpPr>
          <p:nvPr/>
        </p:nvCxnSpPr>
        <p:spPr>
          <a:xfrm>
            <a:off x="7341918" y="6210300"/>
            <a:ext cx="132582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Düz Bağlayıcı 50">
            <a:extLst>
              <a:ext uri="{FF2B5EF4-FFF2-40B4-BE49-F238E27FC236}">
                <a16:creationId xmlns="" xmlns:a16="http://schemas.microsoft.com/office/drawing/2014/main" id="{534905F1-2D34-430E-B0E4-0B1C53DCA7F9}"/>
              </a:ext>
            </a:extLst>
          </p:cNvPr>
          <p:cNvCxnSpPr>
            <a:cxnSpLocks/>
          </p:cNvCxnSpPr>
          <p:nvPr/>
        </p:nvCxnSpPr>
        <p:spPr>
          <a:xfrm flipV="1">
            <a:off x="8655044" y="5517889"/>
            <a:ext cx="0" cy="69241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Düz Bağlayıcı 52">
            <a:extLst>
              <a:ext uri="{FF2B5EF4-FFF2-40B4-BE49-F238E27FC236}">
                <a16:creationId xmlns="" xmlns:a16="http://schemas.microsoft.com/office/drawing/2014/main" id="{F764C046-A606-417A-88D3-4A5403B5DDE9}"/>
              </a:ext>
            </a:extLst>
          </p:cNvPr>
          <p:cNvCxnSpPr>
            <a:cxnSpLocks/>
          </p:cNvCxnSpPr>
          <p:nvPr/>
        </p:nvCxnSpPr>
        <p:spPr>
          <a:xfrm>
            <a:off x="8655044" y="5517089"/>
            <a:ext cx="9036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Metin kutusu 56">
            <a:extLst>
              <a:ext uri="{FF2B5EF4-FFF2-40B4-BE49-F238E27FC236}">
                <a16:creationId xmlns="" xmlns:a16="http://schemas.microsoft.com/office/drawing/2014/main" id="{C93D16D7-EECE-4BA7-BB68-69D5F4186134}"/>
              </a:ext>
            </a:extLst>
          </p:cNvPr>
          <p:cNvSpPr txBox="1"/>
          <p:nvPr/>
        </p:nvSpPr>
        <p:spPr>
          <a:xfrm>
            <a:off x="8745405" y="5517891"/>
            <a:ext cx="3239694" cy="461665"/>
          </a:xfrm>
          <a:prstGeom prst="rect">
            <a:avLst/>
          </a:prstGeom>
          <a:noFill/>
          <a:ln w="3175">
            <a:solidFill>
              <a:srgbClr val="0070C0"/>
            </a:solidFill>
          </a:ln>
        </p:spPr>
        <p:txBody>
          <a:bodyPr wrap="square" rtlCol="0">
            <a:spAutoFit/>
          </a:bodyPr>
          <a:lstStyle/>
          <a:p>
            <a:r>
              <a:rPr lang="tr-TR" sz="1200" dirty="0"/>
              <a:t>Risk Skoru = Engellilik oranı değeri (şiddet) x potansiyel tehlike toplam skoru (olasılık)</a:t>
            </a:r>
          </a:p>
        </p:txBody>
      </p:sp>
      <p:sp>
        <p:nvSpPr>
          <p:cNvPr id="59" name="Metin kutusu 58">
            <a:extLst>
              <a:ext uri="{FF2B5EF4-FFF2-40B4-BE49-F238E27FC236}">
                <a16:creationId xmlns="" xmlns:a16="http://schemas.microsoft.com/office/drawing/2014/main" id="{BC1D3578-F630-44C8-B9FE-E4C844025A6B}"/>
              </a:ext>
            </a:extLst>
          </p:cNvPr>
          <p:cNvSpPr txBox="1"/>
          <p:nvPr/>
        </p:nvSpPr>
        <p:spPr>
          <a:xfrm>
            <a:off x="588627" y="656224"/>
            <a:ext cx="11053371" cy="584775"/>
          </a:xfrm>
          <a:prstGeom prst="rect">
            <a:avLst/>
          </a:prstGeom>
          <a:noFill/>
        </p:spPr>
        <p:txBody>
          <a:bodyPr wrap="square">
            <a:spAutoFit/>
          </a:bodyPr>
          <a:lstStyle/>
          <a:p>
            <a:r>
              <a:rPr lang="tr-TR" sz="1600" dirty="0"/>
              <a:t>Toplamda 23 olasılık parametresi değerlendirilmektedir (I – AE). Belirtilen tehlikenin çalışma ortamında bulunma olasılığı varsa “1” yoksa “0” değeri verilerek puanlama yapılır.</a:t>
            </a:r>
          </a:p>
        </p:txBody>
      </p:sp>
      <p:sp>
        <p:nvSpPr>
          <p:cNvPr id="28" name="Footer Placeholder 3">
            <a:extLst>
              <a:ext uri="{FF2B5EF4-FFF2-40B4-BE49-F238E27FC236}">
                <a16:creationId xmlns="" xmlns:a16="http://schemas.microsoft.com/office/drawing/2014/main" id="{BFF5B43A-B66A-4FEB-9B15-8A7409274AB0}"/>
              </a:ext>
            </a:extLst>
          </p:cNvPr>
          <p:cNvSpPr txBox="1">
            <a:spLocks/>
          </p:cNvSpPr>
          <p:nvPr/>
        </p:nvSpPr>
        <p:spPr>
          <a:xfrm>
            <a:off x="9701528" y="6500912"/>
            <a:ext cx="2395221" cy="274320"/>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a:t>O</a:t>
            </a:r>
            <a:r>
              <a:rPr lang="tr-TR" cap="none"/>
              <a:t>nur GARİPOĞLU </a:t>
            </a:r>
            <a:r>
              <a:rPr lang="en-US"/>
              <a:t>/</a:t>
            </a:r>
            <a:r>
              <a:rPr lang="tr-TR"/>
              <a:t> </a:t>
            </a:r>
            <a:r>
              <a:rPr lang="tr-TR" cap="none"/>
              <a:t>Üsküdar Üni. Y.L. Tezi</a:t>
            </a:r>
            <a:endParaRPr lang="en-US" dirty="0"/>
          </a:p>
        </p:txBody>
      </p:sp>
      <p:pic>
        <p:nvPicPr>
          <p:cNvPr id="35" name="Resim 34">
            <a:extLst>
              <a:ext uri="{FF2B5EF4-FFF2-40B4-BE49-F238E27FC236}">
                <a16:creationId xmlns="" xmlns:a16="http://schemas.microsoft.com/office/drawing/2014/main" id="{BD95807F-D7D0-4B17-8151-03CC58EF249A}"/>
              </a:ext>
            </a:extLst>
          </p:cNvPr>
          <p:cNvPicPr>
            <a:picLocks noChangeAspect="1"/>
          </p:cNvPicPr>
          <p:nvPr/>
        </p:nvPicPr>
        <p:blipFill>
          <a:blip r:embed="rId2"/>
          <a:stretch>
            <a:fillRect/>
          </a:stretch>
        </p:blipFill>
        <p:spPr>
          <a:xfrm>
            <a:off x="375626" y="1552819"/>
            <a:ext cx="8094463" cy="4472230"/>
          </a:xfrm>
          <a:prstGeom prst="rect">
            <a:avLst/>
          </a:prstGeom>
        </p:spPr>
      </p:pic>
      <p:sp>
        <p:nvSpPr>
          <p:cNvPr id="9" name="Dikdörtgen 8">
            <a:extLst>
              <a:ext uri="{FF2B5EF4-FFF2-40B4-BE49-F238E27FC236}">
                <a16:creationId xmlns="" xmlns:a16="http://schemas.microsoft.com/office/drawing/2014/main" id="{CF4F61EB-E37D-4E4A-95F9-74256F4B9014}"/>
              </a:ext>
            </a:extLst>
          </p:cNvPr>
          <p:cNvSpPr/>
          <p:nvPr/>
        </p:nvSpPr>
        <p:spPr>
          <a:xfrm>
            <a:off x="1085851" y="1547022"/>
            <a:ext cx="3911598" cy="4480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 xmlns:a16="http://schemas.microsoft.com/office/drawing/2014/main" id="{A111C117-FF20-4B08-AB64-091EC41AB0F8}"/>
              </a:ext>
            </a:extLst>
          </p:cNvPr>
          <p:cNvSpPr/>
          <p:nvPr/>
        </p:nvSpPr>
        <p:spPr>
          <a:xfrm>
            <a:off x="5021126" y="1550780"/>
            <a:ext cx="1692041" cy="446809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 xmlns:a16="http://schemas.microsoft.com/office/drawing/2014/main" id="{AC8EDDA4-B61C-424E-952C-971AF8B7CBF1}"/>
              </a:ext>
            </a:extLst>
          </p:cNvPr>
          <p:cNvSpPr/>
          <p:nvPr/>
        </p:nvSpPr>
        <p:spPr>
          <a:xfrm>
            <a:off x="6743379" y="1552385"/>
            <a:ext cx="214313" cy="446649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 xmlns:a16="http://schemas.microsoft.com/office/drawing/2014/main" id="{F77492B7-6DC5-4CB7-AA79-5923B9A50982}"/>
              </a:ext>
            </a:extLst>
          </p:cNvPr>
          <p:cNvSpPr/>
          <p:nvPr/>
        </p:nvSpPr>
        <p:spPr>
          <a:xfrm>
            <a:off x="7225001" y="1557011"/>
            <a:ext cx="233508" cy="446186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4490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D8F8B5BC-03A6-46B5-A53B-1B573D1516AB}"/>
              </a:ext>
            </a:extLst>
          </p:cNvPr>
          <p:cNvSpPr txBox="1"/>
          <p:nvPr/>
        </p:nvSpPr>
        <p:spPr>
          <a:xfrm>
            <a:off x="638185" y="320218"/>
            <a:ext cx="5720670" cy="424732"/>
          </a:xfrm>
          <a:prstGeom prst="rect">
            <a:avLst/>
          </a:prstGeom>
          <a:noFill/>
        </p:spPr>
        <p:txBody>
          <a:bodyPr wrap="square">
            <a:spAutoFit/>
          </a:bodyPr>
          <a:lstStyle/>
          <a:p>
            <a:pPr marR="0" lvl="0" algn="l" defTabSz="914400" rtl="0" eaLnBrk="1" fontAlgn="auto" latinLnBrk="0" hangingPunct="1">
              <a:lnSpc>
                <a:spcPct val="90000"/>
              </a:lnSpc>
              <a:spcBef>
                <a:spcPts val="1200"/>
              </a:spcBef>
              <a:spcAft>
                <a:spcPts val="200"/>
              </a:spcAft>
              <a:buClr>
                <a:srgbClr val="E48312"/>
              </a:buClr>
              <a:buSzPct val="100000"/>
              <a:tabLst/>
              <a:defRPr/>
            </a:pPr>
            <a:r>
              <a:rPr kumimoji="0" lang="tr-TR"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4. </a:t>
            </a:r>
            <a:r>
              <a:rPr kumimoji="0" lang="tr-TR" sz="2400" b="0" i="0" u="none" strike="noStrike" kern="1200" cap="none" spc="0" normalizeH="0" baseline="0" noProof="0" dirty="0">
                <a:ln>
                  <a:noFill/>
                </a:ln>
                <a:solidFill>
                  <a:schemeClr val="accent2"/>
                </a:solidFill>
                <a:effectLst/>
                <a:uLnTx/>
                <a:uFillTx/>
                <a:latin typeface="Calibri" panose="020F0502020204030204"/>
                <a:ea typeface="+mn-ea"/>
                <a:cs typeface="+mn-cs"/>
              </a:rPr>
              <a:t>Hastalık Detayına </a:t>
            </a:r>
            <a:r>
              <a:rPr lang="tr-TR" sz="2400" dirty="0">
                <a:solidFill>
                  <a:schemeClr val="accent2"/>
                </a:solidFill>
                <a:latin typeface="Calibri" panose="020F0502020204030204"/>
              </a:rPr>
              <a:t>G</a:t>
            </a:r>
            <a:r>
              <a:rPr kumimoji="0" lang="tr-TR" sz="2400" b="0" i="0" u="none" strike="noStrike" kern="1200" cap="none" spc="0" normalizeH="0" baseline="0" noProof="0" dirty="0">
                <a:ln>
                  <a:noFill/>
                </a:ln>
                <a:solidFill>
                  <a:schemeClr val="accent2"/>
                </a:solidFill>
                <a:effectLst/>
                <a:uLnTx/>
                <a:uFillTx/>
                <a:latin typeface="Calibri" panose="020F0502020204030204"/>
                <a:ea typeface="+mn-ea"/>
                <a:cs typeface="+mn-cs"/>
              </a:rPr>
              <a:t>öre </a:t>
            </a:r>
            <a:r>
              <a:rPr lang="tr-TR" sz="2400" dirty="0">
                <a:solidFill>
                  <a:schemeClr val="accent2"/>
                </a:solidFill>
                <a:latin typeface="Calibri" panose="020F0502020204030204"/>
              </a:rPr>
              <a:t>Ö</a:t>
            </a:r>
            <a:r>
              <a:rPr kumimoji="0" lang="tr-TR" sz="2400" b="0" i="0" u="none" strike="noStrike" kern="1200" cap="none" spc="0" normalizeH="0" baseline="0" noProof="0" dirty="0">
                <a:ln>
                  <a:noFill/>
                </a:ln>
                <a:solidFill>
                  <a:schemeClr val="accent2"/>
                </a:solidFill>
                <a:effectLst/>
                <a:uLnTx/>
                <a:uFillTx/>
                <a:latin typeface="Calibri" panose="020F0502020204030204"/>
                <a:ea typeface="+mn-ea"/>
                <a:cs typeface="+mn-cs"/>
              </a:rPr>
              <a:t>n </a:t>
            </a:r>
            <a:r>
              <a:rPr lang="tr-TR" sz="2400" dirty="0">
                <a:solidFill>
                  <a:schemeClr val="accent2"/>
                </a:solidFill>
                <a:latin typeface="Calibri" panose="020F0502020204030204"/>
              </a:rPr>
              <a:t>K</a:t>
            </a:r>
            <a:r>
              <a:rPr kumimoji="0" lang="tr-TR" sz="2400" b="0" i="0" u="none" strike="noStrike" kern="1200" cap="none" spc="0" normalizeH="0" baseline="0" noProof="0" dirty="0" err="1">
                <a:ln>
                  <a:noFill/>
                </a:ln>
                <a:solidFill>
                  <a:schemeClr val="accent2"/>
                </a:solidFill>
                <a:effectLst/>
                <a:uLnTx/>
                <a:uFillTx/>
                <a:latin typeface="Calibri" panose="020F0502020204030204"/>
                <a:ea typeface="+mn-ea"/>
                <a:cs typeface="+mn-cs"/>
              </a:rPr>
              <a:t>oşullandırma</a:t>
            </a:r>
            <a:endParaRPr kumimoji="0" lang="tr-TR" sz="24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graphicFrame>
        <p:nvGraphicFramePr>
          <p:cNvPr id="7" name="Tablo 6">
            <a:extLst>
              <a:ext uri="{FF2B5EF4-FFF2-40B4-BE49-F238E27FC236}">
                <a16:creationId xmlns="" xmlns:a16="http://schemas.microsoft.com/office/drawing/2014/main" id="{364AE2F2-E9F8-4AA0-8679-86577193BAE9}"/>
              </a:ext>
            </a:extLst>
          </p:cNvPr>
          <p:cNvGraphicFramePr>
            <a:graphicFrameLocks noGrp="1"/>
          </p:cNvGraphicFramePr>
          <p:nvPr>
            <p:extLst>
              <p:ext uri="{D42A27DB-BD31-4B8C-83A1-F6EECF244321}">
                <p14:modId xmlns:p14="http://schemas.microsoft.com/office/powerpoint/2010/main" val="3852875023"/>
              </p:ext>
            </p:extLst>
          </p:nvPr>
        </p:nvGraphicFramePr>
        <p:xfrm>
          <a:off x="839952" y="1728227"/>
          <a:ext cx="3763695" cy="2678144"/>
        </p:xfrm>
        <a:graphic>
          <a:graphicData uri="http://schemas.openxmlformats.org/drawingml/2006/table">
            <a:tbl>
              <a:tblPr firstRow="1" firstCol="1" bandRow="1"/>
              <a:tblGrid>
                <a:gridCol w="252745">
                  <a:extLst>
                    <a:ext uri="{9D8B030D-6E8A-4147-A177-3AD203B41FA5}">
                      <a16:colId xmlns="" xmlns:a16="http://schemas.microsoft.com/office/drawing/2014/main" val="1863801646"/>
                    </a:ext>
                  </a:extLst>
                </a:gridCol>
                <a:gridCol w="390105">
                  <a:extLst>
                    <a:ext uri="{9D8B030D-6E8A-4147-A177-3AD203B41FA5}">
                      <a16:colId xmlns="" xmlns:a16="http://schemas.microsoft.com/office/drawing/2014/main" val="758724208"/>
                    </a:ext>
                  </a:extLst>
                </a:gridCol>
                <a:gridCol w="648257">
                  <a:extLst>
                    <a:ext uri="{9D8B030D-6E8A-4147-A177-3AD203B41FA5}">
                      <a16:colId xmlns="" xmlns:a16="http://schemas.microsoft.com/office/drawing/2014/main" val="708882737"/>
                    </a:ext>
                  </a:extLst>
                </a:gridCol>
                <a:gridCol w="602123">
                  <a:extLst>
                    <a:ext uri="{9D8B030D-6E8A-4147-A177-3AD203B41FA5}">
                      <a16:colId xmlns="" xmlns:a16="http://schemas.microsoft.com/office/drawing/2014/main" val="27307960"/>
                    </a:ext>
                  </a:extLst>
                </a:gridCol>
                <a:gridCol w="1461522">
                  <a:extLst>
                    <a:ext uri="{9D8B030D-6E8A-4147-A177-3AD203B41FA5}">
                      <a16:colId xmlns="" xmlns:a16="http://schemas.microsoft.com/office/drawing/2014/main" val="3801027792"/>
                    </a:ext>
                  </a:extLst>
                </a:gridCol>
                <a:gridCol w="408943">
                  <a:extLst>
                    <a:ext uri="{9D8B030D-6E8A-4147-A177-3AD203B41FA5}">
                      <a16:colId xmlns="" xmlns:a16="http://schemas.microsoft.com/office/drawing/2014/main" val="3291900887"/>
                    </a:ext>
                  </a:extLst>
                </a:gridCol>
              </a:tblGrid>
              <a:tr h="176839">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21368769"/>
                  </a:ext>
                </a:extLst>
              </a:tr>
              <a:tr h="571175">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Satır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Kişi Kodu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Yaptığı İş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Vardiya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Sağlık Durumu Bilgisi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Engel Oranı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 xmlns:a16="http://schemas.microsoft.com/office/drawing/2014/main" val="1203585138"/>
                  </a:ext>
                </a:extLst>
              </a:tr>
              <a:tr h="426637">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Taşlama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vardiya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Yüksekte çalışmamalı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27854688"/>
                  </a:ext>
                </a:extLst>
              </a:tr>
              <a:tr h="571175">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Makine operatörü (mekanik testere)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Tek vardiya (gündüz)</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Aşındırıcı, tahriş edici madde, kesici el aleti kullanamaz, makina operatörlüğü yapmamalı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92796539"/>
                  </a:ext>
                </a:extLst>
              </a:tr>
              <a:tr h="571175">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Kum hazırlama (oda içi)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vardiya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6000"/>
                        </a:lnSpc>
                        <a:spcAft>
                          <a:spcPts val="800"/>
                        </a:spcAft>
                      </a:pPr>
                      <a:r>
                        <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Yüksekte çalışmamalıdır, radyasyon ve titreşime maruz kalmamalı, yoğun beden gücü kullanmamalı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6000"/>
                        </a:lnSpc>
                        <a:spcAft>
                          <a:spcPts val="800"/>
                        </a:spcAft>
                      </a:pPr>
                      <a:r>
                        <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88407208"/>
                  </a:ext>
                </a:extLst>
              </a:tr>
              <a:tr h="361143">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tr-TR"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57379896"/>
                  </a:ext>
                </a:extLst>
              </a:tr>
            </a:tbl>
          </a:graphicData>
        </a:graphic>
      </p:graphicFrame>
      <p:sp>
        <p:nvSpPr>
          <p:cNvPr id="9" name="Metin kutusu 8">
            <a:extLst>
              <a:ext uri="{FF2B5EF4-FFF2-40B4-BE49-F238E27FC236}">
                <a16:creationId xmlns="" xmlns:a16="http://schemas.microsoft.com/office/drawing/2014/main" id="{0BD232BB-BDED-4770-AE15-DC399BD2CA0E}"/>
              </a:ext>
            </a:extLst>
          </p:cNvPr>
          <p:cNvSpPr txBox="1"/>
          <p:nvPr/>
        </p:nvSpPr>
        <p:spPr>
          <a:xfrm>
            <a:off x="638185" y="744950"/>
            <a:ext cx="11076220" cy="461665"/>
          </a:xfrm>
          <a:prstGeom prst="rect">
            <a:avLst/>
          </a:prstGeom>
          <a:noFill/>
        </p:spPr>
        <p:txBody>
          <a:bodyPr wrap="square">
            <a:spAutoFit/>
          </a:bodyPr>
          <a:lstStyle/>
          <a:p>
            <a:pPr marL="171450" indent="-171450">
              <a:buFont typeface="Wingdings" panose="05000000000000000000" pitchFamily="2" charset="2"/>
              <a:buChar char="§"/>
            </a:pPr>
            <a:r>
              <a:rPr lang="tr-TR" sz="1200" dirty="0"/>
              <a:t>Heyet raporundaki hastalık detayı bilgileri ve iş yeri hekimi görüşü dikkate alınarak, kişinin çalışacağı iş ortamındaki engel durumuyla ilgili spesifik bir tehlikeye maruz kalmaması veya vardiyası ile ilgili </a:t>
            </a:r>
            <a:r>
              <a:rPr lang="tr-TR" sz="1200" dirty="0" err="1"/>
              <a:t>organizasyonel</a:t>
            </a:r>
            <a:r>
              <a:rPr lang="tr-TR" sz="1200" dirty="0"/>
              <a:t> bir hataya engel olmak için mutlak uygunluk koşullandırması yapılır.</a:t>
            </a:r>
          </a:p>
        </p:txBody>
      </p:sp>
      <p:sp>
        <p:nvSpPr>
          <p:cNvPr id="3" name="Oval 2">
            <a:extLst>
              <a:ext uri="{FF2B5EF4-FFF2-40B4-BE49-F238E27FC236}">
                <a16:creationId xmlns="" xmlns:a16="http://schemas.microsoft.com/office/drawing/2014/main" id="{AE1B8F4E-A231-4060-A6F4-DF232D72ACA9}"/>
              </a:ext>
            </a:extLst>
          </p:cNvPr>
          <p:cNvSpPr/>
          <p:nvPr/>
        </p:nvSpPr>
        <p:spPr>
          <a:xfrm>
            <a:off x="2138455" y="2926269"/>
            <a:ext cx="578840" cy="536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Metin kutusu 25">
            <a:extLst>
              <a:ext uri="{FF2B5EF4-FFF2-40B4-BE49-F238E27FC236}">
                <a16:creationId xmlns="" xmlns:a16="http://schemas.microsoft.com/office/drawing/2014/main" id="{DB915973-DEE5-4858-94E1-0BFC8927EEC4}"/>
              </a:ext>
            </a:extLst>
          </p:cNvPr>
          <p:cNvSpPr txBox="1"/>
          <p:nvPr/>
        </p:nvSpPr>
        <p:spPr>
          <a:xfrm>
            <a:off x="638185" y="5101443"/>
            <a:ext cx="11076220" cy="461665"/>
          </a:xfrm>
          <a:prstGeom prst="rect">
            <a:avLst/>
          </a:prstGeom>
          <a:noFill/>
        </p:spPr>
        <p:txBody>
          <a:bodyPr wrap="square" rtlCol="0">
            <a:spAutoFit/>
          </a:bodyPr>
          <a:lstStyle/>
          <a:p>
            <a:pPr marL="171450" indent="-171450">
              <a:buFont typeface="Wingdings" panose="05000000000000000000" pitchFamily="2" charset="2"/>
              <a:buChar char="Ø"/>
            </a:pPr>
            <a:r>
              <a:rPr lang="tr-TR" sz="1200" dirty="0"/>
              <a:t>Heyet raporundaki çalışamaz şartı ibareleri her kişi için değerlendirilerek ortamdaki risk etmenleri ve vardiya bilgisiyle bağdaştırılır, ilgili kutucuklara “1” veya “0” değerleri girilir. “0” değeri alan kutucuklar ön koşullandırmaya tabi olduğu için sarı renkle işaretlenir. </a:t>
            </a:r>
          </a:p>
        </p:txBody>
      </p:sp>
      <p:sp>
        <p:nvSpPr>
          <p:cNvPr id="30" name="Metin kutusu 29">
            <a:extLst>
              <a:ext uri="{FF2B5EF4-FFF2-40B4-BE49-F238E27FC236}">
                <a16:creationId xmlns="" xmlns:a16="http://schemas.microsoft.com/office/drawing/2014/main" id="{E5737DD7-6B9F-44D3-B2F2-DD002479A4CE}"/>
              </a:ext>
            </a:extLst>
          </p:cNvPr>
          <p:cNvSpPr txBox="1"/>
          <p:nvPr/>
        </p:nvSpPr>
        <p:spPr>
          <a:xfrm>
            <a:off x="638185" y="5548376"/>
            <a:ext cx="11076220" cy="461665"/>
          </a:xfrm>
          <a:prstGeom prst="rect">
            <a:avLst/>
          </a:prstGeom>
          <a:noFill/>
        </p:spPr>
        <p:txBody>
          <a:bodyPr wrap="square" rtlCol="0">
            <a:spAutoFit/>
          </a:bodyPr>
          <a:lstStyle/>
          <a:p>
            <a:pPr marL="171450" indent="-171450">
              <a:buFont typeface="Wingdings" panose="05000000000000000000" pitchFamily="2" charset="2"/>
              <a:buChar char="Ø"/>
            </a:pPr>
            <a:r>
              <a:rPr lang="tr-TR" sz="1200" dirty="0"/>
              <a:t>Değerlendirilen kişide en az bir tane kırmızı kutucuk olması haline AG sütununa “Uygun Değil” (UD) olarak kodlama yapılır ve risk skoruna bakılmaksızın kişi çok yüksek riskli kategoride değerlendirilir.</a:t>
            </a:r>
          </a:p>
        </p:txBody>
      </p:sp>
      <p:sp>
        <p:nvSpPr>
          <p:cNvPr id="31" name="Metin kutusu 30">
            <a:extLst>
              <a:ext uri="{FF2B5EF4-FFF2-40B4-BE49-F238E27FC236}">
                <a16:creationId xmlns="" xmlns:a16="http://schemas.microsoft.com/office/drawing/2014/main" id="{8F15B40D-1DAA-4607-9099-124E3E122689}"/>
              </a:ext>
            </a:extLst>
          </p:cNvPr>
          <p:cNvSpPr txBox="1"/>
          <p:nvPr/>
        </p:nvSpPr>
        <p:spPr>
          <a:xfrm>
            <a:off x="638185" y="6007599"/>
            <a:ext cx="10802266" cy="276999"/>
          </a:xfrm>
          <a:prstGeom prst="rect">
            <a:avLst/>
          </a:prstGeom>
          <a:noFill/>
        </p:spPr>
        <p:txBody>
          <a:bodyPr wrap="square" rtlCol="0">
            <a:spAutoFit/>
          </a:bodyPr>
          <a:lstStyle/>
          <a:p>
            <a:pPr marL="171450" indent="-171450">
              <a:buFont typeface="Wingdings" panose="05000000000000000000" pitchFamily="2" charset="2"/>
              <a:buChar char="Ø"/>
            </a:pPr>
            <a:r>
              <a:rPr kumimoji="0" lang="tr-TR" sz="1200" b="0" i="0" u="none" strike="noStrike" kern="1200" cap="none" spc="0" normalizeH="0" baseline="0" noProof="0" dirty="0">
                <a:ln>
                  <a:noFill/>
                </a:ln>
                <a:solidFill>
                  <a:srgbClr val="000000"/>
                </a:solidFill>
                <a:effectLst/>
                <a:uLnTx/>
                <a:uFillTx/>
                <a:latin typeface="Calibri" panose="020F0502020204030204"/>
                <a:ea typeface="+mn-ea"/>
                <a:cs typeface="+mn-cs"/>
              </a:rPr>
              <a:t>Ön koşullandırmaya göre uygun olan çalışanlar “Uygun” (U) olarak kodlanır ve risk skoru üzerinden değerlendirilirler.</a:t>
            </a:r>
            <a:endParaRPr lang="tr-TR" dirty="0"/>
          </a:p>
        </p:txBody>
      </p:sp>
      <p:sp>
        <p:nvSpPr>
          <p:cNvPr id="32" name="Footer Placeholder 3">
            <a:extLst>
              <a:ext uri="{FF2B5EF4-FFF2-40B4-BE49-F238E27FC236}">
                <a16:creationId xmlns="" xmlns:a16="http://schemas.microsoft.com/office/drawing/2014/main" id="{8330B946-1386-440F-B934-6EDF61A4B77E}"/>
              </a:ext>
            </a:extLst>
          </p:cNvPr>
          <p:cNvSpPr txBox="1">
            <a:spLocks/>
          </p:cNvSpPr>
          <p:nvPr/>
        </p:nvSpPr>
        <p:spPr>
          <a:xfrm>
            <a:off x="9701528" y="6500912"/>
            <a:ext cx="2395221" cy="274320"/>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a:t>O</a:t>
            </a:r>
            <a:r>
              <a:rPr lang="tr-TR" cap="none"/>
              <a:t>nur GARİPOĞLU </a:t>
            </a:r>
            <a:r>
              <a:rPr lang="en-US"/>
              <a:t>/</a:t>
            </a:r>
            <a:r>
              <a:rPr lang="tr-TR"/>
              <a:t> </a:t>
            </a:r>
            <a:r>
              <a:rPr lang="tr-TR" cap="none"/>
              <a:t>Üsküdar Üni. Y.L. Tezi</a:t>
            </a:r>
            <a:endParaRPr lang="en-US" dirty="0"/>
          </a:p>
        </p:txBody>
      </p:sp>
      <p:pic>
        <p:nvPicPr>
          <p:cNvPr id="34" name="Resim 33">
            <a:extLst>
              <a:ext uri="{FF2B5EF4-FFF2-40B4-BE49-F238E27FC236}">
                <a16:creationId xmlns="" xmlns:a16="http://schemas.microsoft.com/office/drawing/2014/main" id="{C4A74B6A-E836-4DB2-AA78-FEEBE9E3E638}"/>
              </a:ext>
            </a:extLst>
          </p:cNvPr>
          <p:cNvPicPr>
            <a:picLocks noChangeAspect="1"/>
          </p:cNvPicPr>
          <p:nvPr/>
        </p:nvPicPr>
        <p:blipFill>
          <a:blip r:embed="rId2"/>
          <a:stretch>
            <a:fillRect/>
          </a:stretch>
        </p:blipFill>
        <p:spPr>
          <a:xfrm>
            <a:off x="4843597" y="1298775"/>
            <a:ext cx="6870808" cy="3796155"/>
          </a:xfrm>
          <a:prstGeom prst="rect">
            <a:avLst/>
          </a:prstGeom>
        </p:spPr>
      </p:pic>
      <p:sp>
        <p:nvSpPr>
          <p:cNvPr id="10" name="Oval 9">
            <a:extLst>
              <a:ext uri="{FF2B5EF4-FFF2-40B4-BE49-F238E27FC236}">
                <a16:creationId xmlns="" xmlns:a16="http://schemas.microsoft.com/office/drawing/2014/main" id="{9C3FA48A-E3BA-406F-A823-751B6B204844}"/>
              </a:ext>
            </a:extLst>
          </p:cNvPr>
          <p:cNvSpPr/>
          <p:nvPr/>
        </p:nvSpPr>
        <p:spPr>
          <a:xfrm>
            <a:off x="7131703" y="3743155"/>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 xmlns:a16="http://schemas.microsoft.com/office/drawing/2014/main" id="{BCD4995A-3DEB-4CFD-A437-AAC8DE723349}"/>
              </a:ext>
            </a:extLst>
          </p:cNvPr>
          <p:cNvSpPr/>
          <p:nvPr/>
        </p:nvSpPr>
        <p:spPr>
          <a:xfrm>
            <a:off x="7331334" y="3741690"/>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Oval 11">
            <a:extLst>
              <a:ext uri="{FF2B5EF4-FFF2-40B4-BE49-F238E27FC236}">
                <a16:creationId xmlns="" xmlns:a16="http://schemas.microsoft.com/office/drawing/2014/main" id="{1989E145-E078-4638-9C01-8846E40E25F7}"/>
              </a:ext>
            </a:extLst>
          </p:cNvPr>
          <p:cNvSpPr/>
          <p:nvPr/>
        </p:nvSpPr>
        <p:spPr>
          <a:xfrm>
            <a:off x="5666014" y="4310236"/>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Oval 12">
            <a:extLst>
              <a:ext uri="{FF2B5EF4-FFF2-40B4-BE49-F238E27FC236}">
                <a16:creationId xmlns="" xmlns:a16="http://schemas.microsoft.com/office/drawing/2014/main" id="{D944C52C-BCBB-4506-9E0E-C704852320C5}"/>
              </a:ext>
            </a:extLst>
          </p:cNvPr>
          <p:cNvSpPr/>
          <p:nvPr/>
        </p:nvSpPr>
        <p:spPr>
          <a:xfrm>
            <a:off x="6291758" y="4310236"/>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a:extLst>
              <a:ext uri="{FF2B5EF4-FFF2-40B4-BE49-F238E27FC236}">
                <a16:creationId xmlns="" xmlns:a16="http://schemas.microsoft.com/office/drawing/2014/main" id="{58CA21CD-BAC0-4B6D-A1A9-294B7071223C}"/>
              </a:ext>
            </a:extLst>
          </p:cNvPr>
          <p:cNvSpPr/>
          <p:nvPr/>
        </p:nvSpPr>
        <p:spPr>
          <a:xfrm>
            <a:off x="8791202" y="3743155"/>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Oval 14">
            <a:extLst>
              <a:ext uri="{FF2B5EF4-FFF2-40B4-BE49-F238E27FC236}">
                <a16:creationId xmlns="" xmlns:a16="http://schemas.microsoft.com/office/drawing/2014/main" id="{D8DA3AB0-BC00-43CF-8018-75957AE572C1}"/>
              </a:ext>
            </a:extLst>
          </p:cNvPr>
          <p:cNvSpPr/>
          <p:nvPr/>
        </p:nvSpPr>
        <p:spPr>
          <a:xfrm>
            <a:off x="8168590" y="4320387"/>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a:extLst>
              <a:ext uri="{FF2B5EF4-FFF2-40B4-BE49-F238E27FC236}">
                <a16:creationId xmlns="" xmlns:a16="http://schemas.microsoft.com/office/drawing/2014/main" id="{5BFC9267-EEAC-4D48-9848-E79ED8F36545}"/>
              </a:ext>
            </a:extLst>
          </p:cNvPr>
          <p:cNvSpPr/>
          <p:nvPr/>
        </p:nvSpPr>
        <p:spPr>
          <a:xfrm>
            <a:off x="8990833" y="3743155"/>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7" name="Oval 16">
            <a:extLst>
              <a:ext uri="{FF2B5EF4-FFF2-40B4-BE49-F238E27FC236}">
                <a16:creationId xmlns="" xmlns:a16="http://schemas.microsoft.com/office/drawing/2014/main" id="{45ED01F4-2AE1-46A3-883E-E308ACFBCE09}"/>
              </a:ext>
            </a:extLst>
          </p:cNvPr>
          <p:cNvSpPr/>
          <p:nvPr/>
        </p:nvSpPr>
        <p:spPr>
          <a:xfrm>
            <a:off x="9001499" y="4320386"/>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8" name="Oval 17">
            <a:extLst>
              <a:ext uri="{FF2B5EF4-FFF2-40B4-BE49-F238E27FC236}">
                <a16:creationId xmlns="" xmlns:a16="http://schemas.microsoft.com/office/drawing/2014/main" id="{626E0934-4FDC-4E50-B75B-4612F2E3C8A0}"/>
              </a:ext>
            </a:extLst>
          </p:cNvPr>
          <p:cNvSpPr/>
          <p:nvPr/>
        </p:nvSpPr>
        <p:spPr>
          <a:xfrm>
            <a:off x="9415406" y="3745102"/>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Oval 18">
            <a:extLst>
              <a:ext uri="{FF2B5EF4-FFF2-40B4-BE49-F238E27FC236}">
                <a16:creationId xmlns="" xmlns:a16="http://schemas.microsoft.com/office/drawing/2014/main" id="{6A401411-4605-4C6E-9151-7706DCDA70D4}"/>
              </a:ext>
            </a:extLst>
          </p:cNvPr>
          <p:cNvSpPr/>
          <p:nvPr/>
        </p:nvSpPr>
        <p:spPr>
          <a:xfrm>
            <a:off x="9415466" y="4320385"/>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0" name="Oval 19">
            <a:extLst>
              <a:ext uri="{FF2B5EF4-FFF2-40B4-BE49-F238E27FC236}">
                <a16:creationId xmlns="" xmlns:a16="http://schemas.microsoft.com/office/drawing/2014/main" id="{F887A3E6-4805-42E6-B129-DDB81FF18F37}"/>
              </a:ext>
            </a:extLst>
          </p:cNvPr>
          <p:cNvSpPr/>
          <p:nvPr/>
        </p:nvSpPr>
        <p:spPr>
          <a:xfrm>
            <a:off x="9622419" y="3745102"/>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1" name="Oval 20">
            <a:extLst>
              <a:ext uri="{FF2B5EF4-FFF2-40B4-BE49-F238E27FC236}">
                <a16:creationId xmlns="" xmlns:a16="http://schemas.microsoft.com/office/drawing/2014/main" id="{699881E1-753F-4EC4-8E56-FE8049EE7905}"/>
              </a:ext>
            </a:extLst>
          </p:cNvPr>
          <p:cNvSpPr/>
          <p:nvPr/>
        </p:nvSpPr>
        <p:spPr>
          <a:xfrm>
            <a:off x="9413321" y="3194716"/>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3" name="Oval 22">
            <a:extLst>
              <a:ext uri="{FF2B5EF4-FFF2-40B4-BE49-F238E27FC236}">
                <a16:creationId xmlns="" xmlns:a16="http://schemas.microsoft.com/office/drawing/2014/main" id="{CD33E58D-3093-4314-8563-769687A88418}"/>
              </a:ext>
            </a:extLst>
          </p:cNvPr>
          <p:cNvSpPr/>
          <p:nvPr/>
        </p:nvSpPr>
        <p:spPr>
          <a:xfrm>
            <a:off x="9624784" y="4310236"/>
            <a:ext cx="181369" cy="468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5" name="Grafik 24" descr="Ünlem İşareti düz dolguyla">
            <a:extLst>
              <a:ext uri="{FF2B5EF4-FFF2-40B4-BE49-F238E27FC236}">
                <a16:creationId xmlns="" xmlns:a16="http://schemas.microsoft.com/office/drawing/2014/main" id="{1ED7373A-67F5-4E23-82FB-860EE466738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124679" y="3558176"/>
            <a:ext cx="356931" cy="356931"/>
          </a:xfrm>
          <a:prstGeom prst="rect">
            <a:avLst/>
          </a:prstGeom>
        </p:spPr>
      </p:pic>
      <p:sp>
        <p:nvSpPr>
          <p:cNvPr id="27" name="Dikdörtgen 26">
            <a:extLst>
              <a:ext uri="{FF2B5EF4-FFF2-40B4-BE49-F238E27FC236}">
                <a16:creationId xmlns="" xmlns:a16="http://schemas.microsoft.com/office/drawing/2014/main" id="{365D03DD-FD76-404D-84A0-F875897706AB}"/>
              </a:ext>
            </a:extLst>
          </p:cNvPr>
          <p:cNvSpPr/>
          <p:nvPr/>
        </p:nvSpPr>
        <p:spPr>
          <a:xfrm>
            <a:off x="10234569" y="1298775"/>
            <a:ext cx="201337" cy="37961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8" name="Grafik 27" descr="Ünlem İşareti düz dolguyla">
            <a:extLst>
              <a:ext uri="{FF2B5EF4-FFF2-40B4-BE49-F238E27FC236}">
                <a16:creationId xmlns="" xmlns:a16="http://schemas.microsoft.com/office/drawing/2014/main" id="{623A3AC3-A1C9-43E9-BC9A-78951DF214A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156771" y="3552621"/>
            <a:ext cx="356931" cy="356931"/>
          </a:xfrm>
          <a:prstGeom prst="rect">
            <a:avLst/>
          </a:prstGeom>
        </p:spPr>
      </p:pic>
      <p:sp>
        <p:nvSpPr>
          <p:cNvPr id="29" name="Dikdörtgen 28">
            <a:extLst>
              <a:ext uri="{FF2B5EF4-FFF2-40B4-BE49-F238E27FC236}">
                <a16:creationId xmlns="" xmlns:a16="http://schemas.microsoft.com/office/drawing/2014/main" id="{42DF7890-DE55-4FE5-A474-8994E018A37C}"/>
              </a:ext>
            </a:extLst>
          </p:cNvPr>
          <p:cNvSpPr/>
          <p:nvPr/>
        </p:nvSpPr>
        <p:spPr>
          <a:xfrm>
            <a:off x="10861196" y="3697189"/>
            <a:ext cx="833218" cy="591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75363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ppt_w</p:attrName>
                                        </p:attrNameLst>
                                      </p:cBhvr>
                                      <p:tavLst>
                                        <p:tav tm="0">
                                          <p:val>
                                            <p:fltVal val="0"/>
                                          </p:val>
                                        </p:tav>
                                        <p:tav tm="100000">
                                          <p:val>
                                            <p:strVal val="#ppt_w"/>
                                          </p:val>
                                        </p:tav>
                                      </p:tavLst>
                                    </p:anim>
                                    <p:anim calcmode="lin" valueType="num">
                                      <p:cBhvr>
                                        <p:cTn id="73" dur="500" fill="hold"/>
                                        <p:tgtEl>
                                          <p:spTgt spid="3"/>
                                        </p:tgtEl>
                                        <p:attrNameLst>
                                          <p:attrName>ppt_h</p:attrName>
                                        </p:attrNameLst>
                                      </p:cBhvr>
                                      <p:tavLst>
                                        <p:tav tm="0">
                                          <p:val>
                                            <p:fltVal val="0"/>
                                          </p:val>
                                        </p:tav>
                                        <p:tav tm="100000">
                                          <p:val>
                                            <p:strVal val="#ppt_h"/>
                                          </p:val>
                                        </p:tav>
                                      </p:tavLst>
                                    </p:anim>
                                    <p:animEffect transition="in" filter="fade">
                                      <p:cBhvr>
                                        <p:cTn id="74" dur="500"/>
                                        <p:tgtEl>
                                          <p:spTgt spid="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par>
                                <p:cTn id="87" presetID="53" presetClass="entr" presetSubtype="16"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500" fill="hold"/>
                                        <p:tgtEl>
                                          <p:spTgt spid="28"/>
                                        </p:tgtEl>
                                        <p:attrNameLst>
                                          <p:attrName>ppt_w</p:attrName>
                                        </p:attrNameLst>
                                      </p:cBhvr>
                                      <p:tavLst>
                                        <p:tav tm="0">
                                          <p:val>
                                            <p:fltVal val="0"/>
                                          </p:val>
                                        </p:tav>
                                        <p:tav tm="100000">
                                          <p:val>
                                            <p:strVal val="#ppt_w"/>
                                          </p:val>
                                        </p:tav>
                                      </p:tavLst>
                                    </p:anim>
                                    <p:anim calcmode="lin" valueType="num">
                                      <p:cBhvr>
                                        <p:cTn id="95" dur="500" fill="hold"/>
                                        <p:tgtEl>
                                          <p:spTgt spid="28"/>
                                        </p:tgtEl>
                                        <p:attrNameLst>
                                          <p:attrName>ppt_h</p:attrName>
                                        </p:attrNameLst>
                                      </p:cBhvr>
                                      <p:tavLst>
                                        <p:tav tm="0">
                                          <p:val>
                                            <p:fltVal val="0"/>
                                          </p:val>
                                        </p:tav>
                                        <p:tav tm="100000">
                                          <p:val>
                                            <p:strVal val="#ppt_h"/>
                                          </p:val>
                                        </p:tav>
                                      </p:tavLst>
                                    </p:anim>
                                    <p:animEffect transition="in" filter="fade">
                                      <p:cBhvr>
                                        <p:cTn id="96" dur="500"/>
                                        <p:tgtEl>
                                          <p:spTgt spid="28"/>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p:cTn id="104" dur="500" fill="hold"/>
                                        <p:tgtEl>
                                          <p:spTgt spid="29"/>
                                        </p:tgtEl>
                                        <p:attrNameLst>
                                          <p:attrName>ppt_w</p:attrName>
                                        </p:attrNameLst>
                                      </p:cBhvr>
                                      <p:tavLst>
                                        <p:tav tm="0">
                                          <p:val>
                                            <p:fltVal val="0"/>
                                          </p:val>
                                        </p:tav>
                                        <p:tav tm="100000">
                                          <p:val>
                                            <p:strVal val="#ppt_w"/>
                                          </p:val>
                                        </p:tav>
                                      </p:tavLst>
                                    </p:anim>
                                    <p:anim calcmode="lin" valueType="num">
                                      <p:cBhvr>
                                        <p:cTn id="105" dur="500" fill="hold"/>
                                        <p:tgtEl>
                                          <p:spTgt spid="29"/>
                                        </p:tgtEl>
                                        <p:attrNameLst>
                                          <p:attrName>ppt_h</p:attrName>
                                        </p:attrNameLst>
                                      </p:cBhvr>
                                      <p:tavLst>
                                        <p:tav tm="0">
                                          <p:val>
                                            <p:fltVal val="0"/>
                                          </p:val>
                                        </p:tav>
                                        <p:tav tm="100000">
                                          <p:val>
                                            <p:strVal val="#ppt_h"/>
                                          </p:val>
                                        </p:tav>
                                      </p:tavLst>
                                    </p:anim>
                                    <p:animEffect transition="in" filter="fade">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30" grpId="0"/>
      <p:bldP spid="31"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7"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894C12DE-6EB6-457E-A249-3CB4A17F2778}"/>
              </a:ext>
            </a:extLst>
          </p:cNvPr>
          <p:cNvSpPr txBox="1"/>
          <p:nvPr/>
        </p:nvSpPr>
        <p:spPr>
          <a:xfrm>
            <a:off x="762000" y="348734"/>
            <a:ext cx="2705100" cy="424732"/>
          </a:xfrm>
          <a:prstGeom prst="rect">
            <a:avLst/>
          </a:prstGeom>
          <a:noFill/>
        </p:spPr>
        <p:txBody>
          <a:bodyPr wrap="square">
            <a:spAutoFit/>
          </a:bodyPr>
          <a:lstStyle/>
          <a:p>
            <a:pPr marR="0" lvl="0" algn="l" defTabSz="914400" rtl="0" eaLnBrk="1" fontAlgn="auto" latinLnBrk="0" hangingPunct="1">
              <a:lnSpc>
                <a:spcPct val="90000"/>
              </a:lnSpc>
              <a:spcBef>
                <a:spcPts val="1200"/>
              </a:spcBef>
              <a:spcAft>
                <a:spcPts val="200"/>
              </a:spcAft>
              <a:buClr>
                <a:srgbClr val="E48312"/>
              </a:buClr>
              <a:buSzPct val="100000"/>
              <a:tabLst/>
              <a:defRPr/>
            </a:pPr>
            <a:r>
              <a:rPr kumimoji="0" lang="tr-TR"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5. </a:t>
            </a:r>
            <a:r>
              <a:rPr kumimoji="0" lang="tr-TR" sz="2400" b="0" i="0" u="none" strike="noStrike" kern="1200" cap="none" spc="0" normalizeH="0" baseline="0" noProof="0" dirty="0">
                <a:ln>
                  <a:noFill/>
                </a:ln>
                <a:solidFill>
                  <a:schemeClr val="accent2"/>
                </a:solidFill>
                <a:effectLst/>
                <a:uLnTx/>
                <a:uFillTx/>
                <a:latin typeface="Calibri" panose="020F0502020204030204"/>
                <a:ea typeface="+mn-ea"/>
                <a:cs typeface="+mn-cs"/>
              </a:rPr>
              <a:t>Puanlama Matrisi</a:t>
            </a:r>
          </a:p>
        </p:txBody>
      </p:sp>
      <p:sp>
        <p:nvSpPr>
          <p:cNvPr id="6" name="Footer Placeholder 3">
            <a:extLst>
              <a:ext uri="{FF2B5EF4-FFF2-40B4-BE49-F238E27FC236}">
                <a16:creationId xmlns="" xmlns:a16="http://schemas.microsoft.com/office/drawing/2014/main" id="{FDE9B0A9-C6A5-4EBE-B624-2B73EFA1CBC0}"/>
              </a:ext>
            </a:extLst>
          </p:cNvPr>
          <p:cNvSpPr txBox="1">
            <a:spLocks/>
          </p:cNvSpPr>
          <p:nvPr/>
        </p:nvSpPr>
        <p:spPr>
          <a:xfrm>
            <a:off x="9701528" y="6500912"/>
            <a:ext cx="2395221" cy="274320"/>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sp>
        <p:nvSpPr>
          <p:cNvPr id="9" name="Metin kutusu 8">
            <a:extLst>
              <a:ext uri="{FF2B5EF4-FFF2-40B4-BE49-F238E27FC236}">
                <a16:creationId xmlns="" xmlns:a16="http://schemas.microsoft.com/office/drawing/2014/main" id="{5FAA8B29-2B5E-4FD5-999F-7815D21BA018}"/>
              </a:ext>
            </a:extLst>
          </p:cNvPr>
          <p:cNvSpPr txBox="1"/>
          <p:nvPr/>
        </p:nvSpPr>
        <p:spPr>
          <a:xfrm>
            <a:off x="762000" y="1196531"/>
            <a:ext cx="10827489" cy="3416320"/>
          </a:xfrm>
          <a:prstGeom prst="rect">
            <a:avLst/>
          </a:prstGeom>
          <a:noFill/>
        </p:spPr>
        <p:txBody>
          <a:bodyPr wrap="square">
            <a:spAutoFit/>
          </a:bodyPr>
          <a:lstStyle/>
          <a:p>
            <a:pPr marL="285750" indent="-285750" algn="just">
              <a:buFont typeface="Arial" panose="020B0604020202020204" pitchFamily="34" charset="0"/>
              <a:buChar char="•"/>
            </a:pPr>
            <a:r>
              <a:rPr lang="tr-TR" dirty="0"/>
              <a:t>Risk düzeyi belirleme matrisinin oluşumunda önem taşıyan en yüksek engel oranı yüzdesi olarak %60 değeri baz alınmıştır.</a:t>
            </a:r>
          </a:p>
          <a:p>
            <a:pPr algn="just"/>
            <a:endParaRPr lang="tr-TR" dirty="0"/>
          </a:p>
          <a:p>
            <a:pPr marL="285750" indent="-285750" algn="just">
              <a:buFont typeface="Arial" panose="020B0604020202020204" pitchFamily="34" charset="0"/>
              <a:buChar char="•"/>
            </a:pPr>
            <a:r>
              <a:rPr lang="tr-TR" dirty="0"/>
              <a:t>Bu değerin belirlenmesinde 5510 Sayılı Sosyal Sigortalar Genel Sağlık Sigortası Kanununun 25. Maddesindeki Maluliyet hali dikkate alınmıştır. </a:t>
            </a:r>
            <a:r>
              <a:rPr lang="tr-TR" i="1" dirty="0">
                <a:latin typeface="Times New Roman" panose="02020603050405020304" pitchFamily="18" charset="0"/>
                <a:cs typeface="Times New Roman" panose="02020603050405020304" pitchFamily="18" charset="0"/>
              </a:rPr>
              <a:t>“…sigortalılar için çalışma gücünün en az %60’ını veya vazifelerini yapamayacak şekilde meslekte kazanma gücünü kaybettiği Kurum Sağlık Kurulunca tespit edilen sigortalı, malûl sayılır.”</a:t>
            </a:r>
          </a:p>
          <a:p>
            <a:pPr algn="just"/>
            <a:endParaRPr lang="tr-TR" i="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u="sng" dirty="0"/>
              <a:t>Meslekte kazanma gücünün en az %60 olarak kaybedilmesi halinde kişinin sigortalılık hükümleri de değişmektedir. </a:t>
            </a:r>
            <a:r>
              <a:rPr lang="tr-TR" dirty="0"/>
              <a:t>Bu nedenle belirtilen mevzuat hükmünden yararlanarak maluliyet ilkesi hesaplama parametresi olarak kullanılmıştır.</a:t>
            </a:r>
          </a:p>
          <a:p>
            <a:pPr marL="285750" indent="-285750">
              <a:buFont typeface="Arial" panose="020B0604020202020204" pitchFamily="34" charset="0"/>
              <a:buChar char="•"/>
            </a:pPr>
            <a:endParaRPr lang="tr-T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040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 xmlns:a16="http://schemas.microsoft.com/office/drawing/2014/main" id="{68CC9577-F968-41F7-83E0-B4D5D8F29EA5}"/>
              </a:ext>
            </a:extLst>
          </p:cNvPr>
          <p:cNvSpPr txBox="1">
            <a:spLocks/>
          </p:cNvSpPr>
          <p:nvPr/>
        </p:nvSpPr>
        <p:spPr>
          <a:xfrm>
            <a:off x="9701528" y="6500912"/>
            <a:ext cx="2395221" cy="274320"/>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graphicFrame>
        <p:nvGraphicFramePr>
          <p:cNvPr id="3" name="Tablo 2">
            <a:extLst>
              <a:ext uri="{FF2B5EF4-FFF2-40B4-BE49-F238E27FC236}">
                <a16:creationId xmlns="" xmlns:a16="http://schemas.microsoft.com/office/drawing/2014/main" id="{E3723008-A6EF-45CA-B860-049382511160}"/>
              </a:ext>
            </a:extLst>
          </p:cNvPr>
          <p:cNvGraphicFramePr>
            <a:graphicFrameLocks noGrp="1"/>
          </p:cNvGraphicFramePr>
          <p:nvPr>
            <p:extLst>
              <p:ext uri="{D42A27DB-BD31-4B8C-83A1-F6EECF244321}">
                <p14:modId xmlns:p14="http://schemas.microsoft.com/office/powerpoint/2010/main" val="1409808882"/>
              </p:ext>
            </p:extLst>
          </p:nvPr>
        </p:nvGraphicFramePr>
        <p:xfrm>
          <a:off x="738229" y="3001162"/>
          <a:ext cx="8600871" cy="2289583"/>
        </p:xfrm>
        <a:graphic>
          <a:graphicData uri="http://schemas.openxmlformats.org/drawingml/2006/table">
            <a:tbl>
              <a:tblPr/>
              <a:tblGrid>
                <a:gridCol w="2887968">
                  <a:extLst>
                    <a:ext uri="{9D8B030D-6E8A-4147-A177-3AD203B41FA5}">
                      <a16:colId xmlns="" xmlns:a16="http://schemas.microsoft.com/office/drawing/2014/main" val="1157713763"/>
                    </a:ext>
                  </a:extLst>
                </a:gridCol>
                <a:gridCol w="5712903">
                  <a:extLst>
                    <a:ext uri="{9D8B030D-6E8A-4147-A177-3AD203B41FA5}">
                      <a16:colId xmlns="" xmlns:a16="http://schemas.microsoft.com/office/drawing/2014/main" val="164161797"/>
                    </a:ext>
                  </a:extLst>
                </a:gridCol>
              </a:tblGrid>
              <a:tr h="238125">
                <a:tc gridSpan="2">
                  <a:txBody>
                    <a:bodyPr/>
                    <a:lstStyle/>
                    <a:p>
                      <a:pPr algn="ctr" fontAlgn="ctr"/>
                      <a:r>
                        <a:rPr lang="tr-TR" sz="1400" b="1" i="0" u="none" strike="noStrike" dirty="0">
                          <a:solidFill>
                            <a:srgbClr val="000000"/>
                          </a:solidFill>
                          <a:effectLst/>
                          <a:latin typeface="Calibri" panose="020F0502020204030204" pitchFamily="34" charset="0"/>
                        </a:rPr>
                        <a:t>Risk Düzeyi Belirleme Matrisi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hMerge="1">
                  <a:txBody>
                    <a:bodyPr/>
                    <a:lstStyle/>
                    <a:p>
                      <a:endParaRPr lang="tr-TR"/>
                    </a:p>
                  </a:txBody>
                  <a:tcPr/>
                </a:tc>
                <a:extLst>
                  <a:ext uri="{0D108BD9-81ED-4DB2-BD59-A6C34878D82A}">
                    <a16:rowId xmlns="" xmlns:a16="http://schemas.microsoft.com/office/drawing/2014/main" val="2439593960"/>
                  </a:ext>
                </a:extLst>
              </a:tr>
              <a:tr h="678372">
                <a:tc>
                  <a:txBody>
                    <a:bodyPr/>
                    <a:lstStyle/>
                    <a:p>
                      <a:pPr algn="ctr" fontAlgn="ctr"/>
                      <a:r>
                        <a:rPr lang="tr-TR" sz="1400" b="1" i="0" u="none" strike="noStrike" dirty="0">
                          <a:solidFill>
                            <a:srgbClr val="000000"/>
                          </a:solidFill>
                          <a:effectLst/>
                          <a:latin typeface="Calibri" panose="020F0502020204030204" pitchFamily="34" charset="0"/>
                        </a:rPr>
                        <a:t>Risk Etki Düzeyi </a:t>
                      </a:r>
                      <a:br>
                        <a:rPr lang="tr-TR" sz="1400" b="1" i="0" u="none" strike="noStrike" dirty="0">
                          <a:solidFill>
                            <a:srgbClr val="000000"/>
                          </a:solidFill>
                          <a:effectLst/>
                          <a:latin typeface="Calibri" panose="020F0502020204030204" pitchFamily="34" charset="0"/>
                        </a:rPr>
                      </a:br>
                      <a:r>
                        <a:rPr lang="tr-TR" sz="1050" b="1" i="0" u="none" strike="noStrike" dirty="0">
                          <a:solidFill>
                            <a:srgbClr val="000000"/>
                          </a:solidFill>
                          <a:effectLst/>
                          <a:latin typeface="Calibri" panose="020F0502020204030204" pitchFamily="34" charset="0"/>
                        </a:rPr>
                        <a:t>(Engellilik oranı x Potansiyel tehlike toplam skoru)</a:t>
                      </a:r>
                      <a:endParaRPr lang="tr-T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400" b="1" i="0" u="none" strike="noStrike" dirty="0">
                          <a:solidFill>
                            <a:srgbClr val="000000"/>
                          </a:solidFill>
                          <a:effectLst/>
                          <a:latin typeface="Calibri" panose="020F0502020204030204" pitchFamily="34" charset="0"/>
                        </a:rPr>
                        <a:t>Risk Açıklaması</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327090641"/>
                  </a:ext>
                </a:extLst>
              </a:tr>
              <a:tr h="411061">
                <a:tc>
                  <a:txBody>
                    <a:bodyPr/>
                    <a:lstStyle/>
                    <a:p>
                      <a:pPr algn="ctr" fontAlgn="ctr"/>
                      <a:r>
                        <a:rPr lang="tr-TR" sz="1200" b="0" i="0" u="none" strike="noStrike" dirty="0">
                          <a:solidFill>
                            <a:srgbClr val="000000"/>
                          </a:solidFill>
                          <a:effectLst/>
                          <a:latin typeface="Calibri" panose="020F0502020204030204" pitchFamily="34" charset="0"/>
                        </a:rPr>
                        <a:t>&gt; 1104 veya Hastalık detayına göre çalışma koşulu "Uygun Değil" (UD) ise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tr-TR" sz="1100" b="0" i="0" u="none" strike="noStrike" dirty="0">
                          <a:solidFill>
                            <a:srgbClr val="000000"/>
                          </a:solidFill>
                          <a:effectLst/>
                          <a:latin typeface="Calibri" panose="020F0502020204030204" pitchFamily="34" charset="0"/>
                        </a:rPr>
                        <a:t>Çok yüksek risk, hemen çalışanın yer değişikliği sağlanmalıdır veya çalışma şartları iyileştirilmelidir.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644806532"/>
                  </a:ext>
                </a:extLst>
              </a:tr>
              <a:tr h="238125">
                <a:tc>
                  <a:txBody>
                    <a:bodyPr/>
                    <a:lstStyle/>
                    <a:p>
                      <a:pPr algn="ctr" fontAlgn="ctr"/>
                      <a:r>
                        <a:rPr lang="tr-TR" sz="1200" b="0" i="0" u="none" strike="noStrike">
                          <a:solidFill>
                            <a:srgbClr val="000000"/>
                          </a:solidFill>
                          <a:effectLst/>
                          <a:latin typeface="Calibri" panose="020F0502020204030204" pitchFamily="34" charset="0"/>
                        </a:rPr>
                        <a:t>828-1104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ctr"/>
                      <a:r>
                        <a:rPr lang="tr-TR" sz="1100" b="0" i="0" u="none" strike="noStrike" dirty="0">
                          <a:solidFill>
                            <a:srgbClr val="000000"/>
                          </a:solidFill>
                          <a:effectLst/>
                          <a:latin typeface="Calibri" panose="020F0502020204030204" pitchFamily="34" charset="0"/>
                        </a:rPr>
                        <a:t>Yüksek risk, kısa dönemde çalışanın yer değişikliği sağlanmalıdır veya çalışma şartları iyileştirilmelidir.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 xmlns:a16="http://schemas.microsoft.com/office/drawing/2014/main" val="709969613"/>
                  </a:ext>
                </a:extLst>
              </a:tr>
              <a:tr h="238125">
                <a:tc>
                  <a:txBody>
                    <a:bodyPr/>
                    <a:lstStyle/>
                    <a:p>
                      <a:pPr algn="ctr" fontAlgn="ctr"/>
                      <a:r>
                        <a:rPr lang="tr-TR" sz="1200" b="0" i="0" u="none" strike="noStrike">
                          <a:solidFill>
                            <a:srgbClr val="000000"/>
                          </a:solidFill>
                          <a:effectLst/>
                          <a:latin typeface="Calibri" panose="020F0502020204030204" pitchFamily="34" charset="0"/>
                        </a:rPr>
                        <a:t>552-828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100" b="0" i="0" u="none" strike="noStrike">
                          <a:solidFill>
                            <a:srgbClr val="000000"/>
                          </a:solidFill>
                          <a:effectLst/>
                          <a:latin typeface="Calibri" panose="020F0502020204030204" pitchFamily="34" charset="0"/>
                        </a:rPr>
                        <a:t>Olası risk, yıl içerisinde çalışanın yer değişikliği sağlanmalıdır veya çalışma şartları iyileştirilmelidir.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3509105624"/>
                  </a:ext>
                </a:extLst>
              </a:tr>
              <a:tr h="238125">
                <a:tc>
                  <a:txBody>
                    <a:bodyPr/>
                    <a:lstStyle/>
                    <a:p>
                      <a:pPr algn="ctr" fontAlgn="ctr"/>
                      <a:r>
                        <a:rPr lang="tr-TR" sz="1200" b="0" i="0" u="none" strike="noStrike" dirty="0">
                          <a:solidFill>
                            <a:srgbClr val="000000"/>
                          </a:solidFill>
                          <a:effectLst/>
                          <a:latin typeface="Calibri" panose="020F0502020204030204" pitchFamily="34" charset="0"/>
                        </a:rPr>
                        <a:t>276-552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1100" b="0" i="0" u="none" strike="noStrike" dirty="0">
                          <a:solidFill>
                            <a:srgbClr val="000000"/>
                          </a:solidFill>
                          <a:effectLst/>
                          <a:latin typeface="Calibri" panose="020F0502020204030204" pitchFamily="34" charset="0"/>
                        </a:rPr>
                        <a:t>Kabul edilebilir risk, çalışan gözetim altında tutulmalıdır.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 xmlns:a16="http://schemas.microsoft.com/office/drawing/2014/main" val="3570740019"/>
                  </a:ext>
                </a:extLst>
              </a:tr>
              <a:tr h="247650">
                <a:tc>
                  <a:txBody>
                    <a:bodyPr/>
                    <a:lstStyle/>
                    <a:p>
                      <a:pPr algn="ctr" fontAlgn="ctr"/>
                      <a:r>
                        <a:rPr lang="tr-TR" sz="1200" b="0" i="0" u="none" strike="noStrike" dirty="0">
                          <a:solidFill>
                            <a:srgbClr val="000000"/>
                          </a:solidFill>
                          <a:effectLst/>
                          <a:latin typeface="Calibri" panose="020F0502020204030204" pitchFamily="34" charset="0"/>
                        </a:rPr>
                        <a:t>&lt; 276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tr-TR" sz="1100" b="0" i="0" u="none" strike="noStrike" dirty="0">
                          <a:solidFill>
                            <a:srgbClr val="000000"/>
                          </a:solidFill>
                          <a:effectLst/>
                          <a:latin typeface="Calibri" panose="020F0502020204030204" pitchFamily="34" charset="0"/>
                        </a:rPr>
                        <a:t>Önemsiz risk, önlem öncelikli değildir.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849342154"/>
                  </a:ext>
                </a:extLst>
              </a:tr>
            </a:tbl>
          </a:graphicData>
        </a:graphic>
      </p:graphicFrame>
      <p:sp>
        <p:nvSpPr>
          <p:cNvPr id="5" name="Metin kutusu 4">
            <a:extLst>
              <a:ext uri="{FF2B5EF4-FFF2-40B4-BE49-F238E27FC236}">
                <a16:creationId xmlns="" xmlns:a16="http://schemas.microsoft.com/office/drawing/2014/main" id="{982075E9-BA23-46BC-8EC3-B91D42F34873}"/>
              </a:ext>
            </a:extLst>
          </p:cNvPr>
          <p:cNvSpPr txBox="1"/>
          <p:nvPr/>
        </p:nvSpPr>
        <p:spPr>
          <a:xfrm>
            <a:off x="738230" y="894336"/>
            <a:ext cx="8600871" cy="2031325"/>
          </a:xfrm>
          <a:prstGeom prst="rect">
            <a:avLst/>
          </a:prstGeom>
          <a:noFill/>
        </p:spPr>
        <p:txBody>
          <a:bodyPr wrap="square">
            <a:spAutoFit/>
          </a:bodyPr>
          <a:lstStyle/>
          <a:p>
            <a:pPr algn="just"/>
            <a:r>
              <a:rPr lang="tr-TR" dirty="0"/>
              <a:t>60 değeri maksimum 23 olasılık parametresi olduğundan 23 ile çarpılmıştır.</a:t>
            </a:r>
          </a:p>
          <a:p>
            <a:pPr algn="just"/>
            <a:r>
              <a:rPr lang="tr-TR" dirty="0"/>
              <a:t>Çıkan sonuç 5’e bölünerek skala aralıkları belirlenmiştir.</a:t>
            </a:r>
          </a:p>
          <a:p>
            <a:pPr marL="285750" indent="-285750" algn="just">
              <a:buFont typeface="Arial" panose="020B0604020202020204" pitchFamily="34" charset="0"/>
              <a:buChar char="•"/>
            </a:pPr>
            <a:endParaRPr lang="tr-TR" dirty="0"/>
          </a:p>
          <a:p>
            <a:pPr algn="just"/>
            <a:r>
              <a:rPr lang="tr-TR" dirty="0"/>
              <a:t>60 x 23 = 1380</a:t>
            </a:r>
          </a:p>
          <a:p>
            <a:pPr algn="just"/>
            <a:r>
              <a:rPr lang="tr-TR" dirty="0"/>
              <a:t>1380 / 5 = 276</a:t>
            </a:r>
          </a:p>
          <a:p>
            <a:pPr marL="285750" indent="-285750" algn="just">
              <a:buFont typeface="Arial" panose="020B0604020202020204" pitchFamily="34" charset="0"/>
              <a:buChar char="•"/>
            </a:pPr>
            <a:endParaRPr lang="tr-TR" dirty="0"/>
          </a:p>
          <a:p>
            <a:pPr algn="just"/>
            <a:r>
              <a:rPr lang="tr-TR" dirty="0"/>
              <a:t>276 değerinin katları etki düzeylerini belirlemekte kullanılmıştır*</a:t>
            </a:r>
          </a:p>
        </p:txBody>
      </p:sp>
      <p:sp>
        <p:nvSpPr>
          <p:cNvPr id="6" name="Metin kutusu 5">
            <a:extLst>
              <a:ext uri="{FF2B5EF4-FFF2-40B4-BE49-F238E27FC236}">
                <a16:creationId xmlns="" xmlns:a16="http://schemas.microsoft.com/office/drawing/2014/main" id="{262628BF-184B-4C01-81D8-80396E9BC576}"/>
              </a:ext>
            </a:extLst>
          </p:cNvPr>
          <p:cNvSpPr txBox="1"/>
          <p:nvPr/>
        </p:nvSpPr>
        <p:spPr>
          <a:xfrm>
            <a:off x="738230" y="5503178"/>
            <a:ext cx="10100346" cy="338554"/>
          </a:xfrm>
          <a:prstGeom prst="rect">
            <a:avLst/>
          </a:prstGeom>
          <a:noFill/>
        </p:spPr>
        <p:txBody>
          <a:bodyPr wrap="square" rtlCol="0">
            <a:spAutoFit/>
          </a:bodyPr>
          <a:lstStyle/>
          <a:p>
            <a:r>
              <a:rPr lang="tr-TR" sz="1600" dirty="0"/>
              <a:t>*Ön koşullandırma durumu «Uygun Değil» ise puan dikkate alınmadan kişi çok yüksek riskli kategoride değerlendirilir.</a:t>
            </a:r>
          </a:p>
        </p:txBody>
      </p:sp>
      <p:sp>
        <p:nvSpPr>
          <p:cNvPr id="7" name="Metin kutusu 6">
            <a:extLst>
              <a:ext uri="{FF2B5EF4-FFF2-40B4-BE49-F238E27FC236}">
                <a16:creationId xmlns="" xmlns:a16="http://schemas.microsoft.com/office/drawing/2014/main" id="{62794A3B-D47F-443F-83F4-89D47A6A3787}"/>
              </a:ext>
            </a:extLst>
          </p:cNvPr>
          <p:cNvSpPr txBox="1"/>
          <p:nvPr/>
        </p:nvSpPr>
        <p:spPr>
          <a:xfrm>
            <a:off x="738229" y="312571"/>
            <a:ext cx="6778305" cy="369332"/>
          </a:xfrm>
          <a:prstGeom prst="rect">
            <a:avLst/>
          </a:prstGeom>
          <a:noFill/>
        </p:spPr>
        <p:txBody>
          <a:bodyPr wrap="square" rtlCol="0">
            <a:spAutoFit/>
          </a:bodyPr>
          <a:lstStyle/>
          <a:p>
            <a:r>
              <a:rPr lang="tr-TR" b="1" u="sng" dirty="0"/>
              <a:t>Risk Skalasının Oluşturulması</a:t>
            </a:r>
          </a:p>
        </p:txBody>
      </p:sp>
    </p:spTree>
    <p:extLst>
      <p:ext uri="{BB962C8B-B14F-4D97-AF65-F5344CB8AC3E}">
        <p14:creationId xmlns:p14="http://schemas.microsoft.com/office/powerpoint/2010/main" val="85047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555171"/>
            <a:ext cx="10058400" cy="5313923"/>
          </a:xfrm>
        </p:spPr>
        <p:txBody>
          <a:bodyPr>
            <a:normAutofit/>
          </a:bodyPr>
          <a:lstStyle/>
          <a:p>
            <a:pPr algn="ctr"/>
            <a:r>
              <a:rPr lang="en-US" dirty="0"/>
              <a:t>“</a:t>
            </a:r>
            <a:r>
              <a:rPr lang="en-US" b="1" i="1" dirty="0"/>
              <a:t>YAPAY ZEKA VE DOĞAL DİL İŞLEME TABANLI ENGELLİ PERSONEL RİSK DEĞERLENDİRME VE YÖNETİM SİSTEMİ</a:t>
            </a:r>
            <a:r>
              <a:rPr lang="en-US" dirty="0"/>
              <a:t>” </a:t>
            </a:r>
            <a:r>
              <a:rPr lang="en-US" dirty="0" err="1"/>
              <a:t>başlıklı</a:t>
            </a:r>
            <a:r>
              <a:rPr lang="en-US" dirty="0"/>
              <a:t> </a:t>
            </a:r>
            <a:r>
              <a:rPr lang="en-US" dirty="0" err="1"/>
              <a:t>buluşumuz</a:t>
            </a:r>
            <a:r>
              <a:rPr lang="en-US" dirty="0"/>
              <a:t> </a:t>
            </a:r>
            <a:r>
              <a:rPr lang="en-US" dirty="0" err="1"/>
              <a:t>için</a:t>
            </a:r>
            <a:r>
              <a:rPr lang="en-US" dirty="0"/>
              <a:t>;</a:t>
            </a:r>
          </a:p>
          <a:p>
            <a:pPr algn="ctr"/>
            <a:r>
              <a:rPr lang="en-US" dirty="0"/>
              <a:t> </a:t>
            </a:r>
            <a:r>
              <a:rPr lang="en-US" b="1" i="1" dirty="0" smtClean="0"/>
              <a:t>TÜRK</a:t>
            </a:r>
            <a:r>
              <a:rPr lang="en-US" b="1" i="1" dirty="0"/>
              <a:t> PATENT VE MARKA KURUMU ’</a:t>
            </a:r>
            <a:r>
              <a:rPr lang="en-US" i="1" dirty="0" err="1"/>
              <a:t>na</a:t>
            </a:r>
            <a:r>
              <a:rPr lang="en-US" i="1" dirty="0"/>
              <a:t> </a:t>
            </a:r>
            <a:r>
              <a:rPr lang="en-US" dirty="0"/>
              <a:t> </a:t>
            </a:r>
            <a:r>
              <a:rPr lang="en-US" b="1" u="sng" dirty="0" err="1"/>
              <a:t>Ulusal</a:t>
            </a:r>
            <a:r>
              <a:rPr lang="en-US" b="1" u="sng" dirty="0"/>
              <a:t> Patent</a:t>
            </a:r>
            <a:r>
              <a:rPr lang="en-US" dirty="0"/>
              <a:t> </a:t>
            </a:r>
            <a:r>
              <a:rPr lang="en-US" dirty="0" err="1"/>
              <a:t>başvurusu</a:t>
            </a:r>
            <a:r>
              <a:rPr lang="en-US" dirty="0"/>
              <a:t> </a:t>
            </a:r>
            <a:r>
              <a:rPr lang="en-US" dirty="0" err="1"/>
              <a:t>yapılmış</a:t>
            </a:r>
            <a:r>
              <a:rPr lang="en-US" dirty="0"/>
              <a:t> </a:t>
            </a:r>
            <a:endParaRPr lang="tr-TR" dirty="0" smtClean="0"/>
          </a:p>
          <a:p>
            <a:pPr algn="ctr"/>
            <a:r>
              <a:rPr lang="en-US" dirty="0" err="1" smtClean="0"/>
              <a:t>olup</a:t>
            </a:r>
            <a:r>
              <a:rPr lang="en-US" dirty="0"/>
              <a:t>;  </a:t>
            </a:r>
            <a:r>
              <a:rPr lang="en-US" dirty="0" err="1"/>
              <a:t>başvuru</a:t>
            </a:r>
            <a:r>
              <a:rPr lang="en-US" dirty="0"/>
              <a:t> </a:t>
            </a:r>
            <a:r>
              <a:rPr lang="en-US" dirty="0" err="1"/>
              <a:t>numarası</a:t>
            </a:r>
            <a:r>
              <a:rPr lang="en-US" dirty="0"/>
              <a:t> </a:t>
            </a:r>
            <a:r>
              <a:rPr lang="en-US" b="1" dirty="0" smtClean="0"/>
              <a:t>2021/015664</a:t>
            </a:r>
            <a:r>
              <a:rPr lang="tr-TR" b="1" dirty="0" smtClean="0"/>
              <a:t> </a:t>
            </a:r>
            <a:r>
              <a:rPr lang="en-US" dirty="0" err="1" smtClean="0"/>
              <a:t>olarak</a:t>
            </a:r>
            <a:r>
              <a:rPr lang="en-US" dirty="0" smtClean="0"/>
              <a:t> </a:t>
            </a:r>
            <a:r>
              <a:rPr lang="en-US" dirty="0" err="1"/>
              <a:t>sicile</a:t>
            </a:r>
            <a:r>
              <a:rPr lang="en-US" dirty="0"/>
              <a:t> </a:t>
            </a:r>
            <a:r>
              <a:rPr lang="en-US" dirty="0" err="1"/>
              <a:t>kayıt</a:t>
            </a:r>
            <a:r>
              <a:rPr lang="en-US" dirty="0"/>
              <a:t> </a:t>
            </a:r>
            <a:r>
              <a:rPr lang="en-US" dirty="0" err="1"/>
              <a:t>edilmiştir</a:t>
            </a:r>
            <a:r>
              <a:rPr lang="en-US" dirty="0"/>
              <a:t>.</a:t>
            </a:r>
          </a:p>
          <a:p>
            <a:pPr algn="ctr"/>
            <a:r>
              <a:rPr lang="en-US" dirty="0"/>
              <a:t> </a:t>
            </a:r>
            <a:r>
              <a:rPr lang="en-US" b="1" u="sng" dirty="0" err="1" smtClean="0"/>
              <a:t>Buluş</a:t>
            </a:r>
            <a:r>
              <a:rPr lang="en-US" b="1" u="sng" dirty="0" smtClean="0"/>
              <a:t> </a:t>
            </a:r>
            <a:r>
              <a:rPr lang="en-US" b="1" u="sng" dirty="0" err="1"/>
              <a:t>Sahipleri</a:t>
            </a:r>
            <a:r>
              <a:rPr lang="en-US" b="1" u="sng" dirty="0"/>
              <a:t>:</a:t>
            </a:r>
            <a:endParaRPr lang="en-US" dirty="0"/>
          </a:p>
          <a:p>
            <a:pPr algn="ctr"/>
            <a:r>
              <a:rPr lang="en-US" b="1" dirty="0"/>
              <a:t> </a:t>
            </a:r>
            <a:r>
              <a:rPr lang="en-US" b="1" dirty="0" err="1"/>
              <a:t>Onur</a:t>
            </a:r>
            <a:r>
              <a:rPr lang="en-US" b="1" dirty="0"/>
              <a:t> </a:t>
            </a:r>
            <a:r>
              <a:rPr lang="en-US" b="1" dirty="0" err="1" smtClean="0"/>
              <a:t>Garipoğlu</a:t>
            </a:r>
            <a:endParaRPr lang="tr-TR" b="1" dirty="0" smtClean="0"/>
          </a:p>
          <a:p>
            <a:pPr algn="ctr"/>
            <a:r>
              <a:rPr lang="en-US" b="1" dirty="0"/>
              <a:t>Ali </a:t>
            </a:r>
            <a:r>
              <a:rPr lang="en-US" b="1" dirty="0" err="1"/>
              <a:t>Fatih</a:t>
            </a:r>
            <a:r>
              <a:rPr lang="en-US" b="1" dirty="0"/>
              <a:t> </a:t>
            </a:r>
            <a:r>
              <a:rPr lang="en-US" b="1" dirty="0" err="1" smtClean="0"/>
              <a:t>Durgut</a:t>
            </a:r>
            <a:endParaRPr lang="tr-TR" b="1" dirty="0" smtClean="0"/>
          </a:p>
          <a:p>
            <a:pPr algn="ctr"/>
            <a:r>
              <a:rPr lang="en-US" dirty="0"/>
              <a:t>Dr. </a:t>
            </a:r>
            <a:r>
              <a:rPr lang="en-US" dirty="0" err="1"/>
              <a:t>Öğr</a:t>
            </a:r>
            <a:r>
              <a:rPr lang="en-US" dirty="0"/>
              <a:t>. </a:t>
            </a:r>
            <a:r>
              <a:rPr lang="en-US" dirty="0" err="1"/>
              <a:t>Üyesi</a:t>
            </a:r>
            <a:r>
              <a:rPr lang="en-US" b="1" dirty="0"/>
              <a:t> </a:t>
            </a:r>
            <a:r>
              <a:rPr lang="en-US" b="1" dirty="0" err="1"/>
              <a:t>Rüştü</a:t>
            </a:r>
            <a:r>
              <a:rPr lang="en-US" b="1" dirty="0"/>
              <a:t> UÇAN</a:t>
            </a:r>
            <a:endParaRPr lang="en-US" dirty="0"/>
          </a:p>
          <a:p>
            <a:pPr algn="ctr"/>
            <a:r>
              <a:rPr lang="tr-TR" dirty="0" err="1" smtClean="0"/>
              <a:t>Doç</a:t>
            </a:r>
            <a:r>
              <a:rPr lang="tr-TR" dirty="0" smtClean="0"/>
              <a:t> Dr.</a:t>
            </a:r>
            <a:r>
              <a:rPr lang="en-US" b="1" dirty="0"/>
              <a:t> </a:t>
            </a:r>
            <a:r>
              <a:rPr lang="en-US" b="1" dirty="0" err="1"/>
              <a:t>Müge</a:t>
            </a:r>
            <a:r>
              <a:rPr lang="en-US" b="1" dirty="0"/>
              <a:t> ENSARİ ÖZAY</a:t>
            </a:r>
            <a:endParaRPr lang="en-US" dirty="0"/>
          </a:p>
          <a:p>
            <a:pPr algn="ctr"/>
            <a:r>
              <a:rPr lang="en-US" dirty="0"/>
              <a:t> </a:t>
            </a:r>
          </a:p>
          <a:p>
            <a:pPr algn="ctr"/>
            <a:r>
              <a:rPr lang="en-US" b="1" u="sng" dirty="0" err="1"/>
              <a:t>Başvuru</a:t>
            </a:r>
            <a:r>
              <a:rPr lang="en-US" b="1" u="sng" dirty="0"/>
              <a:t> </a:t>
            </a:r>
            <a:r>
              <a:rPr lang="en-US" b="1" u="sng" dirty="0" err="1"/>
              <a:t>Sahibi</a:t>
            </a:r>
            <a:r>
              <a:rPr lang="en-US" b="1" u="sng" dirty="0"/>
              <a:t>:</a:t>
            </a:r>
            <a:endParaRPr lang="en-US" dirty="0"/>
          </a:p>
          <a:p>
            <a:pPr algn="ctr"/>
            <a:r>
              <a:rPr lang="en-US" dirty="0"/>
              <a:t> </a:t>
            </a:r>
            <a:r>
              <a:rPr lang="en-US" b="1" dirty="0" smtClean="0"/>
              <a:t>ÜSKÜDAR </a:t>
            </a:r>
            <a:r>
              <a:rPr lang="en-US" b="1" dirty="0"/>
              <a:t>ÜNİVERSİTESİ</a:t>
            </a:r>
            <a:endParaRPr lang="en-US" dirty="0"/>
          </a:p>
          <a:p>
            <a:endParaRPr lang="en-US" dirty="0"/>
          </a:p>
        </p:txBody>
      </p:sp>
      <p:pic>
        <p:nvPicPr>
          <p:cNvPr id="4" name="Resim 3"/>
          <p:cNvPicPr>
            <a:picLocks noChangeAspect="1"/>
          </p:cNvPicPr>
          <p:nvPr/>
        </p:nvPicPr>
        <p:blipFill>
          <a:blip r:embed="rId2"/>
          <a:stretch>
            <a:fillRect/>
          </a:stretch>
        </p:blipFill>
        <p:spPr>
          <a:xfrm>
            <a:off x="8440511" y="4568598"/>
            <a:ext cx="3257550" cy="1400175"/>
          </a:xfrm>
          <a:prstGeom prst="rect">
            <a:avLst/>
          </a:prstGeom>
        </p:spPr>
      </p:pic>
    </p:spTree>
    <p:extLst>
      <p:ext uri="{BB962C8B-B14F-4D97-AF65-F5344CB8AC3E}">
        <p14:creationId xmlns:p14="http://schemas.microsoft.com/office/powerpoint/2010/main" val="2694049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EDAC2057-8201-4B24-B5FE-C48FB5F2CCDD}"/>
              </a:ext>
            </a:extLst>
          </p:cNvPr>
          <p:cNvSpPr txBox="1"/>
          <p:nvPr/>
        </p:nvSpPr>
        <p:spPr>
          <a:xfrm>
            <a:off x="761999" y="348734"/>
            <a:ext cx="4277833" cy="369332"/>
          </a:xfrm>
          <a:prstGeom prst="rect">
            <a:avLst/>
          </a:prstGeom>
          <a:noFill/>
        </p:spPr>
        <p:txBody>
          <a:bodyPr wrap="square">
            <a:spAutoFit/>
          </a:bodyPr>
          <a:lstStyle/>
          <a:p>
            <a:pPr marR="0" lvl="0" algn="l" defTabSz="914400" rtl="0" eaLnBrk="1" fontAlgn="auto" latinLnBrk="0" hangingPunct="1">
              <a:lnSpc>
                <a:spcPct val="90000"/>
              </a:lnSpc>
              <a:spcBef>
                <a:spcPts val="1200"/>
              </a:spcBef>
              <a:spcAft>
                <a:spcPts val="200"/>
              </a:spcAft>
              <a:buClr>
                <a:srgbClr val="E48312"/>
              </a:buClr>
              <a:buSzPct val="100000"/>
              <a:tabLst/>
              <a:defRPr/>
            </a:pPr>
            <a:r>
              <a:rPr lang="tr-TR" sz="2000" b="1" dirty="0">
                <a:solidFill>
                  <a:srgbClr val="000000">
                    <a:lumMod val="75000"/>
                    <a:lumOff val="25000"/>
                  </a:srgbClr>
                </a:solidFill>
                <a:latin typeface="Calibri" panose="020F0502020204030204"/>
              </a:rPr>
              <a:t>6</a:t>
            </a:r>
            <a:r>
              <a:rPr kumimoji="0" lang="tr-TR"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lang="tr-TR" sz="2000" dirty="0">
                <a:solidFill>
                  <a:schemeClr val="accent2"/>
                </a:solidFill>
                <a:latin typeface="Calibri" panose="020F0502020204030204"/>
              </a:rPr>
              <a:t>İndirgenmiş risk seviyesi</a:t>
            </a:r>
            <a:endParaRPr kumimoji="0" lang="tr-TR" sz="20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graphicFrame>
        <p:nvGraphicFramePr>
          <p:cNvPr id="3" name="Nesne 2">
            <a:extLst>
              <a:ext uri="{FF2B5EF4-FFF2-40B4-BE49-F238E27FC236}">
                <a16:creationId xmlns="" xmlns:a16="http://schemas.microsoft.com/office/drawing/2014/main" id="{4E78769A-6904-48E8-9DE9-7199D14C0994}"/>
              </a:ext>
            </a:extLst>
          </p:cNvPr>
          <p:cNvGraphicFramePr>
            <a:graphicFrameLocks noChangeAspect="1"/>
          </p:cNvGraphicFramePr>
          <p:nvPr>
            <p:extLst>
              <p:ext uri="{D42A27DB-BD31-4B8C-83A1-F6EECF244321}">
                <p14:modId xmlns:p14="http://schemas.microsoft.com/office/powerpoint/2010/main" val="1244955176"/>
              </p:ext>
            </p:extLst>
          </p:nvPr>
        </p:nvGraphicFramePr>
        <p:xfrm>
          <a:off x="432391" y="1286540"/>
          <a:ext cx="6366108" cy="3133725"/>
        </p:xfrm>
        <a:graphic>
          <a:graphicData uri="http://schemas.openxmlformats.org/presentationml/2006/ole">
            <mc:AlternateContent xmlns:mc="http://schemas.openxmlformats.org/markup-compatibility/2006">
              <mc:Choice xmlns:v="urn:schemas-microsoft-com:vml" Requires="v">
                <p:oleObj spid="_x0000_s1041" name="Worksheet" r:id="rId3" imgW="6248592" imgH="3133697" progId="Excel.Sheet.12">
                  <p:embed/>
                </p:oleObj>
              </mc:Choice>
              <mc:Fallback>
                <p:oleObj name="Worksheet" r:id="rId3" imgW="6248592" imgH="3133697" progId="Excel.Sheet.12">
                  <p:embed/>
                  <p:pic>
                    <p:nvPicPr>
                      <p:cNvPr id="0" name=""/>
                      <p:cNvPicPr/>
                      <p:nvPr/>
                    </p:nvPicPr>
                    <p:blipFill>
                      <a:blip r:embed="rId4"/>
                      <a:stretch>
                        <a:fillRect/>
                      </a:stretch>
                    </p:blipFill>
                    <p:spPr>
                      <a:xfrm>
                        <a:off x="432391" y="1286540"/>
                        <a:ext cx="6366108" cy="3133725"/>
                      </a:xfrm>
                      <a:prstGeom prst="rect">
                        <a:avLst/>
                      </a:prstGeom>
                    </p:spPr>
                  </p:pic>
                </p:oleObj>
              </mc:Fallback>
            </mc:AlternateContent>
          </a:graphicData>
        </a:graphic>
      </p:graphicFrame>
      <p:sp>
        <p:nvSpPr>
          <p:cNvPr id="4" name="Footer Placeholder 3">
            <a:extLst>
              <a:ext uri="{FF2B5EF4-FFF2-40B4-BE49-F238E27FC236}">
                <a16:creationId xmlns="" xmlns:a16="http://schemas.microsoft.com/office/drawing/2014/main" id="{2425C88E-0F90-4E4E-818D-DEAD1A5D6C7D}"/>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sp>
        <p:nvSpPr>
          <p:cNvPr id="5" name="Metin kutusu 4">
            <a:extLst>
              <a:ext uri="{FF2B5EF4-FFF2-40B4-BE49-F238E27FC236}">
                <a16:creationId xmlns="" xmlns:a16="http://schemas.microsoft.com/office/drawing/2014/main" id="{E4A77D1F-D2A9-4173-A62C-872011E7EB4C}"/>
              </a:ext>
            </a:extLst>
          </p:cNvPr>
          <p:cNvSpPr txBox="1"/>
          <p:nvPr/>
        </p:nvSpPr>
        <p:spPr>
          <a:xfrm>
            <a:off x="7028121" y="1286540"/>
            <a:ext cx="4731488" cy="2862322"/>
          </a:xfrm>
          <a:prstGeom prst="rect">
            <a:avLst/>
          </a:prstGeom>
          <a:noFill/>
        </p:spPr>
        <p:txBody>
          <a:bodyPr wrap="square" rtlCol="0">
            <a:spAutoFit/>
          </a:bodyPr>
          <a:lstStyle/>
          <a:p>
            <a:pPr marL="285750" indent="-285750">
              <a:buFont typeface="Arial" panose="020B0604020202020204" pitchFamily="34" charset="0"/>
              <a:buChar char="•"/>
            </a:pPr>
            <a:r>
              <a:rPr lang="tr-TR" dirty="0"/>
              <a:t>“Hastalık detayına göre çalışma koşulunun” mutlaka “Uygun (U)” olarak belirtilmesi önceliklidir.</a:t>
            </a:r>
          </a:p>
          <a:p>
            <a:endParaRPr lang="tr-TR" dirty="0"/>
          </a:p>
          <a:p>
            <a:pPr marL="285750" indent="-285750">
              <a:buFont typeface="Arial" panose="020B0604020202020204" pitchFamily="34" charset="0"/>
              <a:buChar char="•"/>
            </a:pPr>
            <a:r>
              <a:rPr lang="tr-TR" dirty="0"/>
              <a:t>Kişinin güvenli çalışabilmesi için öngörülen toplam risk puanı toplam sütununda belirtilir ve kabul edilebilir risk seviyesine indirgenir.</a:t>
            </a:r>
          </a:p>
          <a:p>
            <a:endParaRPr lang="tr-TR" dirty="0"/>
          </a:p>
          <a:p>
            <a:pPr marL="285750" indent="-285750">
              <a:buFont typeface="Arial" panose="020B0604020202020204" pitchFamily="34" charset="0"/>
              <a:buChar char="•"/>
            </a:pPr>
            <a:r>
              <a:rPr lang="tr-TR" dirty="0"/>
              <a:t>Alınacak aksiyon ve </a:t>
            </a:r>
            <a:r>
              <a:rPr lang="tr-TR" dirty="0" err="1"/>
              <a:t>termin</a:t>
            </a:r>
            <a:r>
              <a:rPr lang="tr-TR" dirty="0"/>
              <a:t> tarihleri belirlenerek bir aksiyon planlaması yapılır.</a:t>
            </a:r>
          </a:p>
        </p:txBody>
      </p:sp>
    </p:spTree>
    <p:extLst>
      <p:ext uri="{BB962C8B-B14F-4D97-AF65-F5344CB8AC3E}">
        <p14:creationId xmlns:p14="http://schemas.microsoft.com/office/powerpoint/2010/main" val="3992124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 xmlns:a16="http://schemas.microsoft.com/office/drawing/2014/main" id="{3FB2AE42-0C54-417D-B78E-5FB0C37EAF01}"/>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graphicFrame>
        <p:nvGraphicFramePr>
          <p:cNvPr id="3" name="Diyagram 2">
            <a:extLst>
              <a:ext uri="{FF2B5EF4-FFF2-40B4-BE49-F238E27FC236}">
                <a16:creationId xmlns="" xmlns:a16="http://schemas.microsoft.com/office/drawing/2014/main" id="{A1FA902A-C76E-4734-A026-B07EF8D671DD}"/>
              </a:ext>
            </a:extLst>
          </p:cNvPr>
          <p:cNvGraphicFramePr/>
          <p:nvPr>
            <p:extLst>
              <p:ext uri="{D42A27DB-BD31-4B8C-83A1-F6EECF244321}">
                <p14:modId xmlns:p14="http://schemas.microsoft.com/office/powerpoint/2010/main" val="2765903455"/>
              </p:ext>
            </p:extLst>
          </p:nvPr>
        </p:nvGraphicFramePr>
        <p:xfrm>
          <a:off x="832375" y="1197528"/>
          <a:ext cx="7850231" cy="4462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a:extLst>
              <a:ext uri="{FF2B5EF4-FFF2-40B4-BE49-F238E27FC236}">
                <a16:creationId xmlns="" xmlns:a16="http://schemas.microsoft.com/office/drawing/2014/main" id="{28C2A67B-9C54-4916-AA5F-07E8B0534E7A}"/>
              </a:ext>
            </a:extLst>
          </p:cNvPr>
          <p:cNvSpPr txBox="1"/>
          <p:nvPr/>
        </p:nvSpPr>
        <p:spPr>
          <a:xfrm>
            <a:off x="832375" y="348060"/>
            <a:ext cx="8140709" cy="523220"/>
          </a:xfrm>
          <a:prstGeom prst="rect">
            <a:avLst/>
          </a:prstGeom>
          <a:noFill/>
        </p:spPr>
        <p:txBody>
          <a:bodyPr wrap="square" rtlCol="0">
            <a:spAutoFit/>
          </a:bodyPr>
          <a:lstStyle/>
          <a:p>
            <a:r>
              <a:rPr lang="tr-TR" sz="2800" b="1" dirty="0"/>
              <a:t>10 Adımda Engelli Personel Risk İndeksi (EPRİ</a:t>
            </a:r>
            <a:r>
              <a:rPr lang="tr-TR" sz="2800" b="1" dirty="0" smtClean="0"/>
              <a:t>)</a:t>
            </a:r>
            <a:endParaRPr lang="tr-TR" sz="2800" b="1" dirty="0"/>
          </a:p>
        </p:txBody>
      </p:sp>
      <p:pic>
        <p:nvPicPr>
          <p:cNvPr id="6" name="Resim 5">
            <a:extLst>
              <a:ext uri="{FF2B5EF4-FFF2-40B4-BE49-F238E27FC236}">
                <a16:creationId xmlns="" xmlns:a16="http://schemas.microsoft.com/office/drawing/2014/main" id="{6C64ED67-5E58-416C-A6E9-CA7CF11A169A}"/>
              </a:ext>
            </a:extLst>
          </p:cNvPr>
          <p:cNvPicPr>
            <a:picLocks noChangeAspect="1"/>
          </p:cNvPicPr>
          <p:nvPr/>
        </p:nvPicPr>
        <p:blipFill>
          <a:blip r:embed="rId7"/>
          <a:stretch>
            <a:fillRect/>
          </a:stretch>
        </p:blipFill>
        <p:spPr>
          <a:xfrm>
            <a:off x="8598716" y="2191312"/>
            <a:ext cx="3593284" cy="2475373"/>
          </a:xfrm>
          <a:prstGeom prst="rect">
            <a:avLst/>
          </a:prstGeom>
        </p:spPr>
      </p:pic>
    </p:spTree>
    <p:extLst>
      <p:ext uri="{BB962C8B-B14F-4D97-AF65-F5344CB8AC3E}">
        <p14:creationId xmlns:p14="http://schemas.microsoft.com/office/powerpoint/2010/main" val="2345340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 xmlns:a16="http://schemas.microsoft.com/office/drawing/2014/main" id="{3FB2AE42-0C54-417D-B78E-5FB0C37EAF01}"/>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pic>
        <p:nvPicPr>
          <p:cNvPr id="6" name="Resim 5">
            <a:extLst>
              <a:ext uri="{FF2B5EF4-FFF2-40B4-BE49-F238E27FC236}">
                <a16:creationId xmlns="" xmlns:a16="http://schemas.microsoft.com/office/drawing/2014/main" id="{6C64ED67-5E58-416C-A6E9-CA7CF11A169A}"/>
              </a:ext>
            </a:extLst>
          </p:cNvPr>
          <p:cNvPicPr>
            <a:picLocks noChangeAspect="1"/>
          </p:cNvPicPr>
          <p:nvPr/>
        </p:nvPicPr>
        <p:blipFill>
          <a:blip r:embed="rId2"/>
          <a:stretch>
            <a:fillRect/>
          </a:stretch>
        </p:blipFill>
        <p:spPr>
          <a:xfrm>
            <a:off x="8598716" y="2191312"/>
            <a:ext cx="3593284" cy="2475373"/>
          </a:xfrm>
          <a:prstGeom prst="rect">
            <a:avLst/>
          </a:prstGeom>
        </p:spPr>
      </p:pic>
      <p:pic>
        <p:nvPicPr>
          <p:cNvPr id="5" name="Resim 4"/>
          <p:cNvPicPr>
            <a:picLocks noChangeAspect="1"/>
          </p:cNvPicPr>
          <p:nvPr/>
        </p:nvPicPr>
        <p:blipFill>
          <a:blip r:embed="rId3"/>
          <a:stretch>
            <a:fillRect/>
          </a:stretch>
        </p:blipFill>
        <p:spPr>
          <a:xfrm>
            <a:off x="2964326" y="25191"/>
            <a:ext cx="4934985" cy="6612881"/>
          </a:xfrm>
          <a:prstGeom prst="rect">
            <a:avLst/>
          </a:prstGeom>
        </p:spPr>
      </p:pic>
    </p:spTree>
    <p:extLst>
      <p:ext uri="{BB962C8B-B14F-4D97-AF65-F5344CB8AC3E}">
        <p14:creationId xmlns:p14="http://schemas.microsoft.com/office/powerpoint/2010/main" val="4066086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2E94FFC-6490-40EE-8619-5AF4CC61C6A4}"/>
              </a:ext>
            </a:extLst>
          </p:cNvPr>
          <p:cNvSpPr>
            <a:spLocks noGrp="1"/>
          </p:cNvSpPr>
          <p:nvPr>
            <p:ph type="title" idx="4294967295"/>
          </p:nvPr>
        </p:nvSpPr>
        <p:spPr>
          <a:xfrm>
            <a:off x="922440" y="157619"/>
            <a:ext cx="1790280" cy="859662"/>
          </a:xfrm>
        </p:spPr>
        <p:txBody>
          <a:bodyPr>
            <a:normAutofit/>
          </a:bodyPr>
          <a:lstStyle/>
          <a:p>
            <a:r>
              <a:rPr lang="tr-TR" sz="4000" b="1" dirty="0"/>
              <a:t>Sonuç</a:t>
            </a:r>
          </a:p>
        </p:txBody>
      </p:sp>
      <p:sp>
        <p:nvSpPr>
          <p:cNvPr id="3" name="İçerik Yer Tutucusu 2">
            <a:extLst>
              <a:ext uri="{FF2B5EF4-FFF2-40B4-BE49-F238E27FC236}">
                <a16:creationId xmlns="" xmlns:a16="http://schemas.microsoft.com/office/drawing/2014/main" id="{9849E2D8-8720-4EC3-AE3D-B7A594BA0E0B}"/>
              </a:ext>
            </a:extLst>
          </p:cNvPr>
          <p:cNvSpPr txBox="1">
            <a:spLocks/>
          </p:cNvSpPr>
          <p:nvPr/>
        </p:nvSpPr>
        <p:spPr>
          <a:xfrm>
            <a:off x="922440" y="1080478"/>
            <a:ext cx="10436254" cy="524482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None/>
            </a:pPr>
            <a:r>
              <a:rPr lang="tr-TR" sz="1800" b="1" dirty="0"/>
              <a:t>Engelli Personel Risk İndeksi (EPRİ) yönteminin sağlayacağı katkılar:</a:t>
            </a:r>
          </a:p>
          <a:p>
            <a:pPr algn="just">
              <a:lnSpc>
                <a:spcPct val="100000"/>
              </a:lnSpc>
              <a:spcBef>
                <a:spcPts val="0"/>
              </a:spcBef>
              <a:spcAft>
                <a:spcPts val="0"/>
              </a:spcAft>
            </a:pPr>
            <a:endParaRPr lang="tr-TR" sz="1800" dirty="0"/>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EPRİ </a:t>
            </a:r>
            <a:r>
              <a:rPr lang="tr-TR" sz="1800" dirty="0">
                <a:solidFill>
                  <a:schemeClr val="tx1"/>
                </a:solidFill>
              </a:rPr>
              <a:t>engelli çalışanlar için oluşabilecek riskli çalışma şartlarına karşı 7/24 çevirim içi kontrol sağlamaktadır.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EPRİ </a:t>
            </a:r>
            <a:r>
              <a:rPr lang="tr-TR" sz="1800" dirty="0">
                <a:solidFill>
                  <a:schemeClr val="tx1"/>
                </a:solidFill>
              </a:rPr>
              <a:t>engelli çalışanlara özgün risk değerlendirmesini dijital takip yaparak sağlamaktadır.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EPRİ </a:t>
            </a:r>
            <a:r>
              <a:rPr lang="tr-TR" sz="1800" dirty="0">
                <a:solidFill>
                  <a:schemeClr val="tx1"/>
                </a:solidFill>
              </a:rPr>
              <a:t>yapay zeka modülü ile risk derecelendirmesi yaparak, riskli durumlar için  erken uyarı sağlamaktadır</a:t>
            </a:r>
            <a:r>
              <a:rPr lang="tr-TR" sz="1800" dirty="0" smtClean="0">
                <a:solidFill>
                  <a:schemeClr val="tx1"/>
                </a:solidFill>
              </a:rPr>
              <a:t>.</a:t>
            </a:r>
          </a:p>
          <a:p>
            <a:pPr lvl="0" algn="just">
              <a:lnSpc>
                <a:spcPct val="100000"/>
              </a:lnSpc>
              <a:spcBef>
                <a:spcPts val="0"/>
              </a:spcBef>
              <a:spcAft>
                <a:spcPts val="0"/>
              </a:spcAft>
              <a:buFont typeface="Wingdings" panose="05000000000000000000" pitchFamily="2" charset="2"/>
              <a:buChar char="ü"/>
            </a:pPr>
            <a:r>
              <a:rPr lang="tr-TR" sz="1800" dirty="0">
                <a:solidFill>
                  <a:schemeClr val="tx1"/>
                </a:solidFill>
              </a:rPr>
              <a:t>Çalışmaları yasal yönden zorunlu olan engelli bireyler için, daha güvenli bir çalışma ortamı sağlanması hedeflenir.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Geliştirilen </a:t>
            </a:r>
            <a:r>
              <a:rPr lang="tr-TR" sz="1800" dirty="0">
                <a:solidFill>
                  <a:schemeClr val="tx1"/>
                </a:solidFill>
              </a:rPr>
              <a:t>risk değerlendirme yönteminde, her bireyin tek tek sağlık durumu ve çalışma koşulu dikkate alınmıştır.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Günümüzde </a:t>
            </a:r>
            <a:r>
              <a:rPr lang="tr-TR" sz="1800" dirty="0">
                <a:solidFill>
                  <a:schemeClr val="tx1"/>
                </a:solidFill>
              </a:rPr>
              <a:t>kullanılan risk değerlendirme metotlarının odağında bulunan insan faktörünün sadece sağlıklı bireyler göz önünde bulundurularak gerçekleştirilmesi, istihdam zorunluluğu bulunan engelli bireylere özgü bir değerlendirme yapılmaması bu yönde bir çalışma yapılması gerektiğini göstermektedir.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EPRİ </a:t>
            </a:r>
            <a:r>
              <a:rPr lang="tr-TR" sz="1800" dirty="0">
                <a:solidFill>
                  <a:schemeClr val="tx1"/>
                </a:solidFill>
              </a:rPr>
              <a:t>yöntemiyle engelli bireylerin kendi sağlık durumlarından yola çıkarak güvenli çalışma koşullarının sağlanması ve iş kazalarının önüne geçilmesi hedeflenmektedir.</a:t>
            </a:r>
          </a:p>
          <a:p>
            <a:pPr lvl="0" algn="just">
              <a:lnSpc>
                <a:spcPct val="100000"/>
              </a:lnSpc>
              <a:spcBef>
                <a:spcPts val="0"/>
              </a:spcBef>
              <a:spcAft>
                <a:spcPts val="0"/>
              </a:spcAft>
              <a:buFont typeface="Wingdings" panose="05000000000000000000" pitchFamily="2" charset="2"/>
              <a:buChar char="ü"/>
            </a:pPr>
            <a:endParaRPr lang="tr-TR" sz="1800" dirty="0">
              <a:solidFill>
                <a:schemeClr val="tx1"/>
              </a:solidFill>
            </a:endParaRPr>
          </a:p>
        </p:txBody>
      </p:sp>
      <p:sp>
        <p:nvSpPr>
          <p:cNvPr id="5" name="Footer Placeholder 3">
            <a:extLst>
              <a:ext uri="{FF2B5EF4-FFF2-40B4-BE49-F238E27FC236}">
                <a16:creationId xmlns="" xmlns:a16="http://schemas.microsoft.com/office/drawing/2014/main" id="{E1FA3AC3-BE15-42A4-A1AA-B07F9A48DE1C}"/>
              </a:ext>
            </a:extLst>
          </p:cNvPr>
          <p:cNvSpPr txBox="1">
            <a:spLocks/>
          </p:cNvSpPr>
          <p:nvPr/>
        </p:nvSpPr>
        <p:spPr>
          <a:xfrm>
            <a:off x="9701528" y="6500912"/>
            <a:ext cx="2395221" cy="274320"/>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cxnSp>
        <p:nvCxnSpPr>
          <p:cNvPr id="8" name="Düz Bağlayıcı 7">
            <a:extLst>
              <a:ext uri="{FF2B5EF4-FFF2-40B4-BE49-F238E27FC236}">
                <a16:creationId xmlns="" xmlns:a16="http://schemas.microsoft.com/office/drawing/2014/main" id="{A981F66B-2FAA-401D-97D5-A6E9CBE0ECB8}"/>
              </a:ext>
            </a:extLst>
          </p:cNvPr>
          <p:cNvCxnSpPr/>
          <p:nvPr/>
        </p:nvCxnSpPr>
        <p:spPr>
          <a:xfrm>
            <a:off x="1021080" y="1009661"/>
            <a:ext cx="995934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022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2E94FFC-6490-40EE-8619-5AF4CC61C6A4}"/>
              </a:ext>
            </a:extLst>
          </p:cNvPr>
          <p:cNvSpPr>
            <a:spLocks noGrp="1"/>
          </p:cNvSpPr>
          <p:nvPr>
            <p:ph type="title" idx="4294967295"/>
          </p:nvPr>
        </p:nvSpPr>
        <p:spPr>
          <a:xfrm>
            <a:off x="922440" y="157619"/>
            <a:ext cx="1790280" cy="859662"/>
          </a:xfrm>
        </p:spPr>
        <p:txBody>
          <a:bodyPr>
            <a:normAutofit/>
          </a:bodyPr>
          <a:lstStyle/>
          <a:p>
            <a:r>
              <a:rPr lang="tr-TR" sz="4000" b="1" dirty="0"/>
              <a:t>Sonuç</a:t>
            </a:r>
          </a:p>
        </p:txBody>
      </p:sp>
      <p:sp>
        <p:nvSpPr>
          <p:cNvPr id="3" name="İçerik Yer Tutucusu 2">
            <a:extLst>
              <a:ext uri="{FF2B5EF4-FFF2-40B4-BE49-F238E27FC236}">
                <a16:creationId xmlns="" xmlns:a16="http://schemas.microsoft.com/office/drawing/2014/main" id="{9849E2D8-8720-4EC3-AE3D-B7A594BA0E0B}"/>
              </a:ext>
            </a:extLst>
          </p:cNvPr>
          <p:cNvSpPr txBox="1">
            <a:spLocks/>
          </p:cNvSpPr>
          <p:nvPr/>
        </p:nvSpPr>
        <p:spPr>
          <a:xfrm>
            <a:off x="922440" y="1080478"/>
            <a:ext cx="10436254" cy="524482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None/>
            </a:pPr>
            <a:r>
              <a:rPr lang="tr-TR" sz="1800" b="1" dirty="0"/>
              <a:t>Engelli Personel Risk İndeksi (EPRİ) yönteminin sağlayacağı katkılar:</a:t>
            </a:r>
          </a:p>
          <a:p>
            <a:pPr algn="just">
              <a:lnSpc>
                <a:spcPct val="100000"/>
              </a:lnSpc>
              <a:spcBef>
                <a:spcPts val="0"/>
              </a:spcBef>
              <a:spcAft>
                <a:spcPts val="0"/>
              </a:spcAft>
            </a:pPr>
            <a:endParaRPr lang="tr-TR" sz="1800" dirty="0"/>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Engelli </a:t>
            </a:r>
            <a:r>
              <a:rPr lang="tr-TR" sz="1800" dirty="0">
                <a:solidFill>
                  <a:schemeClr val="tx1"/>
                </a:solidFill>
              </a:rPr>
              <a:t>bireylerin çalışma koşulları kendi sağlık durumlarından yola çıkılarak objektif olarak değerlendirilebilecektir.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İşverenler</a:t>
            </a:r>
            <a:r>
              <a:rPr lang="tr-TR" sz="1800" dirty="0">
                <a:solidFill>
                  <a:schemeClr val="tx1"/>
                </a:solidFill>
              </a:rPr>
              <a:t>, sistematik bir yöntemle engellilerin durumunu değerlendirebilecek ve yasal yükümlülüklerini yerine getirecektir.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Yöntemin </a:t>
            </a:r>
            <a:r>
              <a:rPr lang="tr-TR" sz="1800" dirty="0">
                <a:solidFill>
                  <a:schemeClr val="tx1"/>
                </a:solidFill>
              </a:rPr>
              <a:t>çıktıları göz önüne alındığında, iş yerlerinin istihdam sürecinde engelli personele uygun görev verilmesi yönünden olumlu katkı sağlayacaktır.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Birçok </a:t>
            </a:r>
            <a:r>
              <a:rPr lang="tr-TR" sz="1800" dirty="0">
                <a:solidFill>
                  <a:schemeClr val="tx1"/>
                </a:solidFill>
              </a:rPr>
              <a:t>iş koluna uyarlanabilmesi yönünden esnek bir yöntemdir.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İş </a:t>
            </a:r>
            <a:r>
              <a:rPr lang="tr-TR" sz="1800" dirty="0">
                <a:solidFill>
                  <a:schemeClr val="tx1"/>
                </a:solidFill>
              </a:rPr>
              <a:t>güvenliği uzmanları ve iş yeri hekimlerinin iş yerlerinde yapacağı denetim ve işverenlere rehberlik faaliyetlerinde yararlanabileceği sistematik bir analiz yöntemidir.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Yöntem </a:t>
            </a:r>
            <a:r>
              <a:rPr lang="tr-TR" sz="1800" dirty="0">
                <a:solidFill>
                  <a:schemeClr val="tx1"/>
                </a:solidFill>
              </a:rPr>
              <a:t>kesin bir sonuç sunduğundan, alınacak önlemlerin belirlenmesinde kolaylık sağlamaktadır. Kişisel deneyim ve yorumlama yaklaşımı düşük seviyede olduğundan uygulanabilirliği yüksektir.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Kolay </a:t>
            </a:r>
            <a:r>
              <a:rPr lang="tr-TR" sz="1800" dirty="0">
                <a:solidFill>
                  <a:schemeClr val="tx1"/>
                </a:solidFill>
              </a:rPr>
              <a:t>anlaşılabilir bir yöntemdir, yetkinlik gerektirmez.</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Engelli </a:t>
            </a:r>
            <a:r>
              <a:rPr lang="tr-TR" sz="1800" dirty="0">
                <a:solidFill>
                  <a:schemeClr val="tx1"/>
                </a:solidFill>
              </a:rPr>
              <a:t>personellerin sağlık durum bilgilerinin, yaptıkları iş göz önünde bulundurularak anlamlandırılmasıyla, güvenli çalışma ortamını hedeflemektedir.</a:t>
            </a:r>
          </a:p>
          <a:p>
            <a:pPr lvl="0" algn="just">
              <a:lnSpc>
                <a:spcPct val="100000"/>
              </a:lnSpc>
              <a:spcBef>
                <a:spcPts val="0"/>
              </a:spcBef>
              <a:spcAft>
                <a:spcPts val="0"/>
              </a:spcAft>
              <a:buFont typeface="Wingdings" panose="05000000000000000000" pitchFamily="2" charset="2"/>
              <a:buChar char="ü"/>
            </a:pPr>
            <a:r>
              <a:rPr lang="tr-TR" sz="1800" dirty="0" smtClean="0">
                <a:solidFill>
                  <a:schemeClr val="tx1"/>
                </a:solidFill>
              </a:rPr>
              <a:t>Risk </a:t>
            </a:r>
            <a:r>
              <a:rPr lang="tr-TR" sz="1800" dirty="0">
                <a:solidFill>
                  <a:schemeClr val="tx1"/>
                </a:solidFill>
              </a:rPr>
              <a:t>derecelendirmesi yapılması, risklerin sıralamasına olanak tanımaktadır. Böylece aksiyon planlamasında öncelik verilecek riskler belirlenebilir.</a:t>
            </a:r>
          </a:p>
          <a:p>
            <a:pPr lvl="0" algn="just">
              <a:lnSpc>
                <a:spcPct val="100000"/>
              </a:lnSpc>
              <a:spcBef>
                <a:spcPts val="0"/>
              </a:spcBef>
              <a:spcAft>
                <a:spcPts val="0"/>
              </a:spcAft>
              <a:buFont typeface="Wingdings" panose="05000000000000000000" pitchFamily="2" charset="2"/>
              <a:buChar char="ü"/>
            </a:pPr>
            <a:endParaRPr lang="tr-TR" sz="1800" dirty="0">
              <a:solidFill>
                <a:schemeClr val="tx1"/>
              </a:solidFill>
            </a:endParaRPr>
          </a:p>
        </p:txBody>
      </p:sp>
      <p:sp>
        <p:nvSpPr>
          <p:cNvPr id="5" name="Footer Placeholder 3">
            <a:extLst>
              <a:ext uri="{FF2B5EF4-FFF2-40B4-BE49-F238E27FC236}">
                <a16:creationId xmlns="" xmlns:a16="http://schemas.microsoft.com/office/drawing/2014/main" id="{E1FA3AC3-BE15-42A4-A1AA-B07F9A48DE1C}"/>
              </a:ext>
            </a:extLst>
          </p:cNvPr>
          <p:cNvSpPr txBox="1">
            <a:spLocks/>
          </p:cNvSpPr>
          <p:nvPr/>
        </p:nvSpPr>
        <p:spPr>
          <a:xfrm>
            <a:off x="9701528" y="6500912"/>
            <a:ext cx="2395221" cy="274320"/>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cxnSp>
        <p:nvCxnSpPr>
          <p:cNvPr id="8" name="Düz Bağlayıcı 7">
            <a:extLst>
              <a:ext uri="{FF2B5EF4-FFF2-40B4-BE49-F238E27FC236}">
                <a16:creationId xmlns="" xmlns:a16="http://schemas.microsoft.com/office/drawing/2014/main" id="{A981F66B-2FAA-401D-97D5-A6E9CBE0ECB8}"/>
              </a:ext>
            </a:extLst>
          </p:cNvPr>
          <p:cNvCxnSpPr/>
          <p:nvPr/>
        </p:nvCxnSpPr>
        <p:spPr>
          <a:xfrm>
            <a:off x="1021080" y="1009661"/>
            <a:ext cx="995934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48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397F9F38-3E6C-48BF-9865-8C9BCABFDAFE}"/>
              </a:ext>
            </a:extLst>
          </p:cNvPr>
          <p:cNvSpPr txBox="1"/>
          <p:nvPr/>
        </p:nvSpPr>
        <p:spPr>
          <a:xfrm>
            <a:off x="793750" y="373856"/>
            <a:ext cx="2451100" cy="523220"/>
          </a:xfrm>
          <a:prstGeom prst="rect">
            <a:avLst/>
          </a:prstGeom>
          <a:noFill/>
        </p:spPr>
        <p:txBody>
          <a:bodyPr wrap="square" rtlCol="0">
            <a:spAutoFit/>
          </a:bodyPr>
          <a:lstStyle/>
          <a:p>
            <a:r>
              <a:rPr lang="tr-TR" sz="2800" dirty="0"/>
              <a:t>Kaynaklar</a:t>
            </a:r>
          </a:p>
        </p:txBody>
      </p:sp>
      <p:sp>
        <p:nvSpPr>
          <p:cNvPr id="3" name="Metin kutusu 2">
            <a:extLst>
              <a:ext uri="{FF2B5EF4-FFF2-40B4-BE49-F238E27FC236}">
                <a16:creationId xmlns="" xmlns:a16="http://schemas.microsoft.com/office/drawing/2014/main" id="{4F88B82D-F585-43ED-BBEE-0CEF6DADE2CB}"/>
              </a:ext>
            </a:extLst>
          </p:cNvPr>
          <p:cNvSpPr txBox="1"/>
          <p:nvPr/>
        </p:nvSpPr>
        <p:spPr>
          <a:xfrm>
            <a:off x="793750" y="1005820"/>
            <a:ext cx="10604500" cy="5416868"/>
          </a:xfrm>
          <a:prstGeom prst="rect">
            <a:avLst/>
          </a:prstGeom>
          <a:noFill/>
        </p:spPr>
        <p:txBody>
          <a:bodyPr wrap="square" rtlCol="0">
            <a:spAutoFit/>
          </a:bodyPr>
          <a:lstStyle/>
          <a:p>
            <a:pPr marL="342900" indent="-342900" algn="l">
              <a:buFont typeface="Arial" panose="020B0604020202020204" pitchFamily="34" charset="0"/>
              <a:buChar char="•"/>
            </a:pPr>
            <a:r>
              <a:rPr lang="tr-TR" sz="1300" dirty="0"/>
              <a:t>Akpınar, T., </a:t>
            </a:r>
            <a:r>
              <a:rPr lang="tr-TR" sz="1300" dirty="0" err="1"/>
              <a:t>Çakmakkaya</a:t>
            </a:r>
            <a:r>
              <a:rPr lang="tr-TR" sz="1300" dirty="0"/>
              <a:t>, B.Y. (2014) İş Sağlığı ve Güvenliği Açısından İşverenlerin Risk Değerlendirme Yükümlülüğü, Çalışma ve Toplum, s:273-304.</a:t>
            </a:r>
          </a:p>
          <a:p>
            <a:pPr marL="342900" indent="-342900" algn="l">
              <a:buFont typeface="Arial" panose="020B0604020202020204" pitchFamily="34" charset="0"/>
              <a:buChar char="•"/>
            </a:pPr>
            <a:r>
              <a:rPr lang="tr-TR" sz="1300" dirty="0"/>
              <a:t>Avrupa Komisyonu. (2005) Entegre Kirliliğin Önlenmesi ve Kontrolü Demirhane ve Dökümhane Endüstrisinde Mevcut En İyi Tekniklere Dair Referans Belge, https://webdosya.csb.gov.tr/db/ippc/icerikbelge/icerikbelge1128.pdf, Erişim Tarihi: 16.02.2021.</a:t>
            </a:r>
          </a:p>
          <a:p>
            <a:pPr marL="342900" indent="-342900" algn="l">
              <a:buFont typeface="Arial" panose="020B0604020202020204" pitchFamily="34" charset="0"/>
              <a:buChar char="•"/>
            </a:pPr>
            <a:r>
              <a:rPr lang="tr-TR" sz="1300" dirty="0"/>
              <a:t>Bıyıklı, Ö. (2011) </a:t>
            </a:r>
            <a:r>
              <a:rPr lang="tr-TR" sz="1300" dirty="0" err="1"/>
              <a:t>İSG’de</a:t>
            </a:r>
            <a:r>
              <a:rPr lang="tr-TR" sz="1300" dirty="0"/>
              <a:t> Risk Değerlendirmesi İçin Çok Parametreli Hiyerarşik Bir Model Önerisi, Erciyes Üniversitesi Fen Bilimleri Enstitüsü, Endüstri Mühendisliği Ana Bilim Dalı, Yüksek Lisans Tezi, Kayseri.</a:t>
            </a:r>
          </a:p>
          <a:p>
            <a:pPr marL="342900" indent="-342900" algn="l">
              <a:buFont typeface="Arial" panose="020B0604020202020204" pitchFamily="34" charset="0"/>
              <a:buChar char="•"/>
            </a:pPr>
            <a:r>
              <a:rPr lang="tr-TR" sz="1300" dirty="0"/>
              <a:t>DAVID, Smith. </a:t>
            </a:r>
            <a:r>
              <a:rPr lang="en-US" sz="1300" dirty="0"/>
              <a:t>I</a:t>
            </a:r>
            <a:r>
              <a:rPr lang="tr-TR" sz="1300" dirty="0"/>
              <a:t>m</a:t>
            </a:r>
            <a:r>
              <a:rPr lang="en-US" sz="1300" dirty="0" err="1"/>
              <a:t>plem</a:t>
            </a:r>
            <a:r>
              <a:rPr lang="tr-TR" sz="1300" dirty="0"/>
              <a:t>e</a:t>
            </a:r>
            <a:r>
              <a:rPr lang="en-US" sz="1300" dirty="0" err="1"/>
              <a:t>nting</a:t>
            </a:r>
            <a:r>
              <a:rPr lang="en-US" sz="1300" dirty="0"/>
              <a:t> Disability Management:</a:t>
            </a:r>
            <a:r>
              <a:rPr lang="tr-TR" sz="1300" dirty="0"/>
              <a:t> </a:t>
            </a:r>
            <a:r>
              <a:rPr lang="en-US" sz="1300" dirty="0"/>
              <a:t>A Review of Basic Concepts</a:t>
            </a:r>
            <a:r>
              <a:rPr lang="tr-TR" sz="1300" dirty="0"/>
              <a:t> </a:t>
            </a:r>
            <a:r>
              <a:rPr lang="en-US" sz="1300" dirty="0"/>
              <a:t>and Essential Components</a:t>
            </a:r>
            <a:r>
              <a:rPr lang="tr-TR" sz="1300" dirty="0"/>
              <a:t> (1997), 12:4, 37-50</a:t>
            </a:r>
          </a:p>
          <a:p>
            <a:pPr marL="342900" indent="-342900" algn="l">
              <a:buFont typeface="Arial" panose="020B0604020202020204" pitchFamily="34" charset="0"/>
              <a:buChar char="•"/>
            </a:pPr>
            <a:r>
              <a:rPr lang="tr-TR" sz="1300" dirty="0"/>
              <a:t>Çolak, M. (2011) Döküm Endüstrisinde Ergitme, Endüksiyon Ocakları ve Spektral Analiz Hesaplamaları, Sakarya Üniversitesi, Teknik Eğitim Fakültesi, Metal Eğitimi Bölümü, Sakarya.</a:t>
            </a:r>
          </a:p>
          <a:p>
            <a:pPr marL="342900" indent="-342900" algn="l">
              <a:buFont typeface="Arial" panose="020B0604020202020204" pitchFamily="34" charset="0"/>
              <a:buChar char="•"/>
            </a:pPr>
            <a:r>
              <a:rPr lang="tr-TR" sz="1300" dirty="0"/>
              <a:t>T.C. Çalışma ve Sosyal Güvenlik Bakanlığı İş Sağlığı ve Güvenliği Genel Müdürlüğü. (2016) Döküm Sektörü İş Sağlığı ve Güvenliği Rehberi, Yayın No:22, Ankara.</a:t>
            </a:r>
          </a:p>
          <a:p>
            <a:pPr marL="342900" indent="-342900" algn="l">
              <a:buFont typeface="Arial" panose="020B0604020202020204" pitchFamily="34" charset="0"/>
              <a:buChar char="•"/>
            </a:pPr>
            <a:r>
              <a:rPr lang="en-US" sz="1300" dirty="0" err="1"/>
              <a:t>Hallenbeck</a:t>
            </a:r>
            <a:r>
              <a:rPr lang="en-US" sz="1300" dirty="0"/>
              <a:t>, W.H. (1993) Quantitative Risk Assessment for Environmental and Occupational Health, 2nd Edition, London, Lewis Publishers, 1993.</a:t>
            </a:r>
            <a:endParaRPr lang="tr-TR" sz="1300" dirty="0"/>
          </a:p>
          <a:p>
            <a:pPr marL="342900" indent="-342900" algn="l">
              <a:buFont typeface="Arial" panose="020B0604020202020204" pitchFamily="34" charset="0"/>
              <a:buChar char="•"/>
            </a:pPr>
            <a:r>
              <a:rPr lang="tr-TR" sz="1300" dirty="0"/>
              <a:t>ILO, Uluslararası Çalışma Örgütü, 161 </a:t>
            </a:r>
            <a:r>
              <a:rPr lang="tr-TR" sz="1300" dirty="0" err="1"/>
              <a:t>No'lu</a:t>
            </a:r>
            <a:r>
              <a:rPr lang="tr-TR" sz="1300" dirty="0"/>
              <a:t> Sağlık Hizmetlerine İlişkin Sözleşme, Türkiye’de Yürürlüğe Girdiği Tarih: 22 Nisan 2005.</a:t>
            </a:r>
          </a:p>
          <a:p>
            <a:pPr marL="342900" indent="-342900" algn="l">
              <a:buFont typeface="Arial" panose="020B0604020202020204" pitchFamily="34" charset="0"/>
              <a:buChar char="•"/>
            </a:pPr>
            <a:r>
              <a:rPr lang="tr-TR" sz="1300" dirty="0"/>
              <a:t>Kalkan, T.B. (2013) İş Sağlığı ve Güvenliği Risk Değerlendirme Çalışmaları İçin Bir Metodoloji Oluşturma ve Bir Mobilya İşletmesinde Uygulanması, Kırıkkale Üniversitesi, Fen Bilimleri Enstitüsü, Endüstri Anabilim Dalı, Yüksek Lisans Tezi, Kırıkkale.</a:t>
            </a:r>
          </a:p>
          <a:p>
            <a:pPr marL="342900" indent="-342900" algn="l">
              <a:buFont typeface="Arial" panose="020B0604020202020204" pitchFamily="34" charset="0"/>
              <a:buChar char="•"/>
            </a:pPr>
            <a:r>
              <a:rPr lang="tr-TR" sz="1300" dirty="0"/>
              <a:t>Özkılıç, Ö. (2005) İş Sağlığı ve Güvenliği Yönetim Sistemleri ve Risk Değerlendirme Metodolojileri, Türkiye İşveren Sendikaları Konfederasyonu, İstanbul.6331 Say. İş Sağlığı ve Güvenliği Kanunu, Sayı: 28339</a:t>
            </a:r>
          </a:p>
          <a:p>
            <a:pPr marL="342900" indent="-342900" algn="l">
              <a:buFont typeface="Arial" panose="020B0604020202020204" pitchFamily="34" charset="0"/>
              <a:buChar char="•"/>
            </a:pPr>
            <a:r>
              <a:rPr lang="tr-TR" sz="1300" dirty="0"/>
              <a:t>Şen, M. (2018) Türkiye’de Engellilere Yönelik İstihdam Politikaları: Sorunlar ve Öneriler, Sosyal Güvenlik Dergisi, Cilt:8, Sayı:2, s:129-152.</a:t>
            </a:r>
          </a:p>
          <a:p>
            <a:pPr marL="342900" indent="-342900">
              <a:buFont typeface="Arial" panose="020B0604020202020204" pitchFamily="34" charset="0"/>
              <a:buChar char="•"/>
            </a:pPr>
            <a:r>
              <a:rPr lang="tr-TR" sz="1300" dirty="0"/>
              <a:t>Velioğlu, H. (2016) Tarım Makinelerine Yönelik Bir Risk Değerlendirme Yöntemi Geliştirilmesi ve Web Tabanlı Uygulaması, Ankara Üniversitesi, Fen Bilimleri Enstitüsü, Doktora Tezi, Ankara.</a:t>
            </a:r>
          </a:p>
          <a:p>
            <a:pPr marL="342900" indent="-342900">
              <a:buFont typeface="Arial" panose="020B0604020202020204" pitchFamily="34" charset="0"/>
              <a:buChar char="•"/>
            </a:pPr>
            <a:r>
              <a:rPr lang="en-US" sz="1300" dirty="0"/>
              <a:t>ILO, </a:t>
            </a:r>
            <a:r>
              <a:rPr lang="en-US" sz="1300" dirty="0" err="1"/>
              <a:t>Internatıonal</a:t>
            </a:r>
            <a:r>
              <a:rPr lang="en-US" sz="1300" dirty="0"/>
              <a:t> </a:t>
            </a:r>
            <a:r>
              <a:rPr lang="en-US" sz="1300" dirty="0" err="1"/>
              <a:t>Labour</a:t>
            </a:r>
            <a:r>
              <a:rPr lang="en-US" sz="1300" dirty="0"/>
              <a:t> </a:t>
            </a:r>
            <a:r>
              <a:rPr lang="en-US" sz="1300" dirty="0" err="1"/>
              <a:t>Offıce</a:t>
            </a:r>
            <a:r>
              <a:rPr lang="en-US" sz="1300" dirty="0"/>
              <a:t> (2006) </a:t>
            </a:r>
            <a:r>
              <a:rPr lang="en-US" sz="1300" dirty="0" err="1"/>
              <a:t>Internatıonal</a:t>
            </a:r>
            <a:r>
              <a:rPr lang="en-US" sz="1300" dirty="0"/>
              <a:t> </a:t>
            </a:r>
            <a:r>
              <a:rPr lang="en-US" sz="1300" dirty="0" err="1"/>
              <a:t>Chemıcal</a:t>
            </a:r>
            <a:r>
              <a:rPr lang="en-US" sz="1300" dirty="0"/>
              <a:t> Control Toolkit, https://www.ilo.org/legacy/english/protection/safework/ctrl_banding/toolkit/icct/index.htm, </a:t>
            </a:r>
            <a:r>
              <a:rPr lang="en-US" sz="1300" dirty="0" err="1"/>
              <a:t>Erişim</a:t>
            </a:r>
            <a:r>
              <a:rPr lang="en-US" sz="1300" dirty="0"/>
              <a:t> </a:t>
            </a:r>
            <a:r>
              <a:rPr lang="en-US" sz="1300" dirty="0" err="1"/>
              <a:t>Tarihi</a:t>
            </a:r>
            <a:r>
              <a:rPr lang="en-US" sz="1300" dirty="0"/>
              <a:t>: 15.05.2021.</a:t>
            </a:r>
            <a:endParaRPr lang="tr-TR" sz="1300" dirty="0"/>
          </a:p>
          <a:p>
            <a:pPr marL="342900" indent="-342900">
              <a:buFont typeface="Arial" panose="020B0604020202020204" pitchFamily="34" charset="0"/>
              <a:buChar char="•"/>
            </a:pPr>
            <a:r>
              <a:rPr lang="de-DE" sz="1300" dirty="0"/>
              <a:t>Steinberg, U., Behrendt, S., Caffier, G., Schultz, K., Jakob, M. (1994) Leitmerkmalmethode Manuelle Arbeitsprozesse, Bundesanstalt für Arbeitsschutz und Arbeitsmedizin, </a:t>
            </a:r>
            <a:r>
              <a:rPr lang="de-DE" sz="1300" dirty="0" err="1"/>
              <a:t>BAuA</a:t>
            </a:r>
            <a:r>
              <a:rPr lang="de-DE" sz="1300" dirty="0"/>
              <a:t>.</a:t>
            </a:r>
            <a:endParaRPr lang="tr-TR" sz="1300" dirty="0"/>
          </a:p>
          <a:p>
            <a:pPr marL="342900" indent="-342900">
              <a:buFont typeface="Arial" panose="020B0604020202020204" pitchFamily="34" charset="0"/>
              <a:buChar char="•"/>
            </a:pPr>
            <a:r>
              <a:rPr lang="tr-TR" sz="1300" dirty="0"/>
              <a:t>T.C. Kalkınma Bakanlığı. (2018) On Birinci Kalkınma Planı 2019-2023 Ana Metal Sanayii Çalışma Grubu Raporu, Ankara.</a:t>
            </a:r>
          </a:p>
          <a:p>
            <a:pPr marL="342900" indent="-342900" algn="l">
              <a:buFont typeface="+mj-lt"/>
              <a:buAutoNum type="arabicPeriod"/>
            </a:pPr>
            <a:endParaRPr lang="tr-TR" sz="1600" dirty="0"/>
          </a:p>
          <a:p>
            <a:pPr marL="342900" indent="-342900" algn="l">
              <a:buFont typeface="+mj-lt"/>
              <a:buAutoNum type="arabicPeriod"/>
            </a:pPr>
            <a:endParaRPr lang="tr-TR" dirty="0"/>
          </a:p>
        </p:txBody>
      </p:sp>
      <p:sp>
        <p:nvSpPr>
          <p:cNvPr id="4" name="Footer Placeholder 3">
            <a:extLst>
              <a:ext uri="{FF2B5EF4-FFF2-40B4-BE49-F238E27FC236}">
                <a16:creationId xmlns="" xmlns:a16="http://schemas.microsoft.com/office/drawing/2014/main" id="{8D1AC2CE-3090-4173-A8EC-F6E1821C875E}"/>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spTree>
    <p:extLst>
      <p:ext uri="{BB962C8B-B14F-4D97-AF65-F5344CB8AC3E}">
        <p14:creationId xmlns:p14="http://schemas.microsoft.com/office/powerpoint/2010/main" val="1663403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914399" y="742226"/>
            <a:ext cx="10406587" cy="4504344"/>
          </a:xfrm>
          <a:prstGeom prst="rect">
            <a:avLst/>
          </a:prstGeom>
        </p:spPr>
      </p:pic>
    </p:spTree>
    <p:extLst>
      <p:ext uri="{BB962C8B-B14F-4D97-AF65-F5344CB8AC3E}">
        <p14:creationId xmlns:p14="http://schemas.microsoft.com/office/powerpoint/2010/main" val="3985803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C9B3FCA-42AF-428F-895D-07389DF66AD6}"/>
              </a:ext>
            </a:extLst>
          </p:cNvPr>
          <p:cNvSpPr>
            <a:spLocks noGrp="1"/>
          </p:cNvSpPr>
          <p:nvPr>
            <p:ph type="title"/>
          </p:nvPr>
        </p:nvSpPr>
        <p:spPr/>
        <p:txBody>
          <a:bodyPr/>
          <a:lstStyle/>
          <a:p>
            <a:r>
              <a:rPr lang="tr-TR" dirty="0" smtClean="0"/>
              <a:t>Teşekkürler</a:t>
            </a:r>
            <a:endParaRPr lang="tr-TR" dirty="0"/>
          </a:p>
        </p:txBody>
      </p:sp>
    </p:spTree>
    <p:extLst>
      <p:ext uri="{BB962C8B-B14F-4D97-AF65-F5344CB8AC3E}">
        <p14:creationId xmlns:p14="http://schemas.microsoft.com/office/powerpoint/2010/main" val="31904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7DC600D-824D-45B7-ADC1-29BD6049B098}"/>
              </a:ext>
            </a:extLst>
          </p:cNvPr>
          <p:cNvSpPr>
            <a:spLocks noGrp="1"/>
          </p:cNvSpPr>
          <p:nvPr>
            <p:ph type="title"/>
          </p:nvPr>
        </p:nvSpPr>
        <p:spPr/>
        <p:txBody>
          <a:bodyPr/>
          <a:lstStyle/>
          <a:p>
            <a:r>
              <a:rPr lang="tr-TR" dirty="0" smtClean="0"/>
              <a:t>Çalışmanın Amacı</a:t>
            </a:r>
            <a:endParaRPr lang="tr-TR" dirty="0"/>
          </a:p>
        </p:txBody>
      </p:sp>
      <p:sp>
        <p:nvSpPr>
          <p:cNvPr id="3" name="İçerik Yer Tutucusu 2">
            <a:extLst>
              <a:ext uri="{FF2B5EF4-FFF2-40B4-BE49-F238E27FC236}">
                <a16:creationId xmlns="" xmlns:a16="http://schemas.microsoft.com/office/drawing/2014/main" id="{AE549051-492C-4590-9B72-42A68768C9CF}"/>
              </a:ext>
            </a:extLst>
          </p:cNvPr>
          <p:cNvSpPr>
            <a:spLocks noGrp="1"/>
          </p:cNvSpPr>
          <p:nvPr>
            <p:ph idx="1"/>
          </p:nvPr>
        </p:nvSpPr>
        <p:spPr>
          <a:xfrm>
            <a:off x="1097279" y="2206852"/>
            <a:ext cx="6656459" cy="2600587"/>
          </a:xfrm>
        </p:spPr>
        <p:txBody>
          <a:bodyPr>
            <a:normAutofit/>
          </a:bodyPr>
          <a:lstStyle/>
          <a:p>
            <a:pPr algn="just">
              <a:buFont typeface="Wingdings" panose="05000000000000000000" pitchFamily="2" charset="2"/>
              <a:buChar char="v"/>
            </a:pPr>
            <a:r>
              <a:rPr lang="tr-TR" sz="2800" dirty="0"/>
              <a:t>Engelli personellerin; çalışma ortamında maruz kaldığı veya kalabileceği risk etmenlerinin ve kendi fiziksel engel oranlarının risk değerlendirme yöntemine dahil edilerek, çalışma koşullarının değerlendirilmesidir.</a:t>
            </a:r>
          </a:p>
        </p:txBody>
      </p:sp>
      <p:sp>
        <p:nvSpPr>
          <p:cNvPr id="4" name="Footer Placeholder 3">
            <a:extLst>
              <a:ext uri="{FF2B5EF4-FFF2-40B4-BE49-F238E27FC236}">
                <a16:creationId xmlns="" xmlns:a16="http://schemas.microsoft.com/office/drawing/2014/main" id="{A18E702B-D897-4387-ABF2-BB5998E08629}"/>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pic>
        <p:nvPicPr>
          <p:cNvPr id="6" name="Resim 5">
            <a:extLst>
              <a:ext uri="{FF2B5EF4-FFF2-40B4-BE49-F238E27FC236}">
                <a16:creationId xmlns="" xmlns:a16="http://schemas.microsoft.com/office/drawing/2014/main" id="{57C554FF-6F32-450F-9889-FB3DBA452BD2}"/>
              </a:ext>
            </a:extLst>
          </p:cNvPr>
          <p:cNvPicPr>
            <a:picLocks noChangeAspect="1"/>
          </p:cNvPicPr>
          <p:nvPr/>
        </p:nvPicPr>
        <p:blipFill rotWithShape="1">
          <a:blip r:embed="rId2"/>
          <a:srcRect l="20989" t="3848" r="20246" b="3686"/>
          <a:stretch/>
        </p:blipFill>
        <p:spPr>
          <a:xfrm>
            <a:off x="8379318" y="2063848"/>
            <a:ext cx="2644420" cy="2600587"/>
          </a:xfrm>
          <a:prstGeom prst="rect">
            <a:avLst/>
          </a:prstGeom>
        </p:spPr>
      </p:pic>
    </p:spTree>
    <p:extLst>
      <p:ext uri="{BB962C8B-B14F-4D97-AF65-F5344CB8AC3E}">
        <p14:creationId xmlns:p14="http://schemas.microsoft.com/office/powerpoint/2010/main" val="259506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1330461D-3DCB-4925-8CBD-8AA38E46347D}"/>
              </a:ext>
            </a:extLst>
          </p:cNvPr>
          <p:cNvSpPr>
            <a:spLocks noGrp="1"/>
          </p:cNvSpPr>
          <p:nvPr>
            <p:ph idx="1"/>
          </p:nvPr>
        </p:nvSpPr>
        <p:spPr>
          <a:xfrm>
            <a:off x="1097279" y="1845733"/>
            <a:ext cx="7360921" cy="3983567"/>
          </a:xfrm>
        </p:spPr>
        <p:txBody>
          <a:bodyPr>
            <a:normAutofit lnSpcReduction="10000"/>
          </a:bodyPr>
          <a:lstStyle/>
          <a:p>
            <a:r>
              <a:rPr lang="tr-TR" sz="2400" i="1" dirty="0" smtClean="0"/>
              <a:t>Bu çalışmanın </a:t>
            </a:r>
            <a:r>
              <a:rPr lang="tr-TR" sz="2400" i="1" dirty="0"/>
              <a:t>amacı, kamu ve özel sektör iş kollarında çalışmaları yasal yönden zorunlu olan engelli bireylere daha güvenli bir çalışma ortamının sağlanması için tüm iş kollarında kullanılabilecek yapay zekâ tabanlı bir risk değerlendirme yöntemidir. </a:t>
            </a:r>
            <a:endParaRPr lang="tr-TR" sz="2400" i="1" dirty="0" smtClean="0"/>
          </a:p>
          <a:p>
            <a:r>
              <a:rPr lang="tr-TR" sz="2400" i="1" dirty="0" smtClean="0"/>
              <a:t>Yapay </a:t>
            </a:r>
            <a:r>
              <a:rPr lang="tr-TR" sz="2400" i="1" dirty="0"/>
              <a:t>zekâ tabanlı yazılım bilgisayar, tablet ve cep telefonlarında mobil uygulama olarak da kullanılacaktır.</a:t>
            </a:r>
            <a:endParaRPr lang="en-US" sz="2400" dirty="0"/>
          </a:p>
          <a:p>
            <a:r>
              <a:rPr lang="tr-TR" sz="2400" dirty="0" smtClean="0"/>
              <a:t>Bu çalışma engelli </a:t>
            </a:r>
            <a:r>
              <a:rPr lang="tr-TR" sz="2400" dirty="0"/>
              <a:t>personellerin; çalışma ortamında maruz kaldığı veya kalabileceği risk </a:t>
            </a:r>
            <a:r>
              <a:rPr lang="tr-TR" sz="2400" dirty="0" smtClean="0"/>
              <a:t>etmenleri </a:t>
            </a:r>
            <a:r>
              <a:rPr lang="tr-TR" sz="2400" dirty="0"/>
              <a:t>ve kendi fiziksel engel </a:t>
            </a:r>
            <a:r>
              <a:rPr lang="tr-TR" sz="2400" dirty="0" smtClean="0"/>
              <a:t>oranları </a:t>
            </a:r>
            <a:r>
              <a:rPr lang="tr-TR" sz="2400" dirty="0"/>
              <a:t>risk değerlendirme yöntemine dâhil edilerek, çalışma koşullarının değerlendirmesini </a:t>
            </a:r>
            <a:r>
              <a:rPr lang="tr-TR" sz="2400" dirty="0" smtClean="0"/>
              <a:t>içermektedir. </a:t>
            </a:r>
            <a:endParaRPr lang="en-US" sz="2400" dirty="0"/>
          </a:p>
        </p:txBody>
      </p:sp>
      <p:pic>
        <p:nvPicPr>
          <p:cNvPr id="7" name="Resim 6">
            <a:extLst>
              <a:ext uri="{FF2B5EF4-FFF2-40B4-BE49-F238E27FC236}">
                <a16:creationId xmlns="" xmlns:a16="http://schemas.microsoft.com/office/drawing/2014/main" id="{BBA9C003-C99C-498D-B0C7-F4849A6DA94E}"/>
              </a:ext>
            </a:extLst>
          </p:cNvPr>
          <p:cNvPicPr>
            <a:picLocks noChangeAspect="1"/>
          </p:cNvPicPr>
          <p:nvPr/>
        </p:nvPicPr>
        <p:blipFill rotWithShape="1">
          <a:blip r:embed="rId2"/>
          <a:srcRect l="18963" r="19574"/>
          <a:stretch/>
        </p:blipFill>
        <p:spPr>
          <a:xfrm>
            <a:off x="9038351" y="2187602"/>
            <a:ext cx="2568359" cy="2482796"/>
          </a:xfrm>
          <a:prstGeom prst="rect">
            <a:avLst/>
          </a:prstGeom>
        </p:spPr>
      </p:pic>
      <p:sp>
        <p:nvSpPr>
          <p:cNvPr id="5" name="Footer Placeholder 3">
            <a:extLst>
              <a:ext uri="{FF2B5EF4-FFF2-40B4-BE49-F238E27FC236}">
                <a16:creationId xmlns="" xmlns:a16="http://schemas.microsoft.com/office/drawing/2014/main" id="{39CFBBEC-F573-4E5A-B2BE-C003CA02497D}"/>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sp>
        <p:nvSpPr>
          <p:cNvPr id="6" name="Başlık 1">
            <a:extLst>
              <a:ext uri="{FF2B5EF4-FFF2-40B4-BE49-F238E27FC236}">
                <a16:creationId xmlns="" xmlns:a16="http://schemas.microsoft.com/office/drawing/2014/main" id="{57DC600D-824D-45B7-ADC1-29BD6049B098}"/>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dirty="0" smtClean="0"/>
              <a:t>Çalışmanın Amacı</a:t>
            </a:r>
            <a:endParaRPr lang="tr-TR" dirty="0"/>
          </a:p>
        </p:txBody>
      </p:sp>
    </p:spTree>
    <p:extLst>
      <p:ext uri="{BB962C8B-B14F-4D97-AF65-F5344CB8AC3E}">
        <p14:creationId xmlns:p14="http://schemas.microsoft.com/office/powerpoint/2010/main" val="407882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1330461D-3DCB-4925-8CBD-8AA38E46347D}"/>
              </a:ext>
            </a:extLst>
          </p:cNvPr>
          <p:cNvSpPr>
            <a:spLocks noGrp="1"/>
          </p:cNvSpPr>
          <p:nvPr>
            <p:ph idx="1"/>
          </p:nvPr>
        </p:nvSpPr>
        <p:spPr>
          <a:xfrm>
            <a:off x="1097279" y="1845733"/>
            <a:ext cx="6600475" cy="3983567"/>
          </a:xfrm>
        </p:spPr>
        <p:txBody>
          <a:bodyPr>
            <a:normAutofit lnSpcReduction="10000"/>
          </a:bodyPr>
          <a:lstStyle/>
          <a:p>
            <a:r>
              <a:rPr lang="tr-TR" sz="2400" i="1" dirty="0" smtClean="0"/>
              <a:t>Geliştirilen </a:t>
            </a:r>
            <a:r>
              <a:rPr lang="tr-TR" sz="2400" i="1" dirty="0"/>
              <a:t>risk değerlendirme yönteminde, her bireyin tek tek sağlık durumları ve çalışma koşulları dikkate alınarak sayısal veriler ile değerlendirilmektedir. </a:t>
            </a:r>
            <a:endParaRPr lang="tr-TR" sz="2400" i="1" dirty="0" smtClean="0"/>
          </a:p>
          <a:p>
            <a:r>
              <a:rPr lang="tr-TR" sz="2400" i="1" dirty="0" smtClean="0"/>
              <a:t>Engelli </a:t>
            </a:r>
            <a:r>
              <a:rPr lang="tr-TR" sz="2400" i="1" dirty="0"/>
              <a:t>personelin engellilik sağlık kurulu raporundaki engel oranı şiddet parametresi olarak ve çalışma ortamında bulunan risk etmenleri puanlanarak olasılık parametresi olarak kullanılmıştır. </a:t>
            </a:r>
            <a:endParaRPr lang="tr-TR" sz="2400" i="1" dirty="0" smtClean="0"/>
          </a:p>
          <a:p>
            <a:r>
              <a:rPr lang="tr-TR" sz="2400" i="1" dirty="0" smtClean="0"/>
              <a:t>Kişilerin </a:t>
            </a:r>
            <a:r>
              <a:rPr lang="tr-TR" sz="2400" i="1" dirty="0"/>
              <a:t>sağlık durumu bilgilerine göre mutlak çalıştırılmaması gerekli işler, ön koşullandırma yapılarak analiz yöntemine dâhil edilmiştir.</a:t>
            </a:r>
            <a:endParaRPr lang="en-US" sz="2400" dirty="0"/>
          </a:p>
        </p:txBody>
      </p:sp>
      <p:pic>
        <p:nvPicPr>
          <p:cNvPr id="7" name="Resim 6">
            <a:extLst>
              <a:ext uri="{FF2B5EF4-FFF2-40B4-BE49-F238E27FC236}">
                <a16:creationId xmlns="" xmlns:a16="http://schemas.microsoft.com/office/drawing/2014/main" id="{BBA9C003-C99C-498D-B0C7-F4849A6DA94E}"/>
              </a:ext>
            </a:extLst>
          </p:cNvPr>
          <p:cNvPicPr>
            <a:picLocks noChangeAspect="1"/>
          </p:cNvPicPr>
          <p:nvPr/>
        </p:nvPicPr>
        <p:blipFill rotWithShape="1">
          <a:blip r:embed="rId2"/>
          <a:srcRect l="18963" r="19574"/>
          <a:stretch/>
        </p:blipFill>
        <p:spPr>
          <a:xfrm>
            <a:off x="8330779" y="2187602"/>
            <a:ext cx="2568359" cy="2482796"/>
          </a:xfrm>
          <a:prstGeom prst="rect">
            <a:avLst/>
          </a:prstGeom>
        </p:spPr>
      </p:pic>
      <p:sp>
        <p:nvSpPr>
          <p:cNvPr id="5" name="Footer Placeholder 3">
            <a:extLst>
              <a:ext uri="{FF2B5EF4-FFF2-40B4-BE49-F238E27FC236}">
                <a16:creationId xmlns="" xmlns:a16="http://schemas.microsoft.com/office/drawing/2014/main" id="{39CFBBEC-F573-4E5A-B2BE-C003CA02497D}"/>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sp>
        <p:nvSpPr>
          <p:cNvPr id="8" name="Başlık 1">
            <a:extLst>
              <a:ext uri="{FF2B5EF4-FFF2-40B4-BE49-F238E27FC236}">
                <a16:creationId xmlns="" xmlns:a16="http://schemas.microsoft.com/office/drawing/2014/main" id="{57DC600D-824D-45B7-ADC1-29BD6049B098}"/>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smtClean="0"/>
              <a:t>Çalışmanın Amacı</a:t>
            </a:r>
            <a:endParaRPr lang="tr-TR" dirty="0"/>
          </a:p>
        </p:txBody>
      </p:sp>
    </p:spTree>
    <p:extLst>
      <p:ext uri="{BB962C8B-B14F-4D97-AF65-F5344CB8AC3E}">
        <p14:creationId xmlns:p14="http://schemas.microsoft.com/office/powerpoint/2010/main" val="220576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FB93D3D-C276-4A86-BA00-4C24C4733147}"/>
              </a:ext>
            </a:extLst>
          </p:cNvPr>
          <p:cNvSpPr>
            <a:spLocks noGrp="1"/>
          </p:cNvSpPr>
          <p:nvPr>
            <p:ph type="title"/>
          </p:nvPr>
        </p:nvSpPr>
        <p:spPr>
          <a:xfrm>
            <a:off x="1097280" y="286603"/>
            <a:ext cx="10058400" cy="1450757"/>
          </a:xfrm>
        </p:spPr>
        <p:txBody>
          <a:bodyPr>
            <a:normAutofit/>
          </a:bodyPr>
          <a:lstStyle/>
          <a:p>
            <a:r>
              <a:rPr lang="tr-TR"/>
              <a:t>Genel Bilgiler</a:t>
            </a:r>
            <a:endParaRPr lang="tr-TR" dirty="0"/>
          </a:p>
        </p:txBody>
      </p:sp>
      <p:sp>
        <p:nvSpPr>
          <p:cNvPr id="3" name="İçerik Yer Tutucusu 2">
            <a:extLst>
              <a:ext uri="{FF2B5EF4-FFF2-40B4-BE49-F238E27FC236}">
                <a16:creationId xmlns="" xmlns:a16="http://schemas.microsoft.com/office/drawing/2014/main" id="{3386777F-9FC8-4B94-9F1E-55F2B03F2375}"/>
              </a:ext>
            </a:extLst>
          </p:cNvPr>
          <p:cNvSpPr>
            <a:spLocks noGrp="1"/>
          </p:cNvSpPr>
          <p:nvPr>
            <p:ph idx="1"/>
          </p:nvPr>
        </p:nvSpPr>
        <p:spPr>
          <a:xfrm>
            <a:off x="1097279" y="1845734"/>
            <a:ext cx="6454987" cy="4023360"/>
          </a:xfrm>
        </p:spPr>
        <p:txBody>
          <a:bodyPr>
            <a:normAutofit/>
          </a:bodyPr>
          <a:lstStyle/>
          <a:p>
            <a:pPr algn="just">
              <a:buFont typeface="Wingdings" panose="05000000000000000000" pitchFamily="2" charset="2"/>
              <a:buChar char="§"/>
            </a:pPr>
            <a:r>
              <a:rPr lang="tr-TR" dirty="0"/>
              <a:t>Özel politika gerektiren gruplar içerisinde yer alan engellilerin, İş Kanunu kapsamında belirli oranlarla çalıştırılma zorunlulukları bulunmaktadır </a:t>
            </a:r>
            <a:r>
              <a:rPr lang="tr-TR" i="1" dirty="0"/>
              <a:t>(50+ İşçi çalıştıran; özel sektör %3, kamu %4, İş Kanunu).</a:t>
            </a:r>
          </a:p>
          <a:p>
            <a:pPr algn="just">
              <a:buFont typeface="Wingdings" panose="05000000000000000000" pitchFamily="2" charset="2"/>
              <a:buChar char="§"/>
            </a:pPr>
            <a:r>
              <a:rPr lang="tr-TR" dirty="0"/>
              <a:t>Çalışmaları yasal yönden zorunlu olan engelli bireyler için, daha güvenli bir çalışma ortamı sağlanması hedeflenir.</a:t>
            </a:r>
          </a:p>
          <a:p>
            <a:pPr algn="just">
              <a:buFont typeface="Wingdings" panose="05000000000000000000" pitchFamily="2" charset="2"/>
              <a:buChar char="§"/>
            </a:pPr>
            <a:r>
              <a:rPr lang="tr-TR" dirty="0"/>
              <a:t>Geliştirilen risk değerlendirme yönteminde, her bireyin tek tek sağlık durumu ve çalışma koşulu dikkate alınmıştır.</a:t>
            </a:r>
          </a:p>
          <a:p>
            <a:pPr algn="just">
              <a:buFont typeface="Wingdings" panose="05000000000000000000" pitchFamily="2" charset="2"/>
              <a:buChar char="§"/>
            </a:pPr>
            <a:r>
              <a:rPr lang="tr-TR" dirty="0"/>
              <a:t>Risk değerlendirmesi yöntemine, </a:t>
            </a:r>
            <a:r>
              <a:rPr lang="tr-TR" b="1" dirty="0"/>
              <a:t>“Engelli Personel Risk İndeksi” kısaca «EPRİ»</a:t>
            </a:r>
            <a:r>
              <a:rPr lang="tr-TR" dirty="0"/>
              <a:t> adı verilmiştir.</a:t>
            </a:r>
          </a:p>
        </p:txBody>
      </p:sp>
      <p:pic>
        <p:nvPicPr>
          <p:cNvPr id="5" name="Resim 4">
            <a:extLst>
              <a:ext uri="{FF2B5EF4-FFF2-40B4-BE49-F238E27FC236}">
                <a16:creationId xmlns="" xmlns:a16="http://schemas.microsoft.com/office/drawing/2014/main" id="{D13CD444-EC43-4839-A238-7DAA683095ED}"/>
              </a:ext>
            </a:extLst>
          </p:cNvPr>
          <p:cNvPicPr>
            <a:picLocks noChangeAspect="1"/>
          </p:cNvPicPr>
          <p:nvPr/>
        </p:nvPicPr>
        <p:blipFill rotWithShape="1">
          <a:blip r:embed="rId2"/>
          <a:srcRect l="5335" r="44535" b="-1"/>
          <a:stretch/>
        </p:blipFill>
        <p:spPr>
          <a:xfrm>
            <a:off x="8020570" y="1916318"/>
            <a:ext cx="3135109" cy="3471012"/>
          </a:xfrm>
          <a:prstGeom prst="rect">
            <a:avLst/>
          </a:prstGeom>
        </p:spPr>
      </p:pic>
      <p:sp>
        <p:nvSpPr>
          <p:cNvPr id="11" name="Footer Placeholder 3">
            <a:extLst>
              <a:ext uri="{FF2B5EF4-FFF2-40B4-BE49-F238E27FC236}">
                <a16:creationId xmlns="" xmlns:a16="http://schemas.microsoft.com/office/drawing/2014/main" id="{3AAF49C2-17CF-49DD-BF40-0C457D816F9D}"/>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spTree>
    <p:extLst>
      <p:ext uri="{BB962C8B-B14F-4D97-AF65-F5344CB8AC3E}">
        <p14:creationId xmlns:p14="http://schemas.microsoft.com/office/powerpoint/2010/main" val="125662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9B8E42F-A2D9-4739-A3B1-A5F52F73CA92}"/>
              </a:ext>
            </a:extLst>
          </p:cNvPr>
          <p:cNvSpPr>
            <a:spLocks noGrp="1"/>
          </p:cNvSpPr>
          <p:nvPr>
            <p:ph type="title"/>
          </p:nvPr>
        </p:nvSpPr>
        <p:spPr/>
        <p:txBody>
          <a:bodyPr>
            <a:normAutofit/>
          </a:bodyPr>
          <a:lstStyle/>
          <a:p>
            <a:r>
              <a:rPr lang="tr-TR" dirty="0" smtClean="0"/>
              <a:t>Çalışmanın Önemi</a:t>
            </a:r>
            <a:endParaRPr lang="tr-TR" b="1" dirty="0"/>
          </a:p>
        </p:txBody>
      </p:sp>
      <p:sp>
        <p:nvSpPr>
          <p:cNvPr id="4" name="İçerik Yer Tutucusu 3">
            <a:extLst>
              <a:ext uri="{FF2B5EF4-FFF2-40B4-BE49-F238E27FC236}">
                <a16:creationId xmlns="" xmlns:a16="http://schemas.microsoft.com/office/drawing/2014/main" id="{1EBF464C-5F66-4C2F-80A0-B12291BC790B}"/>
              </a:ext>
            </a:extLst>
          </p:cNvPr>
          <p:cNvSpPr>
            <a:spLocks noGrp="1"/>
          </p:cNvSpPr>
          <p:nvPr>
            <p:ph idx="1"/>
          </p:nvPr>
        </p:nvSpPr>
        <p:spPr>
          <a:xfrm>
            <a:off x="5006398" y="2023963"/>
            <a:ext cx="6247934" cy="4058055"/>
          </a:xfrm>
        </p:spPr>
        <p:txBody>
          <a:bodyPr>
            <a:normAutofit/>
          </a:bodyPr>
          <a:lstStyle/>
          <a:p>
            <a:pPr lvl="1" algn="just">
              <a:buFont typeface="Wingdings" panose="05000000000000000000" pitchFamily="2" charset="2"/>
              <a:buChar char="v"/>
            </a:pPr>
            <a:r>
              <a:rPr lang="tr-TR" sz="2000" dirty="0">
                <a:solidFill>
                  <a:schemeClr val="tx1"/>
                </a:solidFill>
              </a:rPr>
              <a:t>Günümüzde kullanılan risk değerlendirme metotlarının odağında bulunan insan faktörünün sadece </a:t>
            </a:r>
            <a:r>
              <a:rPr lang="tr-TR" sz="2000" b="1" dirty="0">
                <a:solidFill>
                  <a:schemeClr val="tx1"/>
                </a:solidFill>
              </a:rPr>
              <a:t>sağlıklı bireyler </a:t>
            </a:r>
            <a:r>
              <a:rPr lang="tr-TR" sz="2000" dirty="0">
                <a:solidFill>
                  <a:schemeClr val="tx1"/>
                </a:solidFill>
              </a:rPr>
              <a:t>göz önünde bulundurularak gerçekleştirilmesi, istihdam zorunluluğu bulunan engelli bireylere özgü bir değerlendirme yapılmaması bu yönde bir çalışma yapılması gerektiğini göstermektedir. </a:t>
            </a:r>
          </a:p>
          <a:p>
            <a:pPr algn="just"/>
            <a:endParaRPr lang="tr-TR" dirty="0">
              <a:solidFill>
                <a:schemeClr val="tx1"/>
              </a:solidFill>
            </a:endParaRPr>
          </a:p>
          <a:p>
            <a:pPr lvl="1" algn="just">
              <a:buFont typeface="Wingdings" panose="05000000000000000000" pitchFamily="2" charset="2"/>
              <a:buChar char="v"/>
            </a:pPr>
            <a:r>
              <a:rPr lang="tr-TR" sz="2000" b="1" dirty="0">
                <a:solidFill>
                  <a:schemeClr val="tx1"/>
                </a:solidFill>
              </a:rPr>
              <a:t>Engelli Personel Risk İndeksi (EPRİ) </a:t>
            </a:r>
            <a:r>
              <a:rPr lang="tr-TR" sz="2000" dirty="0">
                <a:solidFill>
                  <a:schemeClr val="tx1"/>
                </a:solidFill>
              </a:rPr>
              <a:t>yöntemiyle engelli bireylerin kendi sağlık durumlarından yola çıkarak güvenli çalışma koşullarının sağlanması ve iş kazalarının önüne geçilmesi hedeflenmektedir.</a:t>
            </a:r>
          </a:p>
          <a:p>
            <a:endParaRPr lang="tr-TR" dirty="0"/>
          </a:p>
        </p:txBody>
      </p:sp>
      <p:sp>
        <p:nvSpPr>
          <p:cNvPr id="5" name="Footer Placeholder 3">
            <a:extLst>
              <a:ext uri="{FF2B5EF4-FFF2-40B4-BE49-F238E27FC236}">
                <a16:creationId xmlns="" xmlns:a16="http://schemas.microsoft.com/office/drawing/2014/main" id="{06ABB26B-7A11-4A58-AA47-0FAB60BEB94D}"/>
              </a:ext>
            </a:extLst>
          </p:cNvPr>
          <p:cNvSpPr txBox="1">
            <a:spLocks/>
          </p:cNvSpPr>
          <p:nvPr/>
        </p:nvSpPr>
        <p:spPr>
          <a:xfrm>
            <a:off x="9701528" y="6500912"/>
            <a:ext cx="2395221" cy="274320"/>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a:t>O</a:t>
            </a:r>
            <a:r>
              <a:rPr lang="tr-TR" cap="none"/>
              <a:t>nur GARİPOĞLU </a:t>
            </a:r>
            <a:r>
              <a:rPr lang="en-US"/>
              <a:t>/</a:t>
            </a:r>
            <a:r>
              <a:rPr lang="tr-TR"/>
              <a:t> </a:t>
            </a:r>
            <a:r>
              <a:rPr lang="tr-TR" cap="none"/>
              <a:t>Üsküdar Üni. Y.L. Tezi</a:t>
            </a:r>
            <a:endParaRPr lang="en-US" dirty="0"/>
          </a:p>
        </p:txBody>
      </p:sp>
      <p:graphicFrame>
        <p:nvGraphicFramePr>
          <p:cNvPr id="3" name="Diyagram 2">
            <a:extLst>
              <a:ext uri="{FF2B5EF4-FFF2-40B4-BE49-F238E27FC236}">
                <a16:creationId xmlns="" xmlns:a16="http://schemas.microsoft.com/office/drawing/2014/main" id="{93852159-4CD2-424F-B879-4F25E1ABF6E1}"/>
              </a:ext>
            </a:extLst>
          </p:cNvPr>
          <p:cNvGraphicFramePr/>
          <p:nvPr>
            <p:extLst>
              <p:ext uri="{D42A27DB-BD31-4B8C-83A1-F6EECF244321}">
                <p14:modId xmlns:p14="http://schemas.microsoft.com/office/powerpoint/2010/main" val="3572603900"/>
              </p:ext>
            </p:extLst>
          </p:nvPr>
        </p:nvGraphicFramePr>
        <p:xfrm>
          <a:off x="-216249" y="2307363"/>
          <a:ext cx="4617333" cy="3887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a:extLst>
              <a:ext uri="{FF2B5EF4-FFF2-40B4-BE49-F238E27FC236}">
                <a16:creationId xmlns="" xmlns:a16="http://schemas.microsoft.com/office/drawing/2014/main" id="{F2B6EEAC-AFDC-4E54-94FF-18F7E1111155}"/>
              </a:ext>
            </a:extLst>
          </p:cNvPr>
          <p:cNvSpPr txBox="1"/>
          <p:nvPr/>
        </p:nvSpPr>
        <p:spPr>
          <a:xfrm>
            <a:off x="2354045" y="1870074"/>
            <a:ext cx="1107346" cy="307777"/>
          </a:xfrm>
          <a:prstGeom prst="rect">
            <a:avLst/>
          </a:prstGeom>
          <a:noFill/>
        </p:spPr>
        <p:txBody>
          <a:bodyPr wrap="square" rtlCol="0">
            <a:spAutoFit/>
          </a:bodyPr>
          <a:lstStyle/>
          <a:p>
            <a:r>
              <a:rPr lang="tr-TR" sz="1400" dirty="0"/>
              <a:t>Bilgi Havuzu</a:t>
            </a:r>
          </a:p>
        </p:txBody>
      </p:sp>
    </p:spTree>
    <p:extLst>
      <p:ext uri="{BB962C8B-B14F-4D97-AF65-F5344CB8AC3E}">
        <p14:creationId xmlns:p14="http://schemas.microsoft.com/office/powerpoint/2010/main" val="375142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 xmlns:a16="http://schemas.microsoft.com/office/drawing/2014/main" id="{3A9042F3-8A1F-4EE2-88FC-1BEE8ED40104}"/>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pic>
        <p:nvPicPr>
          <p:cNvPr id="4" name="Resim 3">
            <a:extLst>
              <a:ext uri="{FF2B5EF4-FFF2-40B4-BE49-F238E27FC236}">
                <a16:creationId xmlns="" xmlns:a16="http://schemas.microsoft.com/office/drawing/2014/main" id="{A4E3690A-F11B-4353-B295-9B328B3AD08B}"/>
              </a:ext>
            </a:extLst>
          </p:cNvPr>
          <p:cNvPicPr>
            <a:picLocks noChangeAspect="1"/>
          </p:cNvPicPr>
          <p:nvPr/>
        </p:nvPicPr>
        <p:blipFill>
          <a:blip r:embed="rId2"/>
          <a:stretch>
            <a:fillRect/>
          </a:stretch>
        </p:blipFill>
        <p:spPr>
          <a:xfrm>
            <a:off x="8168565" y="669039"/>
            <a:ext cx="3325379" cy="1505453"/>
          </a:xfrm>
          <a:prstGeom prst="rect">
            <a:avLst/>
          </a:prstGeom>
        </p:spPr>
      </p:pic>
      <p:sp>
        <p:nvSpPr>
          <p:cNvPr id="9" name="Metin kutusu 8">
            <a:extLst>
              <a:ext uri="{FF2B5EF4-FFF2-40B4-BE49-F238E27FC236}">
                <a16:creationId xmlns="" xmlns:a16="http://schemas.microsoft.com/office/drawing/2014/main" id="{63C5B657-5092-480D-8177-D885BFFE4451}"/>
              </a:ext>
            </a:extLst>
          </p:cNvPr>
          <p:cNvSpPr txBox="1"/>
          <p:nvPr/>
        </p:nvSpPr>
        <p:spPr>
          <a:xfrm>
            <a:off x="923811" y="1186068"/>
            <a:ext cx="6098582" cy="1200329"/>
          </a:xfrm>
          <a:prstGeom prst="rect">
            <a:avLst/>
          </a:prstGeom>
          <a:noFill/>
        </p:spPr>
        <p:txBody>
          <a:bodyPr wrap="square">
            <a:spAutoFit/>
          </a:bodyPr>
          <a:lstStyle/>
          <a:p>
            <a:pPr marL="285750" indent="-285750" algn="just">
              <a:buFont typeface="Wingdings" panose="05000000000000000000" pitchFamily="2" charset="2"/>
              <a:buChar char="v"/>
            </a:pPr>
            <a:r>
              <a:rPr lang="tr-TR" dirty="0"/>
              <a:t>“Dünya Engellilik Raporu” engellilerin toplumsal yaşama tam ve etkin katılımlarını ve sosyal statülerini geliştirecek ulusal ve uluslararası düzeyde somut adımların belirlenmesi amacıyla yayınlanmıştır.</a:t>
            </a:r>
          </a:p>
        </p:txBody>
      </p:sp>
      <p:sp>
        <p:nvSpPr>
          <p:cNvPr id="10" name="Metin kutusu 9">
            <a:extLst>
              <a:ext uri="{FF2B5EF4-FFF2-40B4-BE49-F238E27FC236}">
                <a16:creationId xmlns="" xmlns:a16="http://schemas.microsoft.com/office/drawing/2014/main" id="{3A410CAD-0E3A-478C-94D1-C29CA662E78D}"/>
              </a:ext>
            </a:extLst>
          </p:cNvPr>
          <p:cNvSpPr txBox="1"/>
          <p:nvPr/>
        </p:nvSpPr>
        <p:spPr>
          <a:xfrm>
            <a:off x="923811" y="2850911"/>
            <a:ext cx="10874427" cy="2585323"/>
          </a:xfrm>
          <a:prstGeom prst="rect">
            <a:avLst/>
          </a:prstGeom>
          <a:noFill/>
        </p:spPr>
        <p:txBody>
          <a:bodyPr wrap="square">
            <a:spAutoFit/>
          </a:bodyPr>
          <a:lstStyle/>
          <a:p>
            <a:pPr>
              <a:buFont typeface="Wingdings" panose="05000000000000000000" pitchFamily="2" charset="2"/>
              <a:buChar char="§"/>
            </a:pPr>
            <a:r>
              <a:rPr lang="tr-TR" dirty="0"/>
              <a:t>Dünya Sağlık Örgütü’nün (DSÖ) saptadığı ölçülere göre gelişmiş ülkelerde nüfusun </a:t>
            </a:r>
            <a:r>
              <a:rPr lang="tr-TR" b="1" dirty="0"/>
              <a:t>%10</a:t>
            </a:r>
            <a:r>
              <a:rPr lang="tr-TR" dirty="0"/>
              <a:t>’u, gelişmekte olan ülkelerde ise </a:t>
            </a:r>
            <a:r>
              <a:rPr lang="tr-TR" b="1" dirty="0"/>
              <a:t>%12</a:t>
            </a:r>
            <a:r>
              <a:rPr lang="tr-TR" dirty="0"/>
              <a:t>’si herhangi bir engelliliğe sahiptir. </a:t>
            </a:r>
          </a:p>
          <a:p>
            <a:endParaRPr lang="tr-TR" dirty="0"/>
          </a:p>
          <a:p>
            <a:pPr>
              <a:buFont typeface="Wingdings" panose="05000000000000000000" pitchFamily="2" charset="2"/>
              <a:buChar char="§"/>
            </a:pPr>
            <a:r>
              <a:rPr lang="tr-TR" dirty="0"/>
              <a:t>Ülkemizde, engelli vatandaşlarımız toplam nüfusun </a:t>
            </a:r>
            <a:r>
              <a:rPr lang="tr-TR" b="1" dirty="0"/>
              <a:t>%12,3</a:t>
            </a:r>
            <a:r>
              <a:rPr lang="tr-TR" dirty="0"/>
              <a:t>’ünü oluşturmaktadır. Çalışma ortam koşullarının engellilere uygun hale getirilmesi ve engellilerin istihdamlarını artırıcı önlemlerin alınması toplumsal gelişmişlik süreci açısından özel önem taşımaktadır.</a:t>
            </a:r>
          </a:p>
          <a:p>
            <a:endParaRPr lang="tr-TR" dirty="0"/>
          </a:p>
          <a:p>
            <a:pPr>
              <a:buFont typeface="Wingdings" panose="05000000000000000000" pitchFamily="2" charset="2"/>
              <a:buChar char="§"/>
            </a:pPr>
            <a:r>
              <a:rPr lang="tr-TR" dirty="0"/>
              <a:t>Çalışanın engelinin olması iş kazaları gerçekleşme olasılığını artırıcı bir öğe olduğu için engelliler, çalışma yaşamı açısından özel politika gerektiren grupların içinde yer almaktadır.</a:t>
            </a:r>
          </a:p>
        </p:txBody>
      </p:sp>
    </p:spTree>
    <p:extLst>
      <p:ext uri="{BB962C8B-B14F-4D97-AF65-F5344CB8AC3E}">
        <p14:creationId xmlns:p14="http://schemas.microsoft.com/office/powerpoint/2010/main" val="318484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 xmlns:a16="http://schemas.microsoft.com/office/drawing/2014/main" id="{16ED4FD8-13B6-4690-B0B1-75F88584E23B}"/>
              </a:ext>
            </a:extLst>
          </p:cNvPr>
          <p:cNvSpPr>
            <a:spLocks noGrp="1"/>
          </p:cNvSpPr>
          <p:nvPr>
            <p:ph type="ftr" sz="quarter" idx="11"/>
          </p:nvPr>
        </p:nvSpPr>
        <p:spPr>
          <a:xfrm>
            <a:off x="9701528" y="6500912"/>
            <a:ext cx="2395221" cy="274320"/>
          </a:xfrm>
        </p:spPr>
        <p:txBody>
          <a:bodyPr/>
          <a:lstStyle/>
          <a:p>
            <a:r>
              <a:rPr lang="en-US" cap="none" dirty="0"/>
              <a:t>O</a:t>
            </a:r>
            <a:r>
              <a:rPr lang="tr-TR" cap="none" dirty="0"/>
              <a:t>nur GARİPOĞLU </a:t>
            </a:r>
            <a:r>
              <a:rPr lang="en-US" dirty="0"/>
              <a:t>/</a:t>
            </a:r>
            <a:r>
              <a:rPr lang="tr-TR" dirty="0"/>
              <a:t> </a:t>
            </a:r>
            <a:r>
              <a:rPr lang="tr-TR" cap="none" dirty="0"/>
              <a:t>Üsküdar </a:t>
            </a:r>
            <a:r>
              <a:rPr lang="tr-TR" cap="none" dirty="0" err="1"/>
              <a:t>Üni</a:t>
            </a:r>
            <a:r>
              <a:rPr lang="tr-TR" cap="none" dirty="0"/>
              <a:t>. Y.L. Tezi</a:t>
            </a:r>
            <a:endParaRPr lang="en-US" dirty="0"/>
          </a:p>
        </p:txBody>
      </p:sp>
      <p:pic>
        <p:nvPicPr>
          <p:cNvPr id="6" name="Resim 5">
            <a:extLst>
              <a:ext uri="{FF2B5EF4-FFF2-40B4-BE49-F238E27FC236}">
                <a16:creationId xmlns="" xmlns:a16="http://schemas.microsoft.com/office/drawing/2014/main" id="{4F8AA86E-6D30-466C-B1FB-A77442D16C19}"/>
              </a:ext>
            </a:extLst>
          </p:cNvPr>
          <p:cNvPicPr>
            <a:picLocks noChangeAspect="1"/>
          </p:cNvPicPr>
          <p:nvPr/>
        </p:nvPicPr>
        <p:blipFill>
          <a:blip r:embed="rId2"/>
          <a:stretch>
            <a:fillRect/>
          </a:stretch>
        </p:blipFill>
        <p:spPr>
          <a:xfrm>
            <a:off x="9117373" y="1143577"/>
            <a:ext cx="2148188" cy="2191056"/>
          </a:xfrm>
          <a:prstGeom prst="rect">
            <a:avLst/>
          </a:prstGeom>
        </p:spPr>
      </p:pic>
      <p:graphicFrame>
        <p:nvGraphicFramePr>
          <p:cNvPr id="10" name="Tablo 9">
            <a:extLst>
              <a:ext uri="{FF2B5EF4-FFF2-40B4-BE49-F238E27FC236}">
                <a16:creationId xmlns="" xmlns:a16="http://schemas.microsoft.com/office/drawing/2014/main" id="{55D92EFC-4BD8-4AEC-B0C2-DCFFF5633A99}"/>
              </a:ext>
            </a:extLst>
          </p:cNvPr>
          <p:cNvGraphicFramePr>
            <a:graphicFrameLocks noGrp="1"/>
          </p:cNvGraphicFramePr>
          <p:nvPr>
            <p:extLst>
              <p:ext uri="{D42A27DB-BD31-4B8C-83A1-F6EECF244321}">
                <p14:modId xmlns:p14="http://schemas.microsoft.com/office/powerpoint/2010/main" val="1967149490"/>
              </p:ext>
            </p:extLst>
          </p:nvPr>
        </p:nvGraphicFramePr>
        <p:xfrm>
          <a:off x="1015068" y="1143577"/>
          <a:ext cx="6961402" cy="2842768"/>
        </p:xfrm>
        <a:graphic>
          <a:graphicData uri="http://schemas.openxmlformats.org/drawingml/2006/table">
            <a:tbl>
              <a:tblPr firstRow="1" firstCol="1" bandRow="1">
                <a:tableStyleId>{5C22544A-7EE6-4342-B048-85BDC9FD1C3A}</a:tableStyleId>
              </a:tblPr>
              <a:tblGrid>
                <a:gridCol w="1139030">
                  <a:extLst>
                    <a:ext uri="{9D8B030D-6E8A-4147-A177-3AD203B41FA5}">
                      <a16:colId xmlns="" xmlns:a16="http://schemas.microsoft.com/office/drawing/2014/main" val="2390713721"/>
                    </a:ext>
                  </a:extLst>
                </a:gridCol>
                <a:gridCol w="643541">
                  <a:extLst>
                    <a:ext uri="{9D8B030D-6E8A-4147-A177-3AD203B41FA5}">
                      <a16:colId xmlns="" xmlns:a16="http://schemas.microsoft.com/office/drawing/2014/main" val="3204613372"/>
                    </a:ext>
                  </a:extLst>
                </a:gridCol>
                <a:gridCol w="643541">
                  <a:extLst>
                    <a:ext uri="{9D8B030D-6E8A-4147-A177-3AD203B41FA5}">
                      <a16:colId xmlns="" xmlns:a16="http://schemas.microsoft.com/office/drawing/2014/main" val="3276781922"/>
                    </a:ext>
                  </a:extLst>
                </a:gridCol>
                <a:gridCol w="1139030">
                  <a:extLst>
                    <a:ext uri="{9D8B030D-6E8A-4147-A177-3AD203B41FA5}">
                      <a16:colId xmlns="" xmlns:a16="http://schemas.microsoft.com/office/drawing/2014/main" val="587853106"/>
                    </a:ext>
                  </a:extLst>
                </a:gridCol>
                <a:gridCol w="1139030">
                  <a:extLst>
                    <a:ext uri="{9D8B030D-6E8A-4147-A177-3AD203B41FA5}">
                      <a16:colId xmlns="" xmlns:a16="http://schemas.microsoft.com/office/drawing/2014/main" val="3833479804"/>
                    </a:ext>
                  </a:extLst>
                </a:gridCol>
                <a:gridCol w="1139030">
                  <a:extLst>
                    <a:ext uri="{9D8B030D-6E8A-4147-A177-3AD203B41FA5}">
                      <a16:colId xmlns="" xmlns:a16="http://schemas.microsoft.com/office/drawing/2014/main" val="3857335703"/>
                    </a:ext>
                  </a:extLst>
                </a:gridCol>
                <a:gridCol w="1118200">
                  <a:extLst>
                    <a:ext uri="{9D8B030D-6E8A-4147-A177-3AD203B41FA5}">
                      <a16:colId xmlns="" xmlns:a16="http://schemas.microsoft.com/office/drawing/2014/main" val="2794867147"/>
                    </a:ext>
                  </a:extLst>
                </a:gridCol>
              </a:tblGrid>
              <a:tr h="423545">
                <a:tc rowSpan="3">
                  <a:txBody>
                    <a:bodyPr/>
                    <a:lstStyle/>
                    <a:p>
                      <a:pPr algn="ctr">
                        <a:lnSpc>
                          <a:spcPct val="106000"/>
                        </a:lnSpc>
                        <a:spcAft>
                          <a:spcPts val="800"/>
                        </a:spcAft>
                      </a:pPr>
                      <a:r>
                        <a:rPr lang="tr-TR" sz="1100" dirty="0">
                          <a:effectLst/>
                        </a:rPr>
                        <a:t>Yıllar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6000"/>
                        </a:lnSpc>
                        <a:spcAft>
                          <a:spcPts val="800"/>
                        </a:spcAft>
                      </a:pPr>
                      <a:r>
                        <a:rPr lang="tr-TR" sz="1100">
                          <a:effectLst/>
                        </a:rPr>
                        <a:t>Çalıştırmakla Yükümlü Olunan Engelli Birey Sayısı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4">
                  <a:txBody>
                    <a:bodyPr/>
                    <a:lstStyle/>
                    <a:p>
                      <a:pPr algn="ctr">
                        <a:lnSpc>
                          <a:spcPct val="106000"/>
                        </a:lnSpc>
                        <a:spcAft>
                          <a:spcPts val="800"/>
                        </a:spcAft>
                      </a:pPr>
                      <a:r>
                        <a:rPr lang="tr-TR" sz="1100" dirty="0">
                          <a:effectLst/>
                        </a:rPr>
                        <a:t>Çalışan Engelli Birey Sayısı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670477743"/>
                  </a:ext>
                </a:extLst>
              </a:tr>
              <a:tr h="121920">
                <a:tc vMerge="1">
                  <a:txBody>
                    <a:bodyPr/>
                    <a:lstStyle/>
                    <a:p>
                      <a:endParaRPr lang="tr-TR"/>
                    </a:p>
                  </a:txBody>
                  <a:tcPr/>
                </a:tc>
                <a:tc rowSpan="2">
                  <a:txBody>
                    <a:bodyPr/>
                    <a:lstStyle/>
                    <a:p>
                      <a:pPr algn="ctr">
                        <a:lnSpc>
                          <a:spcPct val="106000"/>
                        </a:lnSpc>
                        <a:spcAft>
                          <a:spcPts val="800"/>
                        </a:spcAft>
                      </a:pPr>
                      <a:r>
                        <a:rPr lang="tr-TR" sz="1100" dirty="0">
                          <a:effectLst/>
                        </a:rPr>
                        <a:t>Kamu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6000"/>
                        </a:lnSpc>
                        <a:spcAft>
                          <a:spcPts val="800"/>
                        </a:spcAft>
                      </a:pPr>
                      <a:r>
                        <a:rPr lang="tr-TR" sz="1100">
                          <a:effectLst/>
                        </a:rPr>
                        <a:t>Özel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6000"/>
                        </a:lnSpc>
                        <a:spcAft>
                          <a:spcPts val="800"/>
                        </a:spcAft>
                      </a:pPr>
                      <a:r>
                        <a:rPr lang="tr-TR" sz="1100">
                          <a:effectLst/>
                        </a:rPr>
                        <a:t>Kamu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lnSpc>
                          <a:spcPct val="106000"/>
                        </a:lnSpc>
                        <a:spcAft>
                          <a:spcPts val="800"/>
                        </a:spcAft>
                      </a:pPr>
                      <a:r>
                        <a:rPr lang="tr-TR" sz="1100">
                          <a:effectLst/>
                        </a:rPr>
                        <a:t>Özel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1262176704"/>
                  </a:ext>
                </a:extLst>
              </a:tr>
              <a:tr h="12192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06000"/>
                        </a:lnSpc>
                        <a:spcAft>
                          <a:spcPts val="800"/>
                        </a:spcAft>
                      </a:pPr>
                      <a:r>
                        <a:rPr lang="tr-TR" sz="1100">
                          <a:effectLst/>
                        </a:rPr>
                        <a:t>50+ çalışanı olan işyeri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50- çalışanı olan işyeri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50+ çalışanı olan işyeri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50- çalışanı olan işyeri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100292858"/>
                  </a:ext>
                </a:extLst>
              </a:tr>
              <a:tr h="121920">
                <a:tc>
                  <a:txBody>
                    <a:bodyPr/>
                    <a:lstStyle/>
                    <a:p>
                      <a:pPr algn="ctr">
                        <a:lnSpc>
                          <a:spcPct val="106000"/>
                        </a:lnSpc>
                        <a:spcAft>
                          <a:spcPts val="800"/>
                        </a:spcAft>
                      </a:pPr>
                      <a:r>
                        <a:rPr lang="tr-TR" sz="1100">
                          <a:effectLst/>
                        </a:rPr>
                        <a:t>2020(Eylül)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16.616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dirty="0">
                          <a:effectLst/>
                        </a:rPr>
                        <a:t>101.339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15.536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937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90.362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6.229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505894801"/>
                  </a:ext>
                </a:extLst>
              </a:tr>
              <a:tr h="121920">
                <a:tc>
                  <a:txBody>
                    <a:bodyPr/>
                    <a:lstStyle/>
                    <a:p>
                      <a:pPr algn="ctr">
                        <a:lnSpc>
                          <a:spcPct val="106000"/>
                        </a:lnSpc>
                        <a:spcAft>
                          <a:spcPts val="800"/>
                        </a:spcAft>
                      </a:pPr>
                      <a:r>
                        <a:rPr lang="tr-TR" sz="1100">
                          <a:effectLst/>
                        </a:rPr>
                        <a:t>2019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16.664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dirty="0">
                          <a:effectLst/>
                        </a:rPr>
                        <a:t>126.238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dirty="0">
                          <a:effectLst/>
                        </a:rPr>
                        <a:t>15.928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dirty="0">
                          <a:effectLst/>
                        </a:rPr>
                        <a:t>1.037</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101.377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8.328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482288994"/>
                  </a:ext>
                </a:extLst>
              </a:tr>
              <a:tr h="121920">
                <a:tc>
                  <a:txBody>
                    <a:bodyPr/>
                    <a:lstStyle/>
                    <a:p>
                      <a:pPr algn="ctr">
                        <a:lnSpc>
                          <a:spcPct val="106000"/>
                        </a:lnSpc>
                        <a:spcAft>
                          <a:spcPts val="800"/>
                        </a:spcAft>
                      </a:pPr>
                      <a:r>
                        <a:rPr lang="tr-TR" sz="1100">
                          <a:effectLst/>
                        </a:rPr>
                        <a:t>2018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16.157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dirty="0">
                          <a:effectLst/>
                        </a:rPr>
                        <a:t>107.373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14.453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dirty="0">
                          <a:effectLst/>
                        </a:rPr>
                        <a:t>1.033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97.893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8.916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895671995"/>
                  </a:ext>
                </a:extLst>
              </a:tr>
              <a:tr h="121920">
                <a:tc>
                  <a:txBody>
                    <a:bodyPr/>
                    <a:lstStyle/>
                    <a:p>
                      <a:pPr algn="ctr">
                        <a:lnSpc>
                          <a:spcPct val="106000"/>
                        </a:lnSpc>
                        <a:spcAft>
                          <a:spcPts val="800"/>
                        </a:spcAft>
                      </a:pPr>
                      <a:r>
                        <a:rPr lang="tr-TR" sz="1100">
                          <a:effectLst/>
                        </a:rPr>
                        <a:t>2017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7.801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117.687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6000"/>
                        </a:lnSpc>
                        <a:spcAft>
                          <a:spcPts val="800"/>
                        </a:spcAft>
                      </a:pPr>
                      <a:r>
                        <a:rPr lang="tr-TR" sz="1100">
                          <a:effectLst/>
                        </a:rPr>
                        <a:t>10.323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lnSpc>
                          <a:spcPct val="106000"/>
                        </a:lnSpc>
                        <a:spcAft>
                          <a:spcPts val="800"/>
                        </a:spcAft>
                      </a:pPr>
                      <a:r>
                        <a:rPr lang="tr-TR" sz="1100">
                          <a:effectLst/>
                        </a:rPr>
                        <a:t>102.751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3793663414"/>
                  </a:ext>
                </a:extLst>
              </a:tr>
              <a:tr h="121920">
                <a:tc>
                  <a:txBody>
                    <a:bodyPr/>
                    <a:lstStyle/>
                    <a:p>
                      <a:pPr algn="ctr">
                        <a:lnSpc>
                          <a:spcPct val="106000"/>
                        </a:lnSpc>
                        <a:spcAft>
                          <a:spcPts val="800"/>
                        </a:spcAft>
                      </a:pPr>
                      <a:r>
                        <a:rPr lang="tr-TR" sz="1100">
                          <a:effectLst/>
                        </a:rPr>
                        <a:t>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8.206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104.966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6000"/>
                        </a:lnSpc>
                        <a:spcAft>
                          <a:spcPts val="800"/>
                        </a:spcAft>
                      </a:pPr>
                      <a:r>
                        <a:rPr lang="tr-TR" sz="1100" dirty="0">
                          <a:effectLst/>
                        </a:rPr>
                        <a:t>10.822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lnSpc>
                          <a:spcPct val="106000"/>
                        </a:lnSpc>
                        <a:spcAft>
                          <a:spcPts val="800"/>
                        </a:spcAft>
                      </a:pPr>
                      <a:r>
                        <a:rPr lang="tr-TR" sz="1100">
                          <a:effectLst/>
                        </a:rPr>
                        <a:t>92.413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1566089828"/>
                  </a:ext>
                </a:extLst>
              </a:tr>
              <a:tr h="121920">
                <a:tc>
                  <a:txBody>
                    <a:bodyPr/>
                    <a:lstStyle/>
                    <a:p>
                      <a:pPr algn="ctr">
                        <a:lnSpc>
                          <a:spcPct val="106000"/>
                        </a:lnSpc>
                        <a:spcAft>
                          <a:spcPts val="800"/>
                        </a:spcAft>
                      </a:pPr>
                      <a:r>
                        <a:rPr lang="tr-TR" sz="1100">
                          <a:effectLst/>
                        </a:rPr>
                        <a:t>2015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8.432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99.262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6000"/>
                        </a:lnSpc>
                        <a:spcAft>
                          <a:spcPts val="800"/>
                        </a:spcAft>
                      </a:pPr>
                      <a:r>
                        <a:rPr lang="tr-TR" sz="1100" dirty="0">
                          <a:effectLst/>
                        </a:rPr>
                        <a:t>10.696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lnSpc>
                          <a:spcPct val="106000"/>
                        </a:lnSpc>
                        <a:spcAft>
                          <a:spcPts val="800"/>
                        </a:spcAft>
                      </a:pPr>
                      <a:r>
                        <a:rPr lang="tr-TR" sz="1100">
                          <a:effectLst/>
                        </a:rPr>
                        <a:t>84.370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3760024792"/>
                  </a:ext>
                </a:extLst>
              </a:tr>
              <a:tr h="121920">
                <a:tc>
                  <a:txBody>
                    <a:bodyPr/>
                    <a:lstStyle/>
                    <a:p>
                      <a:pPr algn="ctr">
                        <a:lnSpc>
                          <a:spcPct val="106000"/>
                        </a:lnSpc>
                        <a:spcAft>
                          <a:spcPts val="800"/>
                        </a:spcAft>
                      </a:pPr>
                      <a:r>
                        <a:rPr lang="tr-TR" sz="1100">
                          <a:effectLst/>
                        </a:rPr>
                        <a:t>2014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8.417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101.823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6000"/>
                        </a:lnSpc>
                        <a:spcAft>
                          <a:spcPts val="800"/>
                        </a:spcAft>
                      </a:pPr>
                      <a:r>
                        <a:rPr lang="tr-TR" sz="1100">
                          <a:effectLst/>
                        </a:rPr>
                        <a:t>10.422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lnSpc>
                          <a:spcPct val="106000"/>
                        </a:lnSpc>
                        <a:spcAft>
                          <a:spcPts val="800"/>
                        </a:spcAft>
                      </a:pPr>
                      <a:r>
                        <a:rPr lang="tr-TR" sz="1100">
                          <a:effectLst/>
                        </a:rPr>
                        <a:t>84.706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1687976955"/>
                  </a:ext>
                </a:extLst>
              </a:tr>
              <a:tr h="121920">
                <a:tc>
                  <a:txBody>
                    <a:bodyPr/>
                    <a:lstStyle/>
                    <a:p>
                      <a:pPr algn="ctr">
                        <a:lnSpc>
                          <a:spcPct val="106000"/>
                        </a:lnSpc>
                        <a:spcAft>
                          <a:spcPts val="800"/>
                        </a:spcAft>
                      </a:pPr>
                      <a:r>
                        <a:rPr lang="tr-TR" sz="1100">
                          <a:effectLst/>
                        </a:rPr>
                        <a:t>2013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9.514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97.689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6000"/>
                        </a:lnSpc>
                        <a:spcAft>
                          <a:spcPts val="800"/>
                        </a:spcAft>
                      </a:pPr>
                      <a:r>
                        <a:rPr lang="tr-TR" sz="1100">
                          <a:effectLst/>
                        </a:rPr>
                        <a:t>11.804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lnSpc>
                          <a:spcPct val="106000"/>
                        </a:lnSpc>
                        <a:spcAft>
                          <a:spcPts val="800"/>
                        </a:spcAft>
                      </a:pPr>
                      <a:r>
                        <a:rPr lang="tr-TR" sz="1100">
                          <a:effectLst/>
                        </a:rPr>
                        <a:t>80.434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1983290012"/>
                  </a:ext>
                </a:extLst>
              </a:tr>
              <a:tr h="121920">
                <a:tc>
                  <a:txBody>
                    <a:bodyPr/>
                    <a:lstStyle/>
                    <a:p>
                      <a:pPr algn="ctr">
                        <a:lnSpc>
                          <a:spcPct val="106000"/>
                        </a:lnSpc>
                        <a:spcAft>
                          <a:spcPts val="800"/>
                        </a:spcAft>
                      </a:pPr>
                      <a:r>
                        <a:rPr lang="tr-TR" sz="1100">
                          <a:effectLst/>
                        </a:rPr>
                        <a:t>2012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10.246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97.322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6000"/>
                        </a:lnSpc>
                        <a:spcAft>
                          <a:spcPts val="800"/>
                        </a:spcAft>
                      </a:pPr>
                      <a:r>
                        <a:rPr lang="tr-TR" sz="1100">
                          <a:effectLst/>
                        </a:rPr>
                        <a:t>12.358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lnSpc>
                          <a:spcPct val="106000"/>
                        </a:lnSpc>
                        <a:spcAft>
                          <a:spcPts val="800"/>
                        </a:spcAft>
                      </a:pPr>
                      <a:r>
                        <a:rPr lang="tr-TR" sz="1100">
                          <a:effectLst/>
                        </a:rPr>
                        <a:t>77.547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4178710130"/>
                  </a:ext>
                </a:extLst>
              </a:tr>
              <a:tr h="121920">
                <a:tc>
                  <a:txBody>
                    <a:bodyPr/>
                    <a:lstStyle/>
                    <a:p>
                      <a:pPr algn="ctr">
                        <a:lnSpc>
                          <a:spcPct val="106000"/>
                        </a:lnSpc>
                        <a:spcAft>
                          <a:spcPts val="800"/>
                        </a:spcAft>
                      </a:pPr>
                      <a:r>
                        <a:rPr lang="tr-TR" sz="1100">
                          <a:effectLst/>
                        </a:rPr>
                        <a:t>2011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10.496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100">
                          <a:effectLst/>
                        </a:rPr>
                        <a:t>86.607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6000"/>
                        </a:lnSpc>
                        <a:spcAft>
                          <a:spcPts val="800"/>
                        </a:spcAft>
                      </a:pPr>
                      <a:r>
                        <a:rPr lang="tr-TR" sz="1100">
                          <a:effectLst/>
                        </a:rPr>
                        <a:t>12.347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lnSpc>
                          <a:spcPct val="106000"/>
                        </a:lnSpc>
                        <a:spcAft>
                          <a:spcPts val="800"/>
                        </a:spcAft>
                      </a:pPr>
                      <a:r>
                        <a:rPr lang="tr-TR" sz="1100" dirty="0">
                          <a:effectLst/>
                        </a:rPr>
                        <a:t>71.088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3428448300"/>
                  </a:ext>
                </a:extLst>
              </a:tr>
            </a:tbl>
          </a:graphicData>
        </a:graphic>
      </p:graphicFrame>
      <p:sp>
        <p:nvSpPr>
          <p:cNvPr id="12" name="Metin kutusu 11">
            <a:extLst>
              <a:ext uri="{FF2B5EF4-FFF2-40B4-BE49-F238E27FC236}">
                <a16:creationId xmlns="" xmlns:a16="http://schemas.microsoft.com/office/drawing/2014/main" id="{B14C3B4B-CE03-460D-84E2-504679528770}"/>
              </a:ext>
            </a:extLst>
          </p:cNvPr>
          <p:cNvSpPr txBox="1"/>
          <p:nvPr/>
        </p:nvSpPr>
        <p:spPr>
          <a:xfrm>
            <a:off x="940965" y="4188128"/>
            <a:ext cx="10310069" cy="1477328"/>
          </a:xfrm>
          <a:prstGeom prst="rect">
            <a:avLst/>
          </a:prstGeom>
          <a:noFill/>
        </p:spPr>
        <p:txBody>
          <a:bodyPr wrap="square">
            <a:spAutoFit/>
          </a:bodyPr>
          <a:lstStyle/>
          <a:p>
            <a:pPr marL="285750" indent="-285750" algn="just">
              <a:spcAft>
                <a:spcPts val="1000"/>
              </a:spcAft>
              <a:buFont typeface="Wingdings" panose="05000000000000000000" pitchFamily="2" charset="2"/>
              <a:buChar char="v"/>
            </a:pPr>
            <a:r>
              <a:rPr lang="tr-TR" dirty="0"/>
              <a:t>Son üç yılın verileri incelendiğinde kamu ve özel sektöre istihdam edilmesi gerekli engelli çalışan sayılarının istihdam edilenlerle arasındaki açığı görebilmekteyiz. 2020 yılını Eylül ayı itibariyle değerlendirecek olursak, kamu sektöründe 16.616 engelli istihdamı gerekirken 15.536 kişi istihdam edilmiştir </a:t>
            </a:r>
            <a:r>
              <a:rPr lang="tr-TR" b="1" dirty="0"/>
              <a:t>(Açık, 1.080 kişi)</a:t>
            </a:r>
            <a:r>
              <a:rPr lang="tr-TR" dirty="0"/>
              <a:t>, aynı yıl Eylül ayı itibariyle özel sektörde 101.339 engelli istihdamı gerekirken 90.362 kişi istihdam edilmiştir </a:t>
            </a:r>
            <a:r>
              <a:rPr lang="tr-TR" b="1" dirty="0"/>
              <a:t>(Açık, 10.997 kişi)</a:t>
            </a:r>
            <a:r>
              <a:rPr lang="tr-TR" dirty="0"/>
              <a:t>.</a:t>
            </a:r>
          </a:p>
        </p:txBody>
      </p:sp>
      <p:sp>
        <p:nvSpPr>
          <p:cNvPr id="13" name="Metin kutusu 12">
            <a:extLst>
              <a:ext uri="{FF2B5EF4-FFF2-40B4-BE49-F238E27FC236}">
                <a16:creationId xmlns="" xmlns:a16="http://schemas.microsoft.com/office/drawing/2014/main" id="{11048EF3-65EE-4FC6-97F9-236E2772629A}"/>
              </a:ext>
            </a:extLst>
          </p:cNvPr>
          <p:cNvSpPr txBox="1"/>
          <p:nvPr/>
        </p:nvSpPr>
        <p:spPr>
          <a:xfrm>
            <a:off x="1015068" y="360284"/>
            <a:ext cx="5813571" cy="523220"/>
          </a:xfrm>
          <a:prstGeom prst="rect">
            <a:avLst/>
          </a:prstGeom>
          <a:noFill/>
        </p:spPr>
        <p:txBody>
          <a:bodyPr wrap="square" rtlCol="0">
            <a:spAutoFit/>
          </a:bodyPr>
          <a:lstStyle/>
          <a:p>
            <a:r>
              <a:rPr lang="tr-TR" sz="2800" b="1" dirty="0"/>
              <a:t>Engelli çalışan sayıları</a:t>
            </a:r>
          </a:p>
        </p:txBody>
      </p:sp>
      <p:sp>
        <p:nvSpPr>
          <p:cNvPr id="14" name="Dikdörtgen 13">
            <a:extLst>
              <a:ext uri="{FF2B5EF4-FFF2-40B4-BE49-F238E27FC236}">
                <a16:creationId xmlns="" xmlns:a16="http://schemas.microsoft.com/office/drawing/2014/main" id="{53DBA18F-2C88-4F86-83C1-F572A90BC805}"/>
              </a:ext>
            </a:extLst>
          </p:cNvPr>
          <p:cNvSpPr/>
          <p:nvPr/>
        </p:nvSpPr>
        <p:spPr>
          <a:xfrm>
            <a:off x="2155971" y="2181138"/>
            <a:ext cx="654341" cy="1845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a:extLst>
              <a:ext uri="{FF2B5EF4-FFF2-40B4-BE49-F238E27FC236}">
                <a16:creationId xmlns="" xmlns:a16="http://schemas.microsoft.com/office/drawing/2014/main" id="{B5B67090-228C-40D3-93AC-4A06A49E7CD5}"/>
              </a:ext>
            </a:extLst>
          </p:cNvPr>
          <p:cNvSpPr/>
          <p:nvPr/>
        </p:nvSpPr>
        <p:spPr>
          <a:xfrm>
            <a:off x="2810312" y="2181138"/>
            <a:ext cx="654341" cy="1845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 xmlns:a16="http://schemas.microsoft.com/office/drawing/2014/main" id="{D4AA2AA8-72B5-411D-A7C2-D2E685AAF6E2}"/>
              </a:ext>
            </a:extLst>
          </p:cNvPr>
          <p:cNvSpPr/>
          <p:nvPr/>
        </p:nvSpPr>
        <p:spPr>
          <a:xfrm>
            <a:off x="3683575" y="2181138"/>
            <a:ext cx="654341" cy="1845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a:extLst>
              <a:ext uri="{FF2B5EF4-FFF2-40B4-BE49-F238E27FC236}">
                <a16:creationId xmlns="" xmlns:a16="http://schemas.microsoft.com/office/drawing/2014/main" id="{D05352C1-A997-472E-ACB9-A7313E17075E}"/>
              </a:ext>
            </a:extLst>
          </p:cNvPr>
          <p:cNvSpPr/>
          <p:nvPr/>
        </p:nvSpPr>
        <p:spPr>
          <a:xfrm>
            <a:off x="5961955" y="2181138"/>
            <a:ext cx="654341" cy="1845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13057626"/>
      </p:ext>
    </p:extLst>
  </p:cSld>
  <p:clrMapOvr>
    <a:masterClrMapping/>
  </p:clrMapOvr>
</p:sld>
</file>

<file path=ppt/theme/theme1.xml><?xml version="1.0" encoding="utf-8"?>
<a:theme xmlns:a="http://schemas.openxmlformats.org/drawingml/2006/main" name="Geçmişe bakış">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4181</TotalTime>
  <Words>3051</Words>
  <Application>Microsoft Office PowerPoint</Application>
  <PresentationFormat>Geniş ekran</PresentationFormat>
  <Paragraphs>428</Paragraphs>
  <Slides>27</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27</vt:i4>
      </vt:variant>
    </vt:vector>
  </HeadingPairs>
  <TitlesOfParts>
    <vt:vector size="35" baseType="lpstr">
      <vt:lpstr>Arial</vt:lpstr>
      <vt:lpstr>Arial</vt:lpstr>
      <vt:lpstr>Calibri</vt:lpstr>
      <vt:lpstr>Calibri Light</vt:lpstr>
      <vt:lpstr>Times New Roman</vt:lpstr>
      <vt:lpstr>Wingdings</vt:lpstr>
      <vt:lpstr>Geçmişe bakış</vt:lpstr>
      <vt:lpstr>Worksheet</vt:lpstr>
      <vt:lpstr>PowerPoint Sunusu</vt:lpstr>
      <vt:lpstr>PowerPoint Sunusu</vt:lpstr>
      <vt:lpstr>Çalışmanın Amacı</vt:lpstr>
      <vt:lpstr>PowerPoint Sunusu</vt:lpstr>
      <vt:lpstr>PowerPoint Sunusu</vt:lpstr>
      <vt:lpstr>Genel Bilgiler</vt:lpstr>
      <vt:lpstr>Çalışmanın Önemi</vt:lpstr>
      <vt:lpstr>PowerPoint Sunusu</vt:lpstr>
      <vt:lpstr>PowerPoint Sunusu</vt:lpstr>
      <vt:lpstr>PowerPoint Sunusu</vt:lpstr>
      <vt:lpstr>PowerPoint Sunusu</vt:lpstr>
      <vt:lpstr>Yöntem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Sonuç</vt:lpstr>
      <vt:lpstr>Sonuç</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Computer</dc:creator>
  <cp:lastModifiedBy>MÜGE</cp:lastModifiedBy>
  <cp:revision>258</cp:revision>
  <dcterms:created xsi:type="dcterms:W3CDTF">2020-11-15T14:28:07Z</dcterms:created>
  <dcterms:modified xsi:type="dcterms:W3CDTF">2021-12-29T14:32:06Z</dcterms:modified>
</cp:coreProperties>
</file>