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772" r:id="rId1"/>
  </p:sldMasterIdLst>
  <p:notesMasterIdLst>
    <p:notesMasterId r:id="rId32"/>
  </p:notesMasterIdLst>
  <p:sldIdLst>
    <p:sldId id="258" r:id="rId2"/>
    <p:sldId id="415" r:id="rId3"/>
    <p:sldId id="318" r:id="rId4"/>
    <p:sldId id="405" r:id="rId5"/>
    <p:sldId id="339" r:id="rId6"/>
    <p:sldId id="406" r:id="rId7"/>
    <p:sldId id="408" r:id="rId8"/>
    <p:sldId id="409" r:id="rId9"/>
    <p:sldId id="410" r:id="rId10"/>
    <p:sldId id="357" r:id="rId11"/>
    <p:sldId id="418" r:id="rId12"/>
    <p:sldId id="419" r:id="rId13"/>
    <p:sldId id="420" r:id="rId14"/>
    <p:sldId id="421" r:id="rId15"/>
    <p:sldId id="422" r:id="rId16"/>
    <p:sldId id="423" r:id="rId17"/>
    <p:sldId id="322" r:id="rId18"/>
    <p:sldId id="329" r:id="rId19"/>
    <p:sldId id="366" r:id="rId20"/>
    <p:sldId id="412" r:id="rId21"/>
    <p:sldId id="367" r:id="rId22"/>
    <p:sldId id="416" r:id="rId23"/>
    <p:sldId id="417" r:id="rId24"/>
    <p:sldId id="376" r:id="rId25"/>
    <p:sldId id="413" r:id="rId26"/>
    <p:sldId id="414" r:id="rId27"/>
    <p:sldId id="377" r:id="rId28"/>
    <p:sldId id="397" r:id="rId29"/>
    <p:sldId id="398" r:id="rId30"/>
    <p:sldId id="344" r:id="rId31"/>
  </p:sldIdLst>
  <p:sldSz cx="9144000" cy="6858000" type="screen4x3"/>
  <p:notesSz cx="6858000" cy="9296400"/>
  <p:defaultTextStyle>
    <a:defPPr>
      <a:defRPr lang="tr-TR"/>
    </a:defPPr>
    <a:lvl1pPr marL="0" algn="l" defTabSz="914239" rtl="0" eaLnBrk="1" latinLnBrk="0" hangingPunct="1">
      <a:defRPr sz="1800" kern="1200">
        <a:solidFill>
          <a:schemeClr val="tx1"/>
        </a:solidFill>
        <a:latin typeface="+mn-lt"/>
        <a:ea typeface="+mn-ea"/>
        <a:cs typeface="+mn-cs"/>
      </a:defRPr>
    </a:lvl1pPr>
    <a:lvl2pPr marL="457120" algn="l" defTabSz="914239" rtl="0" eaLnBrk="1" latinLnBrk="0" hangingPunct="1">
      <a:defRPr sz="1800" kern="1200">
        <a:solidFill>
          <a:schemeClr val="tx1"/>
        </a:solidFill>
        <a:latin typeface="+mn-lt"/>
        <a:ea typeface="+mn-ea"/>
        <a:cs typeface="+mn-cs"/>
      </a:defRPr>
    </a:lvl2pPr>
    <a:lvl3pPr marL="914239" algn="l" defTabSz="914239" rtl="0" eaLnBrk="1" latinLnBrk="0" hangingPunct="1">
      <a:defRPr sz="1800" kern="1200">
        <a:solidFill>
          <a:schemeClr val="tx1"/>
        </a:solidFill>
        <a:latin typeface="+mn-lt"/>
        <a:ea typeface="+mn-ea"/>
        <a:cs typeface="+mn-cs"/>
      </a:defRPr>
    </a:lvl3pPr>
    <a:lvl4pPr marL="1371359" algn="l" defTabSz="914239" rtl="0" eaLnBrk="1" latinLnBrk="0" hangingPunct="1">
      <a:defRPr sz="1800" kern="1200">
        <a:solidFill>
          <a:schemeClr val="tx1"/>
        </a:solidFill>
        <a:latin typeface="+mn-lt"/>
        <a:ea typeface="+mn-ea"/>
        <a:cs typeface="+mn-cs"/>
      </a:defRPr>
    </a:lvl4pPr>
    <a:lvl5pPr marL="1828478" algn="l" defTabSz="914239" rtl="0" eaLnBrk="1" latinLnBrk="0" hangingPunct="1">
      <a:defRPr sz="1800" kern="1200">
        <a:solidFill>
          <a:schemeClr val="tx1"/>
        </a:solidFill>
        <a:latin typeface="+mn-lt"/>
        <a:ea typeface="+mn-ea"/>
        <a:cs typeface="+mn-cs"/>
      </a:defRPr>
    </a:lvl5pPr>
    <a:lvl6pPr marL="2285598" algn="l" defTabSz="914239" rtl="0" eaLnBrk="1" latinLnBrk="0" hangingPunct="1">
      <a:defRPr sz="1800" kern="1200">
        <a:solidFill>
          <a:schemeClr val="tx1"/>
        </a:solidFill>
        <a:latin typeface="+mn-lt"/>
        <a:ea typeface="+mn-ea"/>
        <a:cs typeface="+mn-cs"/>
      </a:defRPr>
    </a:lvl6pPr>
    <a:lvl7pPr marL="2742717" algn="l" defTabSz="914239" rtl="0" eaLnBrk="1" latinLnBrk="0" hangingPunct="1">
      <a:defRPr sz="1800" kern="1200">
        <a:solidFill>
          <a:schemeClr val="tx1"/>
        </a:solidFill>
        <a:latin typeface="+mn-lt"/>
        <a:ea typeface="+mn-ea"/>
        <a:cs typeface="+mn-cs"/>
      </a:defRPr>
    </a:lvl7pPr>
    <a:lvl8pPr marL="3199836" algn="l" defTabSz="914239" rtl="0" eaLnBrk="1" latinLnBrk="0" hangingPunct="1">
      <a:defRPr sz="1800" kern="1200">
        <a:solidFill>
          <a:schemeClr val="tx1"/>
        </a:solidFill>
        <a:latin typeface="+mn-lt"/>
        <a:ea typeface="+mn-ea"/>
        <a:cs typeface="+mn-cs"/>
      </a:defRPr>
    </a:lvl8pPr>
    <a:lvl9pPr marL="3656956" algn="l" defTabSz="914239"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35" autoAdjust="0"/>
    <p:restoredTop sz="94660"/>
  </p:normalViewPr>
  <p:slideViewPr>
    <p:cSldViewPr snapToGrid="0">
      <p:cViewPr varScale="1">
        <p:scale>
          <a:sx n="109" d="100"/>
          <a:sy n="109" d="100"/>
        </p:scale>
        <p:origin x="1668"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5" name="PlaceHolder 1"/>
          <p:cNvSpPr>
            <a:spLocks noGrp="1" noRot="1" noChangeAspect="1"/>
          </p:cNvSpPr>
          <p:nvPr>
            <p:ph type="sldImg"/>
          </p:nvPr>
        </p:nvSpPr>
        <p:spPr>
          <a:xfrm>
            <a:off x="1108075" y="812800"/>
            <a:ext cx="5343525" cy="4008438"/>
          </a:xfrm>
          <a:prstGeom prst="rect">
            <a:avLst/>
          </a:prstGeom>
        </p:spPr>
        <p:txBody>
          <a:bodyPr lIns="0" tIns="0" rIns="0" bIns="0" anchor="ctr"/>
          <a:lstStyle/>
          <a:p>
            <a:pPr algn="ctr"/>
            <a:r>
              <a:rPr lang="tr-TR" sz="4400" b="0" strike="noStrike" spc="-1">
                <a:latin typeface="Arial"/>
              </a:rPr>
              <a:t>Slaytı taşımak için tıklayın</a:t>
            </a:r>
          </a:p>
        </p:txBody>
      </p:sp>
      <p:sp>
        <p:nvSpPr>
          <p:cNvPr id="86" name="PlaceHolder 2"/>
          <p:cNvSpPr>
            <a:spLocks noGrp="1"/>
          </p:cNvSpPr>
          <p:nvPr>
            <p:ph type="body"/>
          </p:nvPr>
        </p:nvSpPr>
        <p:spPr>
          <a:xfrm>
            <a:off x="756000" y="5078520"/>
            <a:ext cx="6047640" cy="4811040"/>
          </a:xfrm>
          <a:prstGeom prst="rect">
            <a:avLst/>
          </a:prstGeom>
        </p:spPr>
        <p:txBody>
          <a:bodyPr lIns="0" tIns="0" rIns="0" bIns="0"/>
          <a:lstStyle/>
          <a:p>
            <a:r>
              <a:rPr lang="tr-TR" sz="2000" b="0" strike="noStrike" spc="-1">
                <a:latin typeface="Arial"/>
              </a:rPr>
              <a:t>Notların biçimini düzenlemek için tıklayın</a:t>
            </a:r>
          </a:p>
        </p:txBody>
      </p:sp>
      <p:sp>
        <p:nvSpPr>
          <p:cNvPr id="87" name="PlaceHolder 3"/>
          <p:cNvSpPr>
            <a:spLocks noGrp="1"/>
          </p:cNvSpPr>
          <p:nvPr>
            <p:ph type="hdr"/>
          </p:nvPr>
        </p:nvSpPr>
        <p:spPr>
          <a:xfrm>
            <a:off x="0" y="0"/>
            <a:ext cx="3280680" cy="534240"/>
          </a:xfrm>
          <a:prstGeom prst="rect">
            <a:avLst/>
          </a:prstGeom>
        </p:spPr>
        <p:txBody>
          <a:bodyPr lIns="0" tIns="0" rIns="0" bIns="0"/>
          <a:lstStyle/>
          <a:p>
            <a:r>
              <a:rPr lang="tr-TR" sz="1400" b="0" strike="noStrike" spc="-1">
                <a:latin typeface="Times New Roman"/>
              </a:rPr>
              <a:t>&lt;header&gt;</a:t>
            </a:r>
          </a:p>
        </p:txBody>
      </p:sp>
      <p:sp>
        <p:nvSpPr>
          <p:cNvPr id="88" name="PlaceHolder 4"/>
          <p:cNvSpPr>
            <a:spLocks noGrp="1"/>
          </p:cNvSpPr>
          <p:nvPr>
            <p:ph type="dt"/>
          </p:nvPr>
        </p:nvSpPr>
        <p:spPr>
          <a:xfrm>
            <a:off x="4278960" y="0"/>
            <a:ext cx="3280680" cy="534240"/>
          </a:xfrm>
          <a:prstGeom prst="rect">
            <a:avLst/>
          </a:prstGeom>
        </p:spPr>
        <p:txBody>
          <a:bodyPr lIns="0" tIns="0" rIns="0" bIns="0"/>
          <a:lstStyle/>
          <a:p>
            <a:pPr algn="r"/>
            <a:r>
              <a:rPr lang="tr-TR" sz="1400" b="0" strike="noStrike" spc="-1">
                <a:latin typeface="Times New Roman"/>
              </a:rPr>
              <a:t>&lt;date/time&gt;</a:t>
            </a:r>
          </a:p>
        </p:txBody>
      </p:sp>
      <p:sp>
        <p:nvSpPr>
          <p:cNvPr id="89" name="PlaceHolder 5"/>
          <p:cNvSpPr>
            <a:spLocks noGrp="1"/>
          </p:cNvSpPr>
          <p:nvPr>
            <p:ph type="ftr"/>
          </p:nvPr>
        </p:nvSpPr>
        <p:spPr>
          <a:xfrm>
            <a:off x="0" y="10157400"/>
            <a:ext cx="3280680" cy="534240"/>
          </a:xfrm>
          <a:prstGeom prst="rect">
            <a:avLst/>
          </a:prstGeom>
        </p:spPr>
        <p:txBody>
          <a:bodyPr lIns="0" tIns="0" rIns="0" bIns="0" anchor="b"/>
          <a:lstStyle/>
          <a:p>
            <a:r>
              <a:rPr lang="tr-TR" sz="1400" b="0" strike="noStrike" spc="-1">
                <a:latin typeface="Times New Roman"/>
              </a:rPr>
              <a:t>&lt;footer&gt;</a:t>
            </a:r>
          </a:p>
        </p:txBody>
      </p:sp>
      <p:sp>
        <p:nvSpPr>
          <p:cNvPr id="90" name="PlaceHolder 6"/>
          <p:cNvSpPr>
            <a:spLocks noGrp="1"/>
          </p:cNvSpPr>
          <p:nvPr>
            <p:ph type="sldNum"/>
          </p:nvPr>
        </p:nvSpPr>
        <p:spPr>
          <a:xfrm>
            <a:off x="4278960" y="10157400"/>
            <a:ext cx="3280680" cy="534240"/>
          </a:xfrm>
          <a:prstGeom prst="rect">
            <a:avLst/>
          </a:prstGeom>
        </p:spPr>
        <p:txBody>
          <a:bodyPr lIns="0" tIns="0" rIns="0" bIns="0" anchor="b"/>
          <a:lstStyle/>
          <a:p>
            <a:pPr algn="r"/>
            <a:fld id="{2E697AE0-E77B-4B8A-8B57-0EF4D0699C89}" type="slidenum">
              <a:rPr lang="tr-TR" sz="1400" b="0" strike="noStrike" spc="-1">
                <a:latin typeface="Times New Roman"/>
              </a:rPr>
              <a:pPr algn="r"/>
              <a:t>‹#›</a:t>
            </a:fld>
            <a:endParaRPr lang="tr-TR" sz="1400" b="0" strike="noStrike" spc="-1">
              <a:latin typeface="Times New Roman"/>
            </a:endParaRPr>
          </a:p>
        </p:txBody>
      </p:sp>
    </p:spTree>
    <p:extLst>
      <p:ext uri="{BB962C8B-B14F-4D97-AF65-F5344CB8AC3E}">
        <p14:creationId xmlns:p14="http://schemas.microsoft.com/office/powerpoint/2010/main" val="2675019155"/>
      </p:ext>
    </p:extLst>
  </p:cSld>
  <p:clrMap bg1="lt1" tx1="dk1" bg2="lt2" tx2="dk2" accent1="accent1" accent2="accent2" accent3="accent3" accent4="accent4" accent5="accent5" accent6="accent6" hlink="hlink" folHlink="folHlink"/>
  <p:notesStyle>
    <a:lvl1pPr marL="0" algn="l" defTabSz="914239" rtl="0" eaLnBrk="1" latinLnBrk="0" hangingPunct="1">
      <a:defRPr sz="1200" kern="1200">
        <a:solidFill>
          <a:schemeClr val="tx1"/>
        </a:solidFill>
        <a:latin typeface="+mn-lt"/>
        <a:ea typeface="+mn-ea"/>
        <a:cs typeface="+mn-cs"/>
      </a:defRPr>
    </a:lvl1pPr>
    <a:lvl2pPr marL="457120" algn="l" defTabSz="914239" rtl="0" eaLnBrk="1" latinLnBrk="0" hangingPunct="1">
      <a:defRPr sz="1200" kern="1200">
        <a:solidFill>
          <a:schemeClr val="tx1"/>
        </a:solidFill>
        <a:latin typeface="+mn-lt"/>
        <a:ea typeface="+mn-ea"/>
        <a:cs typeface="+mn-cs"/>
      </a:defRPr>
    </a:lvl2pPr>
    <a:lvl3pPr marL="914239" algn="l" defTabSz="914239" rtl="0" eaLnBrk="1" latinLnBrk="0" hangingPunct="1">
      <a:defRPr sz="1200" kern="1200">
        <a:solidFill>
          <a:schemeClr val="tx1"/>
        </a:solidFill>
        <a:latin typeface="+mn-lt"/>
        <a:ea typeface="+mn-ea"/>
        <a:cs typeface="+mn-cs"/>
      </a:defRPr>
    </a:lvl3pPr>
    <a:lvl4pPr marL="1371359" algn="l" defTabSz="914239" rtl="0" eaLnBrk="1" latinLnBrk="0" hangingPunct="1">
      <a:defRPr sz="1200" kern="1200">
        <a:solidFill>
          <a:schemeClr val="tx1"/>
        </a:solidFill>
        <a:latin typeface="+mn-lt"/>
        <a:ea typeface="+mn-ea"/>
        <a:cs typeface="+mn-cs"/>
      </a:defRPr>
    </a:lvl4pPr>
    <a:lvl5pPr marL="1828478" algn="l" defTabSz="914239" rtl="0" eaLnBrk="1" latinLnBrk="0" hangingPunct="1">
      <a:defRPr sz="1200" kern="1200">
        <a:solidFill>
          <a:schemeClr val="tx1"/>
        </a:solidFill>
        <a:latin typeface="+mn-lt"/>
        <a:ea typeface="+mn-ea"/>
        <a:cs typeface="+mn-cs"/>
      </a:defRPr>
    </a:lvl5pPr>
    <a:lvl6pPr marL="2285598" algn="l" defTabSz="914239" rtl="0" eaLnBrk="1" latinLnBrk="0" hangingPunct="1">
      <a:defRPr sz="1200" kern="1200">
        <a:solidFill>
          <a:schemeClr val="tx1"/>
        </a:solidFill>
        <a:latin typeface="+mn-lt"/>
        <a:ea typeface="+mn-ea"/>
        <a:cs typeface="+mn-cs"/>
      </a:defRPr>
    </a:lvl6pPr>
    <a:lvl7pPr marL="2742717" algn="l" defTabSz="914239" rtl="0" eaLnBrk="1" latinLnBrk="0" hangingPunct="1">
      <a:defRPr sz="1200" kern="1200">
        <a:solidFill>
          <a:schemeClr val="tx1"/>
        </a:solidFill>
        <a:latin typeface="+mn-lt"/>
        <a:ea typeface="+mn-ea"/>
        <a:cs typeface="+mn-cs"/>
      </a:defRPr>
    </a:lvl7pPr>
    <a:lvl8pPr marL="3199836" algn="l" defTabSz="914239" rtl="0" eaLnBrk="1" latinLnBrk="0" hangingPunct="1">
      <a:defRPr sz="1200" kern="1200">
        <a:solidFill>
          <a:schemeClr val="tx1"/>
        </a:solidFill>
        <a:latin typeface="+mn-lt"/>
        <a:ea typeface="+mn-ea"/>
        <a:cs typeface="+mn-cs"/>
      </a:defRPr>
    </a:lvl8pPr>
    <a:lvl9pPr marL="3656956" algn="l" defTabSz="914239"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 name="PlaceHolder 1"/>
          <p:cNvSpPr>
            <a:spLocks noGrp="1" noRot="1" noChangeAspect="1"/>
          </p:cNvSpPr>
          <p:nvPr>
            <p:ph type="sldImg"/>
          </p:nvPr>
        </p:nvSpPr>
        <p:spPr>
          <a:xfrm>
            <a:off x="1104900" y="696913"/>
            <a:ext cx="4648200" cy="3486150"/>
          </a:xfrm>
          <a:prstGeom prst="rect">
            <a:avLst/>
          </a:prstGeom>
        </p:spPr>
      </p:sp>
      <p:sp>
        <p:nvSpPr>
          <p:cNvPr id="364" name="PlaceHolder 2"/>
          <p:cNvSpPr>
            <a:spLocks noGrp="1"/>
          </p:cNvSpPr>
          <p:nvPr>
            <p:ph type="body"/>
          </p:nvPr>
        </p:nvSpPr>
        <p:spPr>
          <a:xfrm>
            <a:off x="685800" y="4415760"/>
            <a:ext cx="5485680" cy="4182840"/>
          </a:xfrm>
          <a:prstGeom prst="rect">
            <a:avLst/>
          </a:prstGeom>
        </p:spPr>
        <p:txBody>
          <a:bodyPr lIns="0" tIns="0" rIns="0" bIns="0"/>
          <a:lstStyle/>
          <a:p>
            <a:endParaRPr lang="tr-TR" sz="2000" b="0" strike="noStrike" spc="-1">
              <a:latin typeface="Arial"/>
            </a:endParaRPr>
          </a:p>
        </p:txBody>
      </p:sp>
      <p:sp>
        <p:nvSpPr>
          <p:cNvPr id="365" name="CustomShape 3"/>
          <p:cNvSpPr/>
          <p:nvPr/>
        </p:nvSpPr>
        <p:spPr>
          <a:xfrm>
            <a:off x="3884760" y="8830080"/>
            <a:ext cx="2971080" cy="4640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56984980-EB2C-488C-880B-BBF3F4FD76BE}" type="slidenum">
              <a:rPr lang="tr-TR" sz="1200" b="0" strike="noStrike" spc="-1">
                <a:solidFill>
                  <a:srgbClr val="000000"/>
                </a:solidFill>
                <a:latin typeface="+mn-lt"/>
                <a:ea typeface="+mn-ea"/>
              </a:rPr>
              <a:pPr algn="r">
                <a:lnSpc>
                  <a:spcPct val="100000"/>
                </a:lnSpc>
              </a:pPr>
              <a:t>1</a:t>
            </a:fld>
            <a:endParaRPr lang="tr-TR" sz="1200" b="0" strike="noStrike" spc="-1">
              <a:latin typeface="Arial"/>
            </a:endParaRPr>
          </a:p>
        </p:txBody>
      </p:sp>
    </p:spTree>
    <p:extLst>
      <p:ext uri="{BB962C8B-B14F-4D97-AF65-F5344CB8AC3E}">
        <p14:creationId xmlns:p14="http://schemas.microsoft.com/office/powerpoint/2010/main" val="6082797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tr-TR" smtClean="0"/>
              <a:t>Burada dış değerlendirme sürecine girdiğimiz söylenebilir</a:t>
            </a:r>
            <a:endParaRPr lang="tr-TR" dirty="0"/>
          </a:p>
        </p:txBody>
      </p:sp>
      <p:sp>
        <p:nvSpPr>
          <p:cNvPr id="4" name="3 Slayt Numarası Yer Tutucusu"/>
          <p:cNvSpPr>
            <a:spLocks noGrp="1"/>
          </p:cNvSpPr>
          <p:nvPr>
            <p:ph type="sldNum" sz="quarter" idx="10"/>
          </p:nvPr>
        </p:nvSpPr>
        <p:spPr/>
        <p:txBody>
          <a:bodyPr/>
          <a:lstStyle/>
          <a:p>
            <a:fld id="{8E38F6D6-A28F-49AF-BEF5-EC9A1D679C84}" type="slidenum">
              <a:rPr lang="tr-TR" smtClean="0"/>
              <a:pPr/>
              <a:t>24</a:t>
            </a:fld>
            <a:endParaRPr lang="tr-TR"/>
          </a:p>
        </p:txBody>
      </p:sp>
    </p:spTree>
    <p:extLst>
      <p:ext uri="{BB962C8B-B14F-4D97-AF65-F5344CB8AC3E}">
        <p14:creationId xmlns:p14="http://schemas.microsoft.com/office/powerpoint/2010/main" val="29177716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tr-TR" smtClean="0"/>
              <a:t>Burada dış değerlendirme sürecine girdiğimiz söylenebilir</a:t>
            </a:r>
            <a:endParaRPr lang="tr-TR" dirty="0"/>
          </a:p>
        </p:txBody>
      </p:sp>
      <p:sp>
        <p:nvSpPr>
          <p:cNvPr id="4" name="3 Slayt Numarası Yer Tutucusu"/>
          <p:cNvSpPr>
            <a:spLocks noGrp="1"/>
          </p:cNvSpPr>
          <p:nvPr>
            <p:ph type="sldNum" sz="quarter" idx="10"/>
          </p:nvPr>
        </p:nvSpPr>
        <p:spPr/>
        <p:txBody>
          <a:bodyPr/>
          <a:lstStyle/>
          <a:p>
            <a:fld id="{8E38F6D6-A28F-49AF-BEF5-EC9A1D679C84}" type="slidenum">
              <a:rPr lang="tr-TR" smtClean="0"/>
              <a:pPr/>
              <a:t>27</a:t>
            </a:fld>
            <a:endParaRPr lang="tr-TR"/>
          </a:p>
        </p:txBody>
      </p:sp>
    </p:spTree>
    <p:extLst>
      <p:ext uri="{BB962C8B-B14F-4D97-AF65-F5344CB8AC3E}">
        <p14:creationId xmlns:p14="http://schemas.microsoft.com/office/powerpoint/2010/main" val="29177716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marL="800100" indent="0">
              <a:buFont typeface="Wingdings" panose="05000000000000000000" pitchFamily="2" charset="2"/>
              <a:buNone/>
            </a:pPr>
            <a:r>
              <a:rPr lang="tr-TR" sz="1200" dirty="0" smtClean="0"/>
              <a:t>gibi konularda kendi deneyimleri çerçevesinde bilgi vermesi istenir. </a:t>
            </a:r>
          </a:p>
          <a:p>
            <a:endParaRPr lang="tr-TR" dirty="0"/>
          </a:p>
        </p:txBody>
      </p:sp>
      <p:sp>
        <p:nvSpPr>
          <p:cNvPr id="4" name="3 Slayt Numarası Yer Tutucusu"/>
          <p:cNvSpPr>
            <a:spLocks noGrp="1"/>
          </p:cNvSpPr>
          <p:nvPr>
            <p:ph type="sldNum" sz="quarter" idx="10"/>
          </p:nvPr>
        </p:nvSpPr>
        <p:spPr/>
        <p:txBody>
          <a:bodyPr/>
          <a:lstStyle/>
          <a:p>
            <a:fld id="{8E38F6D6-A28F-49AF-BEF5-EC9A1D679C84}" type="slidenum">
              <a:rPr lang="tr-TR" smtClean="0"/>
              <a:pPr/>
              <a:t>28</a:t>
            </a:fld>
            <a:endParaRPr lang="tr-TR"/>
          </a:p>
        </p:txBody>
      </p:sp>
    </p:spTree>
    <p:extLst>
      <p:ext uri="{BB962C8B-B14F-4D97-AF65-F5344CB8AC3E}">
        <p14:creationId xmlns:p14="http://schemas.microsoft.com/office/powerpoint/2010/main" val="29177716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tr-TR" sz="4800" dirty="0" smtClean="0"/>
              <a:t>gibi hususlarda bilgi alışverişinde bulunur. </a:t>
            </a:r>
          </a:p>
          <a:p>
            <a:endParaRPr lang="tr-TR" dirty="0"/>
          </a:p>
        </p:txBody>
      </p:sp>
      <p:sp>
        <p:nvSpPr>
          <p:cNvPr id="4" name="3 Slayt Numarası Yer Tutucusu"/>
          <p:cNvSpPr>
            <a:spLocks noGrp="1"/>
          </p:cNvSpPr>
          <p:nvPr>
            <p:ph type="sldNum" sz="quarter" idx="10"/>
          </p:nvPr>
        </p:nvSpPr>
        <p:spPr/>
        <p:txBody>
          <a:bodyPr/>
          <a:lstStyle/>
          <a:p>
            <a:fld id="{8E38F6D6-A28F-49AF-BEF5-EC9A1D679C84}" type="slidenum">
              <a:rPr lang="tr-TR" smtClean="0"/>
              <a:pPr/>
              <a:t>29</a:t>
            </a:fld>
            <a:endParaRPr lang="tr-TR"/>
          </a:p>
        </p:txBody>
      </p:sp>
    </p:spTree>
    <p:extLst>
      <p:ext uri="{BB962C8B-B14F-4D97-AF65-F5344CB8AC3E}">
        <p14:creationId xmlns:p14="http://schemas.microsoft.com/office/powerpoint/2010/main" val="29177716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1003C7CA-E7FD-45CD-9FBC-BBE07990430D}" type="slidenum">
              <a:rPr lang="tr-TR" smtClean="0"/>
              <a:pPr/>
              <a:t>11</a:t>
            </a:fld>
            <a:endParaRPr lang="tr-TR"/>
          </a:p>
        </p:txBody>
      </p:sp>
    </p:spTree>
    <p:extLst>
      <p:ext uri="{BB962C8B-B14F-4D97-AF65-F5344CB8AC3E}">
        <p14:creationId xmlns:p14="http://schemas.microsoft.com/office/powerpoint/2010/main" val="4270960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1003C7CA-E7FD-45CD-9FBC-BBE07990430D}" type="slidenum">
              <a:rPr lang="tr-TR" smtClean="0"/>
              <a:pPr/>
              <a:t>12</a:t>
            </a:fld>
            <a:endParaRPr lang="tr-TR"/>
          </a:p>
        </p:txBody>
      </p:sp>
    </p:spTree>
    <p:extLst>
      <p:ext uri="{BB962C8B-B14F-4D97-AF65-F5344CB8AC3E}">
        <p14:creationId xmlns:p14="http://schemas.microsoft.com/office/powerpoint/2010/main" val="4270960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1003C7CA-E7FD-45CD-9FBC-BBE07990430D}" type="slidenum">
              <a:rPr lang="tr-TR" smtClean="0"/>
              <a:pPr/>
              <a:t>13</a:t>
            </a:fld>
            <a:endParaRPr lang="tr-TR"/>
          </a:p>
        </p:txBody>
      </p:sp>
    </p:spTree>
    <p:extLst>
      <p:ext uri="{BB962C8B-B14F-4D97-AF65-F5344CB8AC3E}">
        <p14:creationId xmlns:p14="http://schemas.microsoft.com/office/powerpoint/2010/main" val="4270960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sz="1200" b="0" i="0" u="none" strike="noStrike" kern="1200" baseline="0" dirty="0" smtClean="0">
                <a:solidFill>
                  <a:schemeClr val="tx1"/>
                </a:solidFill>
                <a:latin typeface="+mn-lt"/>
                <a:ea typeface="+mn-ea"/>
                <a:cs typeface="+mn-cs"/>
              </a:rPr>
              <a:t>Kurumun araştırma sürecinin değerlendirmesinin yapılması beklenmektedir. Araştırma</a:t>
            </a:r>
          </a:p>
          <a:p>
            <a:r>
              <a:rPr lang="tr-TR" sz="1200" b="0" i="0" u="none" strike="noStrike" kern="1200" baseline="0" dirty="0" smtClean="0">
                <a:solidFill>
                  <a:schemeClr val="tx1"/>
                </a:solidFill>
                <a:latin typeface="+mn-lt"/>
                <a:ea typeface="+mn-ea"/>
                <a:cs typeface="+mn-cs"/>
              </a:rPr>
              <a:t>süreci kurumun sürekli gelişim odağı ile hedeflerinin ve bu hedeflerin kimler tarafından</a:t>
            </a:r>
          </a:p>
          <a:p>
            <a:r>
              <a:rPr lang="tr-TR" sz="1200" b="0" i="0" u="none" strike="noStrike" kern="1200" baseline="0" dirty="0" smtClean="0">
                <a:solidFill>
                  <a:schemeClr val="tx1"/>
                </a:solidFill>
                <a:latin typeface="+mn-lt"/>
                <a:ea typeface="+mn-ea"/>
                <a:cs typeface="+mn-cs"/>
              </a:rPr>
              <a:t>gerçekleştirileceğinin belirlendiği, araştırma faaliyetlerinin gerçekleştirildiği, hedeflerin</a:t>
            </a:r>
          </a:p>
          <a:p>
            <a:r>
              <a:rPr lang="tr-TR" sz="1200" b="0" i="0" u="none" strike="noStrike" kern="1200" baseline="0" dirty="0" smtClean="0">
                <a:solidFill>
                  <a:schemeClr val="tx1"/>
                </a:solidFill>
                <a:latin typeface="+mn-lt"/>
                <a:ea typeface="+mn-ea"/>
                <a:cs typeface="+mn-cs"/>
              </a:rPr>
              <a:t>nitelik ve nicelik olarak izlenerek değerlendirildiği ve ulaşılan sonuçların kontrol edilerek</a:t>
            </a:r>
          </a:p>
          <a:p>
            <a:r>
              <a:rPr lang="tr-TR" sz="1200" b="0" i="0" u="none" strike="noStrike" kern="1200" baseline="0" dirty="0" smtClean="0">
                <a:solidFill>
                  <a:schemeClr val="tx1"/>
                </a:solidFill>
                <a:latin typeface="+mn-lt"/>
                <a:ea typeface="+mn-ea"/>
                <a:cs typeface="+mn-cs"/>
              </a:rPr>
              <a:t>ihtiyaç duyulan iyileştirmelerin yapıldığı bir süreç olarak ele alınmalıdır.</a:t>
            </a:r>
            <a:endParaRPr lang="tr-TR" dirty="0"/>
          </a:p>
        </p:txBody>
      </p:sp>
      <p:sp>
        <p:nvSpPr>
          <p:cNvPr id="4" name="Slayt Numarası Yer Tutucusu 3"/>
          <p:cNvSpPr>
            <a:spLocks noGrp="1"/>
          </p:cNvSpPr>
          <p:nvPr>
            <p:ph type="sldNum" sz="quarter" idx="10"/>
          </p:nvPr>
        </p:nvSpPr>
        <p:spPr/>
        <p:txBody>
          <a:bodyPr/>
          <a:lstStyle/>
          <a:p>
            <a:fld id="{1003C7CA-E7FD-45CD-9FBC-BBE07990430D}" type="slidenum">
              <a:rPr lang="tr-TR" smtClean="0"/>
              <a:pPr/>
              <a:t>14</a:t>
            </a:fld>
            <a:endParaRPr lang="tr-TR"/>
          </a:p>
        </p:txBody>
      </p:sp>
    </p:spTree>
    <p:extLst>
      <p:ext uri="{BB962C8B-B14F-4D97-AF65-F5344CB8AC3E}">
        <p14:creationId xmlns:p14="http://schemas.microsoft.com/office/powerpoint/2010/main" val="29426036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sz="1200" b="0" i="1" u="none" strike="noStrike" kern="1200" baseline="0" dirty="0" smtClean="0">
                <a:solidFill>
                  <a:schemeClr val="tx1"/>
                </a:solidFill>
                <a:latin typeface="+mn-lt"/>
                <a:ea typeface="+mn-ea"/>
                <a:cs typeface="+mn-cs"/>
              </a:rPr>
              <a:t>“Kurum misyon ve hedeflerine nasıl ulaşmaya çalışıyor?” </a:t>
            </a:r>
            <a:r>
              <a:rPr lang="tr-TR" sz="1200" b="0" i="0" u="none" strike="noStrike" kern="1200" baseline="0" dirty="0" smtClean="0">
                <a:solidFill>
                  <a:schemeClr val="tx1"/>
                </a:solidFill>
                <a:latin typeface="+mn-lt"/>
                <a:ea typeface="+mn-ea"/>
                <a:cs typeface="+mn-cs"/>
              </a:rPr>
              <a:t>sorusuna yanıt oluşturmak</a:t>
            </a:r>
          </a:p>
          <a:p>
            <a:r>
              <a:rPr lang="tr-TR" sz="1200" b="0" i="0" u="none" strike="noStrike" kern="1200" baseline="0" dirty="0" smtClean="0">
                <a:solidFill>
                  <a:schemeClr val="tx1"/>
                </a:solidFill>
                <a:latin typeface="+mn-lt"/>
                <a:ea typeface="+mn-ea"/>
                <a:cs typeface="+mn-cs"/>
              </a:rPr>
              <a:t>üzere kurumun yönetişim/</a:t>
            </a:r>
            <a:r>
              <a:rPr lang="tr-TR" sz="1200" b="0" i="0" u="none" strike="noStrike" kern="1200" baseline="0" dirty="0" err="1" smtClean="0">
                <a:solidFill>
                  <a:schemeClr val="tx1"/>
                </a:solidFill>
                <a:latin typeface="+mn-lt"/>
                <a:ea typeface="+mn-ea"/>
                <a:cs typeface="+mn-cs"/>
              </a:rPr>
              <a:t>organizasyonel</a:t>
            </a:r>
            <a:r>
              <a:rPr lang="tr-TR" sz="1200" b="0" i="0" u="none" strike="noStrike" kern="1200" baseline="0" dirty="0" smtClean="0">
                <a:solidFill>
                  <a:schemeClr val="tx1"/>
                </a:solidFill>
                <a:latin typeface="+mn-lt"/>
                <a:ea typeface="+mn-ea"/>
                <a:cs typeface="+mn-cs"/>
              </a:rPr>
              <a:t> süreçleri ve faaliyetlerinin neler olduğunun</a:t>
            </a:r>
          </a:p>
          <a:p>
            <a:r>
              <a:rPr lang="tr-TR" sz="1200" b="0" i="0" u="none" strike="noStrike" kern="1200" baseline="0" dirty="0" smtClean="0">
                <a:solidFill>
                  <a:schemeClr val="tx1"/>
                </a:solidFill>
                <a:latin typeface="+mn-lt"/>
                <a:ea typeface="+mn-ea"/>
                <a:cs typeface="+mn-cs"/>
              </a:rPr>
              <a:t>anlatılması ve buna ilişkin değerlendirmenin yapılması beklenmektedir</a:t>
            </a:r>
            <a:endParaRPr lang="tr-TR" dirty="0"/>
          </a:p>
        </p:txBody>
      </p:sp>
      <p:sp>
        <p:nvSpPr>
          <p:cNvPr id="4" name="Slayt Numarası Yer Tutucusu 3"/>
          <p:cNvSpPr>
            <a:spLocks noGrp="1"/>
          </p:cNvSpPr>
          <p:nvPr>
            <p:ph type="sldNum" sz="quarter" idx="10"/>
          </p:nvPr>
        </p:nvSpPr>
        <p:spPr/>
        <p:txBody>
          <a:bodyPr/>
          <a:lstStyle/>
          <a:p>
            <a:fld id="{1003C7CA-E7FD-45CD-9FBC-BBE07990430D}" type="slidenum">
              <a:rPr lang="tr-TR" smtClean="0"/>
              <a:pPr/>
              <a:t>15</a:t>
            </a:fld>
            <a:endParaRPr lang="tr-TR"/>
          </a:p>
        </p:txBody>
      </p:sp>
    </p:spTree>
    <p:extLst>
      <p:ext uri="{BB962C8B-B14F-4D97-AF65-F5344CB8AC3E}">
        <p14:creationId xmlns:p14="http://schemas.microsoft.com/office/powerpoint/2010/main" val="31500530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8" name="PlaceHolder 1"/>
          <p:cNvSpPr>
            <a:spLocks noGrp="1" noRot="1" noChangeAspect="1"/>
          </p:cNvSpPr>
          <p:nvPr>
            <p:ph type="sldImg"/>
          </p:nvPr>
        </p:nvSpPr>
        <p:spPr>
          <a:xfrm>
            <a:off x="1104900" y="696913"/>
            <a:ext cx="4648200" cy="3486150"/>
          </a:xfrm>
          <a:prstGeom prst="rect">
            <a:avLst/>
          </a:prstGeom>
        </p:spPr>
      </p:sp>
      <p:sp>
        <p:nvSpPr>
          <p:cNvPr id="469" name="PlaceHolder 2"/>
          <p:cNvSpPr>
            <a:spLocks noGrp="1"/>
          </p:cNvSpPr>
          <p:nvPr>
            <p:ph type="body"/>
          </p:nvPr>
        </p:nvSpPr>
        <p:spPr>
          <a:xfrm>
            <a:off x="685800" y="4415760"/>
            <a:ext cx="5485680" cy="4182840"/>
          </a:xfrm>
          <a:prstGeom prst="rect">
            <a:avLst/>
          </a:prstGeom>
        </p:spPr>
        <p:txBody>
          <a:bodyPr lIns="0" tIns="0" rIns="0" bIns="0"/>
          <a:lstStyle/>
          <a:p>
            <a:endParaRPr lang="tr-TR" sz="2000" b="0" strike="noStrike" spc="-1">
              <a:latin typeface="Arial"/>
            </a:endParaRPr>
          </a:p>
        </p:txBody>
      </p:sp>
      <p:sp>
        <p:nvSpPr>
          <p:cNvPr id="470" name="CustomShape 3"/>
          <p:cNvSpPr/>
          <p:nvPr/>
        </p:nvSpPr>
        <p:spPr>
          <a:xfrm>
            <a:off x="3884760" y="8830080"/>
            <a:ext cx="2971080" cy="4640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F0985A0B-770C-40C9-A481-3994A93A17C3}" type="slidenum">
              <a:rPr lang="tr-TR" sz="1200" b="0" strike="noStrike" spc="-1">
                <a:solidFill>
                  <a:srgbClr val="000000"/>
                </a:solidFill>
                <a:latin typeface="+mn-lt"/>
                <a:ea typeface="+mn-ea"/>
              </a:rPr>
              <a:pPr algn="r">
                <a:lnSpc>
                  <a:spcPct val="100000"/>
                </a:lnSpc>
              </a:pPr>
              <a:t>17</a:t>
            </a:fld>
            <a:endParaRPr lang="tr-TR" sz="1200" b="0" strike="noStrike" spc="-1">
              <a:latin typeface="Arial"/>
            </a:endParaRPr>
          </a:p>
        </p:txBody>
      </p:sp>
    </p:spTree>
    <p:extLst>
      <p:ext uri="{BB962C8B-B14F-4D97-AF65-F5344CB8AC3E}">
        <p14:creationId xmlns:p14="http://schemas.microsoft.com/office/powerpoint/2010/main" val="21030180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1" name="PlaceHolder 1"/>
          <p:cNvSpPr>
            <a:spLocks noGrp="1" noRot="1" noChangeAspect="1"/>
          </p:cNvSpPr>
          <p:nvPr>
            <p:ph type="sldImg"/>
          </p:nvPr>
        </p:nvSpPr>
        <p:spPr>
          <a:xfrm>
            <a:off x="1104900" y="696913"/>
            <a:ext cx="4648200" cy="3486150"/>
          </a:xfrm>
          <a:prstGeom prst="rect">
            <a:avLst/>
          </a:prstGeom>
        </p:spPr>
      </p:sp>
      <p:sp>
        <p:nvSpPr>
          <p:cNvPr id="442" name="PlaceHolder 2"/>
          <p:cNvSpPr>
            <a:spLocks noGrp="1"/>
          </p:cNvSpPr>
          <p:nvPr>
            <p:ph type="body"/>
          </p:nvPr>
        </p:nvSpPr>
        <p:spPr>
          <a:xfrm>
            <a:off x="685800" y="4415760"/>
            <a:ext cx="5485680" cy="4182840"/>
          </a:xfrm>
          <a:prstGeom prst="rect">
            <a:avLst/>
          </a:prstGeom>
        </p:spPr>
        <p:txBody>
          <a:bodyPr lIns="0" tIns="0" rIns="0" bIns="0"/>
          <a:lstStyle/>
          <a:p>
            <a:endParaRPr lang="tr-TR" sz="2000" b="0" strike="noStrike" spc="-1">
              <a:latin typeface="Arial"/>
            </a:endParaRPr>
          </a:p>
        </p:txBody>
      </p:sp>
      <p:sp>
        <p:nvSpPr>
          <p:cNvPr id="443" name="CustomShape 3"/>
          <p:cNvSpPr/>
          <p:nvPr/>
        </p:nvSpPr>
        <p:spPr>
          <a:xfrm>
            <a:off x="3884760" y="8830080"/>
            <a:ext cx="2971080" cy="4640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C530B662-1F09-4778-94F9-9609E5D43036}" type="slidenum">
              <a:rPr lang="tr-TR" sz="1200" b="0" strike="noStrike" spc="-1">
                <a:solidFill>
                  <a:srgbClr val="000000"/>
                </a:solidFill>
                <a:latin typeface="+mn-lt"/>
                <a:ea typeface="+mn-ea"/>
              </a:rPr>
              <a:pPr algn="r">
                <a:lnSpc>
                  <a:spcPct val="100000"/>
                </a:lnSpc>
              </a:pPr>
              <a:t>18</a:t>
            </a:fld>
            <a:endParaRPr lang="tr-TR" sz="1200" b="0" strike="noStrike" spc="-1">
              <a:latin typeface="Arial"/>
            </a:endParaRPr>
          </a:p>
        </p:txBody>
      </p:sp>
    </p:spTree>
    <p:extLst>
      <p:ext uri="{BB962C8B-B14F-4D97-AF65-F5344CB8AC3E}">
        <p14:creationId xmlns:p14="http://schemas.microsoft.com/office/powerpoint/2010/main" val="21181774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tr-TR" sz="1200" b="0" baseline="0" dirty="0" smtClean="0">
                <a:latin typeface="+mn-lt"/>
                <a:cs typeface="Times New Roman" panose="02020603050405020304" pitchFamily="18" charset="0"/>
              </a:rPr>
              <a:t>2017 yılı içerişimde Dış Değerlendirme talebimiz ile birlikte YÖK’e teslim edildi. Aynı süreçte KİDR Üniversitemiz Web sayfasında erişime sunuldu.</a:t>
            </a:r>
            <a:endParaRPr lang="tr-TR" dirty="0"/>
          </a:p>
        </p:txBody>
      </p:sp>
      <p:sp>
        <p:nvSpPr>
          <p:cNvPr id="4" name="3 Slayt Numarası Yer Tutucusu"/>
          <p:cNvSpPr>
            <a:spLocks noGrp="1"/>
          </p:cNvSpPr>
          <p:nvPr>
            <p:ph type="sldNum" sz="quarter" idx="10"/>
          </p:nvPr>
        </p:nvSpPr>
        <p:spPr/>
        <p:txBody>
          <a:bodyPr/>
          <a:lstStyle/>
          <a:p>
            <a:fld id="{8E38F6D6-A28F-49AF-BEF5-EC9A1D679C84}" type="slidenum">
              <a:rPr lang="tr-TR" smtClean="0"/>
              <a:pPr/>
              <a:t>19</a:t>
            </a:fld>
            <a:endParaRPr lang="tr-TR"/>
          </a:p>
        </p:txBody>
      </p:sp>
    </p:spTree>
    <p:extLst>
      <p:ext uri="{BB962C8B-B14F-4D97-AF65-F5344CB8AC3E}">
        <p14:creationId xmlns:p14="http://schemas.microsoft.com/office/powerpoint/2010/main" val="39337066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tr-TR" smtClean="0"/>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a:p>
        </p:txBody>
      </p:sp>
      <p:sp>
        <p:nvSpPr>
          <p:cNvPr id="4" name="Date Placeholder 3"/>
          <p:cNvSpPr>
            <a:spLocks noGrp="1"/>
          </p:cNvSpPr>
          <p:nvPr>
            <p:ph type="dt" sz="half" idx="10"/>
          </p:nvPr>
        </p:nvSpPr>
        <p:spPr/>
        <p:txBody>
          <a:bodyPr/>
          <a:lstStyle/>
          <a:p>
            <a:fld id="{544213AF-26F6-41FA-8D85-E2C5388D6E58}" type="datetimeFigureOut">
              <a:rPr lang="en-US" smtClean="0"/>
              <a:pPr/>
              <a:t>12/20/2018</a:t>
            </a:fld>
            <a:endParaRPr lang="en-US" dirty="0">
              <a:solidFill>
                <a:srgbClr val="FFFFFF"/>
              </a:solidFill>
            </a:endParaRPr>
          </a:p>
        </p:txBody>
      </p:sp>
      <p:sp>
        <p:nvSpPr>
          <p:cNvPr id="5" name="Footer Placeholder 4"/>
          <p:cNvSpPr>
            <a:spLocks noGrp="1"/>
          </p:cNvSpPr>
          <p:nvPr>
            <p:ph type="ftr" sz="quarter" idx="11"/>
          </p:nvPr>
        </p:nvSpPr>
        <p:spPr/>
        <p:txBody>
          <a:bodyPr/>
          <a:lstStyle/>
          <a:p>
            <a:endParaRPr kumimoji="0" lang="en-US">
              <a:solidFill>
                <a:schemeClr val="accent1">
                  <a:tint val="20000"/>
                </a:schemeClr>
              </a:solidFill>
            </a:endParaRPr>
          </a:p>
        </p:txBody>
      </p:sp>
      <p:sp>
        <p:nvSpPr>
          <p:cNvPr id="6" name="Slide Number Placeholder 5"/>
          <p:cNvSpPr>
            <a:spLocks noGrp="1"/>
          </p:cNvSpPr>
          <p:nvPr>
            <p:ph type="sldNum" sz="quarter" idx="12"/>
          </p:nvPr>
        </p:nvSpPr>
        <p:spPr/>
        <p:txBody>
          <a:bodyPr/>
          <a:lstStyle/>
          <a:p>
            <a:fld id="{D5BBC35B-A44B-4119-B8DA-DE9E3DFADA20}" type="slidenum">
              <a:rPr kumimoji="0" lang="en-US" smtClean="0"/>
              <a:pPr/>
              <a:t>‹#›</a:t>
            </a:fld>
            <a:endParaRPr kumimoji="0" lang="en-US" dirty="0">
              <a:solidFill>
                <a:srgbClr val="FFFFFF"/>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tr-TR" smtClean="0"/>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544213AF-26F6-41FA-8D85-E2C5388D6E58}" type="datetimeFigureOut">
              <a:rPr lang="en-US" smtClean="0"/>
              <a:pPr/>
              <a:t>12/20/2018</a:t>
            </a:fld>
            <a:endParaRPr lang="en-US">
              <a:solidFill>
                <a:schemeClr val="tx1"/>
              </a:solidFill>
            </a:endParaRPr>
          </a:p>
        </p:txBody>
      </p:sp>
      <p:sp>
        <p:nvSpPr>
          <p:cNvPr id="6" name="Footer Placeholder 5"/>
          <p:cNvSpPr>
            <a:spLocks noGrp="1"/>
          </p:cNvSpPr>
          <p:nvPr>
            <p:ph type="ftr" sz="quarter" idx="11"/>
          </p:nvPr>
        </p:nvSpPr>
        <p:spPr/>
        <p:txBody>
          <a:bodyPr/>
          <a:lstStyle/>
          <a:p>
            <a:endParaRPr kumimoji="0" lang="en-US">
              <a:solidFill>
                <a:schemeClr val="tx1"/>
              </a:solidFill>
            </a:endParaRPr>
          </a:p>
        </p:txBody>
      </p:sp>
      <p:sp>
        <p:nvSpPr>
          <p:cNvPr id="7" name="Slide Number Placeholder 6"/>
          <p:cNvSpPr>
            <a:spLocks noGrp="1"/>
          </p:cNvSpPr>
          <p:nvPr>
            <p:ph type="sldNum" sz="quarter" idx="12"/>
          </p:nvPr>
        </p:nvSpPr>
        <p:spPr/>
        <p:txBody>
          <a:bodyPr/>
          <a:lstStyle/>
          <a:p>
            <a:fld id="{D5BBC35B-A44B-4119-B8DA-DE9E3DFADA20}" type="slidenum">
              <a:rPr kumimoji="0" lang="en-US" smtClean="0"/>
              <a:pPr/>
              <a:t>‹#›</a:t>
            </a:fld>
            <a:endParaRPr kumimoji="0" lang="en-US">
              <a:solidFill>
                <a:schemeClr val="tx1"/>
              </a:solidFill>
            </a:endParaRPr>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Click icon to add picture</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a:p>
        </p:txBody>
      </p:sp>
      <p:sp>
        <p:nvSpPr>
          <p:cNvPr id="4" name="Date Placeholder 3"/>
          <p:cNvSpPr>
            <a:spLocks noGrp="1"/>
          </p:cNvSpPr>
          <p:nvPr>
            <p:ph type="dt" sz="half" idx="10"/>
          </p:nvPr>
        </p:nvSpPr>
        <p:spPr/>
        <p:txBody>
          <a:bodyPr/>
          <a:lstStyle/>
          <a:p>
            <a:fld id="{544213AF-26F6-41FA-8D85-E2C5388D6E58}" type="datetimeFigureOut">
              <a:rPr lang="en-US" smtClean="0"/>
              <a:pPr/>
              <a:t>12/20/2018</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D5BBC35B-A44B-4119-B8DA-DE9E3DFADA20}" type="slidenum">
              <a:rPr kumimoji="0" lang="en-US" smtClean="0"/>
              <a:pPr/>
              <a:t>‹#›</a:t>
            </a:fld>
            <a:endParaRPr kumimoji="0"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tr-TR" smtClean="0"/>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a:p>
        </p:txBody>
      </p:sp>
      <p:sp>
        <p:nvSpPr>
          <p:cNvPr id="4" name="Date Placeholder 3"/>
          <p:cNvSpPr>
            <a:spLocks noGrp="1"/>
          </p:cNvSpPr>
          <p:nvPr>
            <p:ph type="dt" sz="half" idx="10"/>
          </p:nvPr>
        </p:nvSpPr>
        <p:spPr/>
        <p:txBody>
          <a:bodyPr/>
          <a:lstStyle/>
          <a:p>
            <a:fld id="{544213AF-26F6-41FA-8D85-E2C5388D6E58}" type="datetimeFigureOut">
              <a:rPr lang="en-US" smtClean="0"/>
              <a:pPr/>
              <a:t>12/20/2018</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D5BBC35B-A44B-4119-B8DA-DE9E3DFADA20}" type="slidenum">
              <a:rPr kumimoji="0" lang="en-US" smtClean="0"/>
              <a:pPr/>
              <a:t>‹#›</a:t>
            </a:fld>
            <a:endParaRPr kumimoji="0"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solidFill>
                  <a:schemeClr val="tx1">
                    <a:lumMod val="95000"/>
                    <a:lumOff val="5000"/>
                  </a:schemeClr>
                </a:solidFill>
              </a:defRPr>
            </a:lvl1pPr>
          </a:lstStyle>
          <a:p>
            <a:r>
              <a:rPr lang="tr-TR" dirty="0"/>
              <a:t>ÜST BAŞLIK</a:t>
            </a:r>
            <a:endParaRPr lang="en-US" dirty="0"/>
          </a:p>
        </p:txBody>
      </p:sp>
      <p:sp>
        <p:nvSpPr>
          <p:cNvPr id="3" name="Content Placeholder 2"/>
          <p:cNvSpPr>
            <a:spLocks noGrp="1"/>
          </p:cNvSpPr>
          <p:nvPr>
            <p:ph idx="1" hasCustomPrompt="1"/>
          </p:nvPr>
        </p:nvSpPr>
        <p:spPr>
          <a:xfrm>
            <a:off x="457200" y="2167263"/>
            <a:ext cx="8229600" cy="3958900"/>
          </a:xfrm>
          <a:prstGeom prst="rect">
            <a:avLst/>
          </a:prstGeom>
        </p:spPr>
        <p:txBody>
          <a:bodyPr/>
          <a:lstStyle>
            <a:lvl1pPr marL="228600" indent="-228600">
              <a:buClr>
                <a:schemeClr val="accent2">
                  <a:lumMod val="50000"/>
                </a:schemeClr>
              </a:buClr>
              <a:buSzPct val="110000"/>
              <a:buFont typeface="Arial" pitchFamily="34" charset="0"/>
              <a:buChar char="•"/>
              <a:defRPr/>
            </a:lvl1pPr>
            <a:lvl2pPr marL="457200" indent="-228600">
              <a:buClr>
                <a:schemeClr val="accent2">
                  <a:lumMod val="50000"/>
                </a:schemeClr>
              </a:buClr>
              <a:buFont typeface="Arial" pitchFamily="34" charset="0"/>
              <a:buChar char="•"/>
              <a:defRPr sz="2400"/>
            </a:lvl2pPr>
            <a:lvl3pPr marL="685800" indent="-228600">
              <a:buClr>
                <a:schemeClr val="accent2">
                  <a:lumMod val="50000"/>
                </a:schemeClr>
              </a:buClr>
              <a:buSzPct val="110000"/>
              <a:buFont typeface="Arial" pitchFamily="34" charset="0"/>
              <a:buChar char="•"/>
              <a:defRPr sz="2200">
                <a:solidFill>
                  <a:schemeClr val="tx1">
                    <a:lumMod val="50000"/>
                    <a:lumOff val="50000"/>
                  </a:schemeClr>
                </a:solidFill>
              </a:defRPr>
            </a:lvl3pPr>
            <a:lvl4pPr>
              <a:buClr>
                <a:srgbClr val="CC3333"/>
              </a:buClr>
              <a:defRPr/>
            </a:lvl4pPr>
          </a:lstStyle>
          <a:p>
            <a:pPr lvl="0"/>
            <a:r>
              <a:rPr lang="en-US" dirty="0"/>
              <a:t>First level in sentence case</a:t>
            </a:r>
          </a:p>
          <a:p>
            <a:pPr lvl="1"/>
            <a:r>
              <a:rPr lang="en-US" dirty="0"/>
              <a:t>Second level</a:t>
            </a:r>
          </a:p>
          <a:p>
            <a:pPr lvl="2"/>
            <a:r>
              <a:rPr lang="en-US" dirty="0"/>
              <a:t>Third level</a:t>
            </a:r>
          </a:p>
        </p:txBody>
      </p:sp>
      <p:sp>
        <p:nvSpPr>
          <p:cNvPr id="8" name="Footer Placeholder 1"/>
          <p:cNvSpPr>
            <a:spLocks noGrp="1"/>
          </p:cNvSpPr>
          <p:nvPr>
            <p:ph type="ftr" sz="quarter" idx="3"/>
          </p:nvPr>
        </p:nvSpPr>
        <p:spPr>
          <a:xfrm>
            <a:off x="3138798" y="6370948"/>
            <a:ext cx="2895600" cy="365125"/>
          </a:xfrm>
          <a:prstGeom prst="rect">
            <a:avLst/>
          </a:prstGeom>
        </p:spPr>
        <p:txBody>
          <a:bodyPr vert="horz" lIns="0" tIns="0" rIns="0" bIns="0" rtlCol="0" anchor="ctr" anchorCtr="0"/>
          <a:lstStyle>
            <a:lvl1pPr algn="ctr">
              <a:defRPr sz="800">
                <a:solidFill>
                  <a:schemeClr val="tx1"/>
                </a:solidFill>
                <a:latin typeface="Arila"/>
                <a:cs typeface="Arila"/>
              </a:defRPr>
            </a:lvl1pPr>
          </a:lstStyle>
          <a:p>
            <a:endParaRPr lang="en-US" dirty="0"/>
          </a:p>
        </p:txBody>
      </p:sp>
      <p:sp>
        <p:nvSpPr>
          <p:cNvPr id="9" name="Date Placeholder 3"/>
          <p:cNvSpPr>
            <a:spLocks noGrp="1"/>
          </p:cNvSpPr>
          <p:nvPr>
            <p:ph type="dt" sz="half" idx="2"/>
          </p:nvPr>
        </p:nvSpPr>
        <p:spPr>
          <a:xfrm>
            <a:off x="471798" y="6370948"/>
            <a:ext cx="2133600" cy="365125"/>
          </a:xfrm>
          <a:prstGeom prst="rect">
            <a:avLst/>
          </a:prstGeom>
        </p:spPr>
        <p:txBody>
          <a:bodyPr vert="horz" lIns="0" tIns="0" rIns="0" bIns="0" rtlCol="0" anchor="ctr" anchorCtr="0"/>
          <a:lstStyle>
            <a:lvl1pPr algn="l">
              <a:defRPr sz="800">
                <a:solidFill>
                  <a:schemeClr val="tx1"/>
                </a:solidFill>
                <a:latin typeface="Arial"/>
                <a:cs typeface="Arial"/>
              </a:defRPr>
            </a:lvl1pPr>
          </a:lstStyle>
          <a:p>
            <a:fld id="{E5E42CB1-3F6E-4510-96CE-118BA2072820}" type="datetime1">
              <a:rPr lang="tr-TR" smtClean="0"/>
              <a:pPr/>
              <a:t>20.12.2018</a:t>
            </a:fld>
            <a:endParaRPr lang="en-US" dirty="0"/>
          </a:p>
        </p:txBody>
      </p:sp>
      <p:sp>
        <p:nvSpPr>
          <p:cNvPr id="10" name="Slide Number Placeholder 7"/>
          <p:cNvSpPr>
            <a:spLocks noGrp="1"/>
          </p:cNvSpPr>
          <p:nvPr>
            <p:ph type="sldNum" sz="quarter" idx="4"/>
          </p:nvPr>
        </p:nvSpPr>
        <p:spPr>
          <a:xfrm>
            <a:off x="6567798" y="6370948"/>
            <a:ext cx="2133600" cy="365125"/>
          </a:xfrm>
          <a:prstGeom prst="rect">
            <a:avLst/>
          </a:prstGeom>
        </p:spPr>
        <p:txBody>
          <a:bodyPr vert="horz" lIns="0" tIns="0" rIns="0" bIns="0" rtlCol="0" anchor="ctr" anchorCtr="0"/>
          <a:lstStyle>
            <a:lvl1pPr algn="r">
              <a:defRPr sz="800">
                <a:solidFill>
                  <a:schemeClr val="tx1"/>
                </a:solidFill>
                <a:latin typeface="Arial"/>
                <a:cs typeface="Arial"/>
              </a:defRPr>
            </a:lvl1pPr>
          </a:lstStyle>
          <a:p>
            <a:endParaRPr lang="tr-TR" dirty="0" smtClean="0"/>
          </a:p>
          <a:p>
            <a:endParaRPr lang="tr-TR" dirty="0" smtClean="0"/>
          </a:p>
          <a:p>
            <a:fld id="{9257DAD1-48AB-8A4C-A054-135C0212BAAD}" type="slidenum">
              <a:rPr lang="en-US" smtClean="0"/>
              <a:pPr/>
              <a:t>‹#›</a:t>
            </a:fld>
            <a:endParaRPr lang="en-US" dirty="0"/>
          </a:p>
        </p:txBody>
      </p:sp>
      <p:sp>
        <p:nvSpPr>
          <p:cNvPr id="5" name="Metin Yer Tutucusu 4"/>
          <p:cNvSpPr>
            <a:spLocks noGrp="1"/>
          </p:cNvSpPr>
          <p:nvPr>
            <p:ph type="body" sz="quarter" idx="10" hasCustomPrompt="1"/>
          </p:nvPr>
        </p:nvSpPr>
        <p:spPr>
          <a:xfrm>
            <a:off x="457200" y="1506320"/>
            <a:ext cx="8229600" cy="416156"/>
          </a:xfrm>
          <a:prstGeom prst="rect">
            <a:avLst/>
          </a:prstGeom>
        </p:spPr>
        <p:txBody>
          <a:bodyPr/>
          <a:lstStyle>
            <a:lvl1pPr marL="0" indent="0">
              <a:buNone/>
              <a:defRPr/>
            </a:lvl1pPr>
          </a:lstStyle>
          <a:p>
            <a:pPr lvl="0"/>
            <a:r>
              <a:rPr lang="tr-TR" dirty="0"/>
              <a:t>Alt Başlık</a:t>
            </a:r>
          </a:p>
        </p:txBody>
      </p:sp>
      <p:cxnSp>
        <p:nvCxnSpPr>
          <p:cNvPr id="17" name="Düz Bağlayıcı 16"/>
          <p:cNvCxnSpPr/>
          <p:nvPr userDrawn="1"/>
        </p:nvCxnSpPr>
        <p:spPr>
          <a:xfrm>
            <a:off x="456487" y="1418633"/>
            <a:ext cx="8244911" cy="0"/>
          </a:xfrm>
          <a:prstGeom prst="line">
            <a:avLst/>
          </a:prstGeom>
          <a:ln>
            <a:solidFill>
              <a:srgbClr val="1462AD"/>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7441206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a:p>
        </p:txBody>
      </p:sp>
      <p:sp>
        <p:nvSpPr>
          <p:cNvPr id="4" name="Date Placeholder 3"/>
          <p:cNvSpPr>
            <a:spLocks noGrp="1"/>
          </p:cNvSpPr>
          <p:nvPr>
            <p:ph type="dt" sz="half" idx="10"/>
          </p:nvPr>
        </p:nvSpPr>
        <p:spPr/>
        <p:txBody>
          <a:bodyPr/>
          <a:lstStyle/>
          <a:p>
            <a:fld id="{544213AF-26F6-41FA-8D85-E2C5388D6E58}" type="datetimeFigureOut">
              <a:rPr lang="en-US" smtClean="0"/>
              <a:pPr/>
              <a:t>12/20/2018</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D5BBC35B-A44B-4119-B8DA-DE9E3DFADA20}" type="slidenum">
              <a:rPr kumimoji="0" lang="en-US" smtClean="0"/>
              <a:pPr/>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tr-TR" smtClean="0"/>
              <a:t>Click to edit Master title style</a:t>
            </a:r>
            <a:endParaRPr/>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a:p>
        </p:txBody>
      </p:sp>
      <p:sp>
        <p:nvSpPr>
          <p:cNvPr id="4" name="Date Placeholder 3"/>
          <p:cNvSpPr>
            <a:spLocks noGrp="1"/>
          </p:cNvSpPr>
          <p:nvPr>
            <p:ph type="dt" sz="half" idx="10"/>
          </p:nvPr>
        </p:nvSpPr>
        <p:spPr/>
        <p:txBody>
          <a:bodyPr/>
          <a:lstStyle/>
          <a:p>
            <a:fld id="{544213AF-26F6-41FA-8D85-E2C5388D6E58}" type="datetimeFigureOut">
              <a:rPr lang="en-US" smtClean="0"/>
              <a:pPr/>
              <a:t>12/20/2018</a:t>
            </a:fld>
            <a:endParaRPr lang="en-US" sz="1000" dirty="0">
              <a:solidFill>
                <a:schemeClr val="tx1"/>
              </a:solidFill>
            </a:endParaRPr>
          </a:p>
        </p:txBody>
      </p:sp>
      <p:sp>
        <p:nvSpPr>
          <p:cNvPr id="5" name="Footer Placeholder 4"/>
          <p:cNvSpPr>
            <a:spLocks noGrp="1"/>
          </p:cNvSpPr>
          <p:nvPr>
            <p:ph type="ftr" sz="quarter" idx="11"/>
          </p:nvPr>
        </p:nvSpPr>
        <p:spPr/>
        <p:txBody>
          <a:bodyPr/>
          <a:lstStyle/>
          <a:p>
            <a:pPr algn="r" eaLnBrk="1" latinLnBrk="0" hangingPunct="1"/>
            <a:endParaRPr kumimoji="0" lang="en-US" sz="1000" dirty="0">
              <a:solidFill>
                <a:schemeClr val="tx1"/>
              </a:solidFill>
            </a:endParaRPr>
          </a:p>
        </p:txBody>
      </p:sp>
      <p:sp>
        <p:nvSpPr>
          <p:cNvPr id="6" name="Slide Number Placeholder 5"/>
          <p:cNvSpPr>
            <a:spLocks noGrp="1"/>
          </p:cNvSpPr>
          <p:nvPr>
            <p:ph type="sldNum" sz="quarter" idx="12"/>
          </p:nvPr>
        </p:nvSpPr>
        <p:spPr/>
        <p:txBody>
          <a:bodyPr/>
          <a:lstStyle/>
          <a:p>
            <a:fld id="{D5BBC35B-A44B-4119-B8DA-DE9E3DFADA20}" type="slidenum">
              <a:rPr kumimoji="0" lang="en-US" smtClean="0"/>
              <a:pPr/>
              <a:t>‹#›</a:t>
            </a:fld>
            <a:endParaRPr kumimoji="0" lang="en-US" sz="1000" b="0">
              <a:solidFill>
                <a:schemeClr val="tx1"/>
              </a:solidFill>
            </a:endParaRPr>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Click icon to add picture</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tr-TR" smtClean="0"/>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544213AF-26F6-41FA-8D85-E2C5388D6E58}" type="datetimeFigureOut">
              <a:rPr lang="en-US" smtClean="0"/>
              <a:pPr/>
              <a:t>12/20/2018</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D5BBC35B-A44B-4119-B8DA-DE9E3DFADA20}" type="slidenum">
              <a:rPr kumimoji="0" lang="en-US" smtClean="0"/>
              <a:pPr/>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tr-TR" smtClean="0"/>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a:p>
        </p:txBody>
      </p:sp>
      <p:sp>
        <p:nvSpPr>
          <p:cNvPr id="5" name="Date Placeholder 4"/>
          <p:cNvSpPr>
            <a:spLocks noGrp="1"/>
          </p:cNvSpPr>
          <p:nvPr>
            <p:ph type="dt" sz="half" idx="10"/>
          </p:nvPr>
        </p:nvSpPr>
        <p:spPr/>
        <p:txBody>
          <a:bodyPr/>
          <a:lstStyle/>
          <a:p>
            <a:fld id="{544213AF-26F6-41FA-8D85-E2C5388D6E58}" type="datetimeFigureOut">
              <a:rPr lang="en-US" smtClean="0"/>
              <a:pPr/>
              <a:t>12/20/2018</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D5BBC35B-A44B-4119-B8DA-DE9E3DFADA20}" type="slidenum">
              <a:rPr kumimoji="0" lang="en-US" smtClean="0"/>
              <a:pPr/>
              <a:t>‹#›</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tr-TR" smtClean="0"/>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a:p>
        </p:txBody>
      </p:sp>
      <p:sp>
        <p:nvSpPr>
          <p:cNvPr id="7" name="Date Placeholder 6"/>
          <p:cNvSpPr>
            <a:spLocks noGrp="1"/>
          </p:cNvSpPr>
          <p:nvPr>
            <p:ph type="dt" sz="half" idx="10"/>
          </p:nvPr>
        </p:nvSpPr>
        <p:spPr/>
        <p:txBody>
          <a:bodyPr/>
          <a:lstStyle/>
          <a:p>
            <a:fld id="{544213AF-26F6-41FA-8D85-E2C5388D6E58}" type="datetimeFigureOut">
              <a:rPr lang="en-US" smtClean="0"/>
              <a:pPr/>
              <a:t>12/20/2018</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D5BBC35B-A44B-4119-B8DA-DE9E3DFADA20}" type="slidenum">
              <a:rPr kumimoji="0" lang="en-US" smtClean="0"/>
              <a:pPr/>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a:p>
        </p:txBody>
      </p:sp>
      <p:sp>
        <p:nvSpPr>
          <p:cNvPr id="3" name="Date Placeholder 2"/>
          <p:cNvSpPr>
            <a:spLocks noGrp="1"/>
          </p:cNvSpPr>
          <p:nvPr>
            <p:ph type="dt" sz="half" idx="10"/>
          </p:nvPr>
        </p:nvSpPr>
        <p:spPr/>
        <p:txBody>
          <a:bodyPr/>
          <a:lstStyle/>
          <a:p>
            <a:fld id="{544213AF-26F6-41FA-8D85-E2C5388D6E58}" type="datetimeFigureOut">
              <a:rPr lang="en-US" smtClean="0"/>
              <a:pPr/>
              <a:t>12/20/2018</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D5BBC35B-A44B-4119-B8DA-DE9E3DFADA20}" type="slidenum">
              <a:rPr kumimoji="0" lang="en-US" smtClean="0"/>
              <a:pPr/>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4213AF-26F6-41FA-8D85-E2C5388D6E58}" type="datetimeFigureOut">
              <a:rPr lang="en-US" smtClean="0"/>
              <a:pPr/>
              <a:t>12/20/2018</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D5BBC35B-A44B-4119-B8DA-DE9E3DFADA20}" type="slidenum">
              <a:rPr kumimoji="0" lang="en-US" smtClean="0"/>
              <a:pPr/>
              <a:t>‹#›</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tr-TR" smtClean="0"/>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544213AF-26F6-41FA-8D85-E2C5388D6E58}" type="datetimeFigureOut">
              <a:rPr lang="en-US" smtClean="0"/>
              <a:pPr/>
              <a:t>12/20/2018</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D5BBC35B-A44B-4119-B8DA-DE9E3DFADA20}" type="slidenum">
              <a:rPr kumimoji="0" lang="en-US" smtClean="0"/>
              <a:pPr/>
              <a:t>‹#›</a:t>
            </a:fld>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5">
            <a:lum/>
          </a:blip>
          <a:srcRect/>
          <a:stretch>
            <a:fillRect l="-17000" r="-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tr-TR" smtClean="0"/>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544213AF-26F6-41FA-8D85-E2C5388D6E58}" type="datetimeFigureOut">
              <a:rPr lang="en-US" smtClean="0"/>
              <a:pPr/>
              <a:t>12/20/2018</a:t>
            </a:fld>
            <a:endParaRPr lang="en-US" sz="1000" dirty="0">
              <a:solidFill>
                <a:schemeClr val="tx1"/>
              </a:solidFill>
            </a:endParaRPr>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pPr algn="r" eaLnBrk="1" latinLnBrk="0" hangingPunct="1"/>
            <a:endParaRPr kumimoji="0" lang="en-US" sz="1000" dirty="0">
              <a:solidFill>
                <a:schemeClr val="tx1"/>
              </a:solidFill>
            </a:endParaRPr>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D5BBC35B-A44B-4119-B8DA-DE9E3DFADA20}" type="slidenum">
              <a:rPr kumimoji="0" lang="en-US" smtClean="0"/>
              <a:pPr/>
              <a:t>‹#›</a:t>
            </a:fld>
            <a:endParaRPr kumimoji="0" lang="en-US" sz="1000" b="0">
              <a:solidFill>
                <a:schemeClr val="tx1"/>
              </a:solidFill>
            </a:endParaRPr>
          </a:p>
        </p:txBody>
      </p:sp>
    </p:spTree>
  </p:cSld>
  <p:clrMap bg1="lt1" tx1="dk1" bg2="lt2" tx2="dk2" accent1="accent1" accent2="accent2" accent3="accent3" accent4="accent4" accent5="accent5" accent6="accent6" hlink="hlink" folHlink="folHlink"/>
  <p:sldLayoutIdLst>
    <p:sldLayoutId id="2147483773" r:id="rId1"/>
    <p:sldLayoutId id="2147483774" r:id="rId2"/>
    <p:sldLayoutId id="2147483775" r:id="rId3"/>
    <p:sldLayoutId id="2147483776" r:id="rId4"/>
    <p:sldLayoutId id="2147483777" r:id="rId5"/>
    <p:sldLayoutId id="2147483778" r:id="rId6"/>
    <p:sldLayoutId id="2147483779" r:id="rId7"/>
    <p:sldLayoutId id="2147483780" r:id="rId8"/>
    <p:sldLayoutId id="2147483781" r:id="rId9"/>
    <p:sldLayoutId id="2147483782" r:id="rId10"/>
    <p:sldLayoutId id="2147483783" r:id="rId11"/>
    <p:sldLayoutId id="2147483784" r:id="rId12"/>
    <p:sldLayoutId id="2147483786" r:id="rId13"/>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uskudar.edu.tr/mdbf/tr/sayfa/kalite-programi-ana-ilkeler"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CustomShape 1"/>
          <p:cNvSpPr/>
          <p:nvPr/>
        </p:nvSpPr>
        <p:spPr>
          <a:xfrm>
            <a:off x="-3531" y="3419685"/>
            <a:ext cx="9144000" cy="2943781"/>
          </a:xfrm>
          <a:prstGeom prst="rect">
            <a:avLst/>
          </a:prstGeom>
          <a:noFill/>
          <a:ln>
            <a:noFill/>
          </a:ln>
        </p:spPr>
        <p:style>
          <a:lnRef idx="0">
            <a:scrgbClr r="0" g="0" b="0"/>
          </a:lnRef>
          <a:fillRef idx="0">
            <a:scrgbClr r="0" g="0" b="0"/>
          </a:fillRef>
          <a:effectRef idx="0">
            <a:scrgbClr r="0" g="0" b="0"/>
          </a:effectRef>
          <a:fontRef idx="minor"/>
        </p:style>
        <p:txBody>
          <a:bodyPr lIns="89984" tIns="44992" rIns="89984" bIns="44992" anchor="b"/>
          <a:lstStyle/>
          <a:p>
            <a:pPr algn="ctr">
              <a:lnSpc>
                <a:spcPts val="2140"/>
              </a:lnSpc>
            </a:pPr>
            <a:r>
              <a:rPr lang="tr-TR" sz="3200" b="1" spc="-1" dirty="0" smtClean="0">
                <a:latin typeface="Calibri" panose="020F0502020204030204" pitchFamily="34" charset="0"/>
                <a:cs typeface="Calibri" panose="020F0502020204030204" pitchFamily="34" charset="0"/>
              </a:rPr>
              <a:t>TC ÜSKÜDAR ÜNİVERSİTESİ</a:t>
            </a:r>
          </a:p>
          <a:p>
            <a:pPr algn="ctr">
              <a:lnSpc>
                <a:spcPts val="2140"/>
              </a:lnSpc>
            </a:pPr>
            <a:endParaRPr lang="tr-TR" sz="3200" b="1" spc="-1" dirty="0" smtClean="0">
              <a:latin typeface="Calibri" panose="020F0502020204030204" pitchFamily="34" charset="0"/>
              <a:cs typeface="Calibri" panose="020F0502020204030204" pitchFamily="34" charset="0"/>
            </a:endParaRPr>
          </a:p>
          <a:p>
            <a:pPr algn="ctr">
              <a:lnSpc>
                <a:spcPts val="2140"/>
              </a:lnSpc>
            </a:pPr>
            <a:r>
              <a:rPr lang="tr-TR" sz="3200" b="1" spc="-1" dirty="0" smtClean="0">
                <a:latin typeface="Calibri" panose="020F0502020204030204" pitchFamily="34" charset="0"/>
                <a:cs typeface="Calibri" panose="020F0502020204030204" pitchFamily="34" charset="0"/>
              </a:rPr>
              <a:t>Sosyal Bilimler </a:t>
            </a:r>
            <a:r>
              <a:rPr lang="tr-TR" sz="3200" b="1" spc="-1" dirty="0" smtClean="0">
                <a:latin typeface="Calibri" panose="020F0502020204030204" pitchFamily="34" charset="0"/>
                <a:cs typeface="Calibri" panose="020F0502020204030204" pitchFamily="34" charset="0"/>
              </a:rPr>
              <a:t>Enstitüsü</a:t>
            </a:r>
          </a:p>
          <a:p>
            <a:pPr algn="ctr">
              <a:lnSpc>
                <a:spcPct val="100000"/>
              </a:lnSpc>
            </a:pPr>
            <a:endParaRPr lang="tr-TR" sz="3200" b="1" spc="-1" dirty="0" smtClean="0">
              <a:latin typeface="Calibri" panose="020F0502020204030204" pitchFamily="34" charset="0"/>
              <a:cs typeface="Calibri" panose="020F0502020204030204" pitchFamily="34" charset="0"/>
            </a:endParaRPr>
          </a:p>
          <a:p>
            <a:pPr algn="ctr">
              <a:lnSpc>
                <a:spcPts val="6960"/>
              </a:lnSpc>
            </a:pPr>
            <a:r>
              <a:rPr lang="tr-TR" sz="4800" b="1" spc="-1" dirty="0" smtClean="0">
                <a:solidFill>
                  <a:srgbClr val="002060"/>
                </a:solidFill>
                <a:latin typeface="Calibri" panose="020F0502020204030204" pitchFamily="34" charset="0"/>
                <a:cs typeface="Calibri" panose="020F0502020204030204" pitchFamily="34" charset="0"/>
              </a:rPr>
              <a:t>KALİTE SÜREÇ PROGRAMI</a:t>
            </a:r>
          </a:p>
        </p:txBody>
      </p:sp>
      <p:sp>
        <p:nvSpPr>
          <p:cNvPr id="101" name="CustomShape 2"/>
          <p:cNvSpPr/>
          <p:nvPr/>
        </p:nvSpPr>
        <p:spPr>
          <a:xfrm>
            <a:off x="6553080" y="6492960"/>
            <a:ext cx="2133000" cy="36432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r">
              <a:lnSpc>
                <a:spcPct val="100000"/>
              </a:lnSpc>
            </a:pPr>
            <a:fld id="{968955D1-55FE-4952-903A-524B0F097067}" type="slidenum">
              <a:rPr lang="tr-TR" sz="800" spc="-1">
                <a:solidFill>
                  <a:srgbClr val="000000"/>
                </a:solidFill>
                <a:latin typeface="Arial"/>
              </a:rPr>
              <a:pPr algn="r">
                <a:lnSpc>
                  <a:spcPct val="100000"/>
                </a:lnSpc>
              </a:pPr>
              <a:t>1</a:t>
            </a:fld>
            <a:endParaRPr lang="tr-TR" sz="800" spc="-1">
              <a:latin typeface="Arial"/>
            </a:endParaRPr>
          </a:p>
        </p:txBody>
      </p:sp>
      <p:sp>
        <p:nvSpPr>
          <p:cNvPr id="103" name="CustomShape 4"/>
          <p:cNvSpPr/>
          <p:nvPr/>
        </p:nvSpPr>
        <p:spPr>
          <a:xfrm>
            <a:off x="457200" y="6335681"/>
            <a:ext cx="8228880" cy="45719"/>
          </a:xfrm>
          <a:prstGeom prst="rect">
            <a:avLst/>
          </a:prstGeom>
          <a:noFill/>
          <a:ln>
            <a:noFill/>
          </a:ln>
        </p:spPr>
        <p:style>
          <a:lnRef idx="0">
            <a:scrgbClr r="0" g="0" b="0"/>
          </a:lnRef>
          <a:fillRef idx="0">
            <a:scrgbClr r="0" g="0" b="0"/>
          </a:fillRef>
          <a:effectRef idx="0">
            <a:scrgbClr r="0" g="0" b="0"/>
          </a:effectRef>
          <a:fontRef idx="minor"/>
        </p:style>
        <p:txBody>
          <a:bodyPr lIns="89984" tIns="44992" rIns="89984" bIns="44992">
            <a:normAutofit fontScale="25000" lnSpcReduction="20000"/>
          </a:bodyPr>
          <a:lstStyle/>
          <a:p>
            <a:pPr>
              <a:lnSpc>
                <a:spcPct val="100000"/>
              </a:lnSpc>
            </a:pPr>
            <a:endParaRPr lang="tr-TR" sz="2400" spc="-1" dirty="0">
              <a:latin typeface="Arial"/>
            </a:endParaRPr>
          </a:p>
        </p:txBody>
      </p:sp>
      <p:sp>
        <p:nvSpPr>
          <p:cNvPr id="104" name="CustomShape 5"/>
          <p:cNvSpPr/>
          <p:nvPr/>
        </p:nvSpPr>
        <p:spPr>
          <a:xfrm>
            <a:off x="3124080" y="6477840"/>
            <a:ext cx="2894760" cy="364320"/>
          </a:xfrm>
          <a:prstGeom prst="rect">
            <a:avLst/>
          </a:prstGeom>
          <a:noFill/>
          <a:ln>
            <a:noFill/>
          </a:ln>
        </p:spPr>
        <p:style>
          <a:lnRef idx="0">
            <a:scrgbClr r="0" g="0" b="0"/>
          </a:lnRef>
          <a:fillRef idx="0">
            <a:scrgbClr r="0" g="0" b="0"/>
          </a:fillRef>
          <a:effectRef idx="0">
            <a:scrgbClr r="0" g="0" b="0"/>
          </a:effectRef>
          <a:fontRef idx="minor"/>
        </p:style>
      </p:sp>
      <p:sp>
        <p:nvSpPr>
          <p:cNvPr id="105" name="CustomShape 6"/>
          <p:cNvSpPr/>
          <p:nvPr/>
        </p:nvSpPr>
        <p:spPr>
          <a:xfrm>
            <a:off x="457200" y="6481080"/>
            <a:ext cx="2133000" cy="36432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nSpc>
                <a:spcPct val="100000"/>
              </a:lnSpc>
            </a:pPr>
            <a:fld id="{A4304000-8128-457A-92F4-60F5AE7B566D}" type="datetime1">
              <a:rPr lang="tr-TR" sz="800" spc="-1">
                <a:solidFill>
                  <a:srgbClr val="000000"/>
                </a:solidFill>
                <a:latin typeface="Arial"/>
              </a:rPr>
              <a:pPr>
                <a:lnSpc>
                  <a:spcPct val="100000"/>
                </a:lnSpc>
              </a:pPr>
              <a:t>20.12.2018</a:t>
            </a:fld>
            <a:endParaRPr lang="tr-TR" sz="800" spc="-1">
              <a:latin typeface="Arial"/>
            </a:endParaRPr>
          </a:p>
        </p:txBody>
      </p:sp>
      <p:pic>
        <p:nvPicPr>
          <p:cNvPr id="7" name="Resim 6"/>
          <p:cNvPicPr>
            <a:picLocks noChangeAspect="1"/>
          </p:cNvPicPr>
          <p:nvPr/>
        </p:nvPicPr>
        <p:blipFill>
          <a:blip r:embed="rId3"/>
          <a:stretch>
            <a:fillRect/>
          </a:stretch>
        </p:blipFill>
        <p:spPr>
          <a:xfrm>
            <a:off x="3681982" y="852383"/>
            <a:ext cx="1780036" cy="1776988"/>
          </a:xfrm>
          <a:prstGeom prst="rect">
            <a:avLst/>
          </a:prstGeom>
        </p:spPr>
      </p:pic>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49275" y="107576"/>
            <a:ext cx="8042276" cy="1248872"/>
          </a:xfrm>
        </p:spPr>
        <p:txBody>
          <a:bodyPr/>
          <a:lstStyle/>
          <a:p>
            <a:r>
              <a:rPr lang="tr-TR" sz="3200" b="1" dirty="0" smtClean="0">
                <a:solidFill>
                  <a:srgbClr val="002060"/>
                </a:solidFill>
                <a:latin typeface="Calibri" panose="020F0502020204030204" pitchFamily="34" charset="0"/>
                <a:cs typeface="Calibri" panose="020F0502020204030204" pitchFamily="34" charset="0"/>
              </a:rPr>
              <a:t>YÖKAK DIŞ DEĞERLENDİRME KRİTERLERİ</a:t>
            </a:r>
            <a:endParaRPr lang="tr-TR" sz="3200" b="1" dirty="0">
              <a:solidFill>
                <a:srgbClr val="002060"/>
              </a:solidFill>
              <a:latin typeface="Calibri" panose="020F0502020204030204" pitchFamily="34" charset="0"/>
              <a:cs typeface="Calibri" panose="020F0502020204030204" pitchFamily="34" charset="0"/>
            </a:endParaRPr>
          </a:p>
        </p:txBody>
      </p:sp>
      <p:sp>
        <p:nvSpPr>
          <p:cNvPr id="3" name="2 İçerik Yer Tutucusu"/>
          <p:cNvSpPr>
            <a:spLocks noGrp="1"/>
          </p:cNvSpPr>
          <p:nvPr>
            <p:ph idx="1"/>
          </p:nvPr>
        </p:nvSpPr>
        <p:spPr>
          <a:xfrm>
            <a:off x="457200" y="1399739"/>
            <a:ext cx="8229600" cy="5458261"/>
          </a:xfrm>
        </p:spPr>
        <p:txBody>
          <a:bodyPr/>
          <a:lstStyle/>
          <a:p>
            <a:pPr>
              <a:buNone/>
            </a:pPr>
            <a:r>
              <a:rPr lang="tr-TR" dirty="0" smtClean="0">
                <a:solidFill>
                  <a:schemeClr val="tx1"/>
                </a:solidFill>
                <a:latin typeface="Calibri" panose="020F0502020204030204" pitchFamily="34" charset="0"/>
                <a:cs typeface="Calibri" panose="020F0502020204030204" pitchFamily="34" charset="0"/>
              </a:rPr>
              <a:t>Hakkında Bilgi Verilecek Başlıklar (Ne anlatılacak?)</a:t>
            </a:r>
            <a:endParaRPr lang="tr-TR" dirty="0">
              <a:solidFill>
                <a:schemeClr val="tx1"/>
              </a:solidFill>
              <a:latin typeface="Calibri" panose="020F0502020204030204" pitchFamily="34" charset="0"/>
              <a:cs typeface="Calibri" panose="020F0502020204030204" pitchFamily="34" charset="0"/>
            </a:endParaRPr>
          </a:p>
        </p:txBody>
      </p:sp>
      <p:sp>
        <p:nvSpPr>
          <p:cNvPr id="4" name="3 Altbilgi Yer Tutucusu"/>
          <p:cNvSpPr>
            <a:spLocks noGrp="1"/>
          </p:cNvSpPr>
          <p:nvPr>
            <p:ph type="ftr" sz="quarter" idx="3"/>
          </p:nvPr>
        </p:nvSpPr>
        <p:spPr>
          <a:xfrm>
            <a:off x="3138798" y="6858000"/>
            <a:ext cx="2895600" cy="357150"/>
          </a:xfrm>
        </p:spPr>
        <p:txBody>
          <a:bodyPr/>
          <a:lstStyle/>
          <a:p>
            <a:endParaRPr lang="en-US" dirty="0"/>
          </a:p>
        </p:txBody>
      </p:sp>
      <p:sp>
        <p:nvSpPr>
          <p:cNvPr id="5" name="4 Veri Yer Tutucusu"/>
          <p:cNvSpPr>
            <a:spLocks noGrp="1"/>
          </p:cNvSpPr>
          <p:nvPr>
            <p:ph type="dt" sz="half" idx="2"/>
          </p:nvPr>
        </p:nvSpPr>
        <p:spPr>
          <a:xfrm>
            <a:off x="471798" y="7041984"/>
            <a:ext cx="2133600" cy="115444"/>
          </a:xfrm>
        </p:spPr>
        <p:txBody>
          <a:bodyPr/>
          <a:lstStyle/>
          <a:p>
            <a:endParaRPr lang="en-US" dirty="0"/>
          </a:p>
        </p:txBody>
      </p:sp>
      <p:sp>
        <p:nvSpPr>
          <p:cNvPr id="6" name="5 Slayt Numarası Yer Tutucusu"/>
          <p:cNvSpPr>
            <a:spLocks noGrp="1"/>
          </p:cNvSpPr>
          <p:nvPr>
            <p:ph type="sldNum" sz="quarter" idx="4"/>
          </p:nvPr>
        </p:nvSpPr>
        <p:spPr>
          <a:xfrm flipV="1">
            <a:off x="6567798" y="7099707"/>
            <a:ext cx="2133600" cy="245315"/>
          </a:xfrm>
        </p:spPr>
        <p:txBody>
          <a:bodyPr/>
          <a:lstStyle/>
          <a:p>
            <a:endParaRPr lang="tr-TR" dirty="0" smtClean="0"/>
          </a:p>
          <a:p>
            <a:endParaRPr lang="tr-TR" dirty="0" smtClean="0"/>
          </a:p>
          <a:p>
            <a:fld id="{9257DAD1-48AB-8A4C-A054-135C0212BAAD}" type="slidenum">
              <a:rPr lang="en-US" smtClean="0"/>
              <a:pPr/>
              <a:t>10</a:t>
            </a:fld>
            <a:endParaRPr lang="en-US" dirty="0"/>
          </a:p>
        </p:txBody>
      </p:sp>
      <p:grpSp>
        <p:nvGrpSpPr>
          <p:cNvPr id="22" name="Group 1"/>
          <p:cNvGrpSpPr/>
          <p:nvPr/>
        </p:nvGrpSpPr>
        <p:grpSpPr>
          <a:xfrm>
            <a:off x="1042737" y="2754472"/>
            <a:ext cx="6720775" cy="2972560"/>
            <a:chOff x="2738880" y="1953360"/>
            <a:chExt cx="18907560" cy="10388520"/>
          </a:xfrm>
        </p:grpSpPr>
        <p:sp>
          <p:nvSpPr>
            <p:cNvPr id="23" name="CustomShape 2"/>
            <p:cNvSpPr/>
            <p:nvPr/>
          </p:nvSpPr>
          <p:spPr>
            <a:xfrm>
              <a:off x="8335157" y="7333561"/>
              <a:ext cx="7491788" cy="5008319"/>
            </a:xfrm>
            <a:prstGeom prst="ellipse">
              <a:avLst/>
            </a:prstGeom>
            <a:solidFill>
              <a:schemeClr val="accent1">
                <a:hueOff val="0"/>
                <a:satOff val="0"/>
                <a:lumOff val="0"/>
                <a:alphaOff val="0"/>
              </a:schemeClr>
            </a:solidFill>
            <a:ln>
              <a:solidFill>
                <a:schemeClr val="lt1">
                  <a:hueOff val="0"/>
                  <a:satOff val="0"/>
                  <a:lumOff val="0"/>
                  <a:alphaOff val="0"/>
                </a:schemeClr>
              </a:solidFill>
              <a:round/>
            </a:ln>
            <a:effectLst>
              <a:outerShdw blurRad="40000" dist="20000" dir="5400000" rotWithShape="0">
                <a:srgbClr val="000000">
                  <a:alpha val="38000"/>
                </a:srgbClr>
              </a:outerShdw>
            </a:effectLst>
          </p:spPr>
          <p:style>
            <a:lnRef idx="3">
              <a:scrgbClr r="0" g="0" b="0"/>
            </a:lnRef>
            <a:fillRef idx="0">
              <a:scrgbClr r="0" g="0" b="0"/>
            </a:fillRef>
            <a:effectRef idx="1">
              <a:scrgbClr r="0" g="0" b="0"/>
            </a:effectRef>
            <a:fontRef idx="minor"/>
          </p:style>
          <p:txBody>
            <a:bodyPr lIns="23040" tIns="23040" rIns="23040" bIns="23040" anchor="ctr"/>
            <a:lstStyle/>
            <a:p>
              <a:pPr algn="ctr">
                <a:lnSpc>
                  <a:spcPct val="90000"/>
                </a:lnSpc>
              </a:pPr>
              <a:r>
                <a:rPr lang="tr-TR" sz="1600" b="1" strike="noStrike" spc="-1" dirty="0" smtClean="0">
                  <a:solidFill>
                    <a:srgbClr val="FFFFFF"/>
                  </a:solidFill>
                  <a:latin typeface="Arial"/>
                </a:rPr>
                <a:t>KALİTE SÜREÇ PROGRAMI</a:t>
              </a:r>
              <a:endParaRPr lang="tr-TR" sz="1600" b="0" strike="noStrike" spc="-1" dirty="0">
                <a:latin typeface="Arial"/>
              </a:endParaRPr>
            </a:p>
          </p:txBody>
        </p:sp>
        <p:sp>
          <p:nvSpPr>
            <p:cNvPr id="24" name="CustomShape 3"/>
            <p:cNvSpPr/>
            <p:nvPr/>
          </p:nvSpPr>
          <p:spPr>
            <a:xfrm rot="10470000">
              <a:off x="4557240" y="9639000"/>
              <a:ext cx="4509360" cy="1427040"/>
            </a:xfrm>
            <a:prstGeom prst="leftArrow">
              <a:avLst>
                <a:gd name="adj1" fmla="val 60000"/>
                <a:gd name="adj2" fmla="val 50000"/>
              </a:avLst>
            </a:prstGeom>
            <a:solidFill>
              <a:schemeClr val="accent2">
                <a:hueOff val="0"/>
                <a:satOff val="0"/>
                <a:lumOff val="0"/>
                <a:alphaOff val="0"/>
              </a:schemeClr>
            </a:solidFill>
            <a:ln>
              <a:noFill/>
            </a:ln>
            <a:effectLst>
              <a:outerShdw blurRad="40000" dist="20000" dir="5400000" rotWithShape="0">
                <a:srgbClr val="000000">
                  <a:alpha val="38000"/>
                </a:srgbClr>
              </a:outerShdw>
            </a:effectLst>
          </p:spPr>
          <p:style>
            <a:lnRef idx="0">
              <a:scrgbClr r="0" g="0" b="0"/>
            </a:lnRef>
            <a:fillRef idx="0">
              <a:scrgbClr r="0" g="0" b="0"/>
            </a:fillRef>
            <a:effectRef idx="1">
              <a:scrgbClr r="0" g="0" b="0"/>
            </a:effectRef>
            <a:fontRef idx="minor"/>
          </p:style>
        </p:sp>
        <p:sp>
          <p:nvSpPr>
            <p:cNvPr id="25" name="CustomShape 4"/>
            <p:cNvSpPr/>
            <p:nvPr/>
          </p:nvSpPr>
          <p:spPr>
            <a:xfrm>
              <a:off x="2738880" y="9166320"/>
              <a:ext cx="3656880" cy="2804400"/>
            </a:xfrm>
            <a:prstGeom prst="roundRect">
              <a:avLst>
                <a:gd name="adj" fmla="val 10000"/>
              </a:avLst>
            </a:prstGeom>
            <a:solidFill>
              <a:schemeClr val="accent2">
                <a:hueOff val="0"/>
                <a:satOff val="0"/>
                <a:lumOff val="0"/>
                <a:alphaOff val="0"/>
              </a:schemeClr>
            </a:solidFill>
            <a:ln>
              <a:solidFill>
                <a:schemeClr val="lt1">
                  <a:hueOff val="0"/>
                  <a:satOff val="0"/>
                  <a:lumOff val="0"/>
                  <a:alphaOff val="0"/>
                </a:schemeClr>
              </a:solidFill>
              <a:round/>
            </a:ln>
            <a:effectLst>
              <a:outerShdw blurRad="40000" dist="20000" dir="5400000" rotWithShape="0">
                <a:srgbClr val="000000">
                  <a:alpha val="38000"/>
                </a:srgbClr>
              </a:outerShdw>
            </a:effectLst>
          </p:spPr>
          <p:style>
            <a:lnRef idx="3">
              <a:scrgbClr r="0" g="0" b="0"/>
            </a:lnRef>
            <a:fillRef idx="0">
              <a:scrgbClr r="0" g="0" b="0"/>
            </a:fillRef>
            <a:effectRef idx="1">
              <a:scrgbClr r="0" g="0" b="0"/>
            </a:effectRef>
            <a:fontRef idx="minor"/>
          </p:style>
          <p:txBody>
            <a:bodyPr lIns="68760" tIns="68760" rIns="68760" bIns="68760" anchor="ctr"/>
            <a:lstStyle/>
            <a:p>
              <a:pPr algn="ctr">
                <a:lnSpc>
                  <a:spcPct val="90000"/>
                </a:lnSpc>
                <a:spcAft>
                  <a:spcPts val="1261"/>
                </a:spcAft>
              </a:pPr>
              <a:r>
                <a:rPr lang="tr-TR" sz="1600" b="0" strike="noStrike" spc="-1" dirty="0">
                  <a:solidFill>
                    <a:srgbClr val="FFFFFF"/>
                  </a:solidFill>
                  <a:latin typeface="Arial"/>
                </a:rPr>
                <a:t>Kurum Hakkında Bilgiler</a:t>
              </a:r>
              <a:endParaRPr lang="tr-TR" sz="1600" b="0" strike="noStrike" spc="-1" dirty="0">
                <a:latin typeface="Arial"/>
              </a:endParaRPr>
            </a:p>
          </p:txBody>
        </p:sp>
        <p:sp>
          <p:nvSpPr>
            <p:cNvPr id="26" name="CustomShape 5"/>
            <p:cNvSpPr/>
            <p:nvPr/>
          </p:nvSpPr>
          <p:spPr>
            <a:xfrm rot="12676800">
              <a:off x="5711760" y="6485400"/>
              <a:ext cx="4190760" cy="1427040"/>
            </a:xfrm>
            <a:prstGeom prst="leftArrow">
              <a:avLst>
                <a:gd name="adj1" fmla="val 60000"/>
                <a:gd name="adj2" fmla="val 50000"/>
              </a:avLst>
            </a:prstGeom>
            <a:solidFill>
              <a:schemeClr val="accent3">
                <a:hueOff val="0"/>
                <a:satOff val="0"/>
                <a:lumOff val="0"/>
                <a:alphaOff val="0"/>
              </a:schemeClr>
            </a:solidFill>
            <a:ln>
              <a:noFill/>
            </a:ln>
            <a:effectLst>
              <a:outerShdw blurRad="40000" dist="20000" dir="5400000" rotWithShape="0">
                <a:srgbClr val="000000">
                  <a:alpha val="38000"/>
                </a:srgbClr>
              </a:outerShdw>
            </a:effectLst>
          </p:spPr>
          <p:style>
            <a:lnRef idx="0">
              <a:scrgbClr r="0" g="0" b="0"/>
            </a:lnRef>
            <a:fillRef idx="0">
              <a:scrgbClr r="0" g="0" b="0"/>
            </a:fillRef>
            <a:effectRef idx="1">
              <a:scrgbClr r="0" g="0" b="0"/>
            </a:effectRef>
            <a:fontRef idx="minor"/>
          </p:style>
        </p:sp>
        <p:sp>
          <p:nvSpPr>
            <p:cNvPr id="27" name="CustomShape 6"/>
            <p:cNvSpPr/>
            <p:nvPr/>
          </p:nvSpPr>
          <p:spPr>
            <a:xfrm>
              <a:off x="4263120" y="4708440"/>
              <a:ext cx="3505680" cy="2804400"/>
            </a:xfrm>
            <a:prstGeom prst="roundRect">
              <a:avLst>
                <a:gd name="adj" fmla="val 10000"/>
              </a:avLst>
            </a:prstGeom>
            <a:solidFill>
              <a:schemeClr val="accent3">
                <a:hueOff val="0"/>
                <a:satOff val="0"/>
                <a:lumOff val="0"/>
                <a:alphaOff val="0"/>
              </a:schemeClr>
            </a:solidFill>
            <a:ln>
              <a:solidFill>
                <a:schemeClr val="lt1">
                  <a:hueOff val="0"/>
                  <a:satOff val="0"/>
                  <a:lumOff val="0"/>
                  <a:alphaOff val="0"/>
                </a:schemeClr>
              </a:solidFill>
              <a:round/>
            </a:ln>
            <a:effectLst>
              <a:outerShdw blurRad="40000" dist="20000" dir="5400000" rotWithShape="0">
                <a:srgbClr val="000000">
                  <a:alpha val="38000"/>
                </a:srgbClr>
              </a:outerShdw>
            </a:effectLst>
          </p:spPr>
          <p:style>
            <a:lnRef idx="3">
              <a:scrgbClr r="0" g="0" b="0"/>
            </a:lnRef>
            <a:fillRef idx="0">
              <a:scrgbClr r="0" g="0" b="0"/>
            </a:fillRef>
            <a:effectRef idx="1">
              <a:scrgbClr r="0" g="0" b="0"/>
            </a:effectRef>
            <a:fontRef idx="minor"/>
          </p:style>
          <p:txBody>
            <a:bodyPr lIns="68760" tIns="68760" rIns="68760" bIns="68760" anchor="ctr"/>
            <a:lstStyle/>
            <a:p>
              <a:pPr algn="ctr">
                <a:lnSpc>
                  <a:spcPct val="90000"/>
                </a:lnSpc>
                <a:spcAft>
                  <a:spcPts val="1261"/>
                </a:spcAft>
              </a:pPr>
              <a:r>
                <a:rPr lang="tr-TR" sz="1400" b="0" strike="noStrike" spc="-1" dirty="0">
                  <a:solidFill>
                    <a:srgbClr val="FFFFFF"/>
                  </a:solidFill>
                  <a:latin typeface="Arial"/>
                </a:rPr>
                <a:t>Kalite Güvencesi Sistemi</a:t>
              </a:r>
              <a:endParaRPr lang="tr-TR" sz="1400" b="0" strike="noStrike" spc="-1" dirty="0">
                <a:latin typeface="Arial"/>
              </a:endParaRPr>
            </a:p>
          </p:txBody>
        </p:sp>
        <p:sp>
          <p:nvSpPr>
            <p:cNvPr id="28" name="CustomShape 7"/>
            <p:cNvSpPr/>
            <p:nvPr/>
          </p:nvSpPr>
          <p:spPr>
            <a:xfrm rot="15007200">
              <a:off x="8449920" y="4577400"/>
              <a:ext cx="4114800" cy="1427040"/>
            </a:xfrm>
            <a:prstGeom prst="leftArrow">
              <a:avLst>
                <a:gd name="adj1" fmla="val 60000"/>
                <a:gd name="adj2" fmla="val 50000"/>
              </a:avLst>
            </a:prstGeom>
            <a:solidFill>
              <a:schemeClr val="accent4">
                <a:hueOff val="0"/>
                <a:satOff val="0"/>
                <a:lumOff val="0"/>
                <a:alphaOff val="0"/>
              </a:schemeClr>
            </a:solidFill>
            <a:ln>
              <a:noFill/>
            </a:ln>
            <a:effectLst>
              <a:outerShdw blurRad="40000" dist="20000" dir="5400000" rotWithShape="0">
                <a:srgbClr val="000000">
                  <a:alpha val="38000"/>
                </a:srgbClr>
              </a:outerShdw>
            </a:effectLst>
          </p:spPr>
          <p:style>
            <a:lnRef idx="0">
              <a:scrgbClr r="0" g="0" b="0"/>
            </a:lnRef>
            <a:fillRef idx="0">
              <a:scrgbClr r="0" g="0" b="0"/>
            </a:fillRef>
            <a:effectRef idx="1">
              <a:scrgbClr r="0" g="0" b="0"/>
            </a:effectRef>
            <a:fontRef idx="minor"/>
          </p:style>
        </p:sp>
        <p:sp>
          <p:nvSpPr>
            <p:cNvPr id="29" name="CustomShape 8"/>
            <p:cNvSpPr/>
            <p:nvPr/>
          </p:nvSpPr>
          <p:spPr>
            <a:xfrm>
              <a:off x="8055000" y="1953360"/>
              <a:ext cx="3505680" cy="2804400"/>
            </a:xfrm>
            <a:prstGeom prst="roundRect">
              <a:avLst>
                <a:gd name="adj" fmla="val 10000"/>
              </a:avLst>
            </a:prstGeom>
            <a:solidFill>
              <a:schemeClr val="accent4">
                <a:hueOff val="0"/>
                <a:satOff val="0"/>
                <a:lumOff val="0"/>
                <a:alphaOff val="0"/>
              </a:schemeClr>
            </a:solidFill>
            <a:ln>
              <a:solidFill>
                <a:schemeClr val="lt1">
                  <a:hueOff val="0"/>
                  <a:satOff val="0"/>
                  <a:lumOff val="0"/>
                  <a:alphaOff val="0"/>
                </a:schemeClr>
              </a:solidFill>
              <a:round/>
            </a:ln>
            <a:effectLst>
              <a:outerShdw blurRad="40000" dist="20000" dir="5400000" rotWithShape="0">
                <a:srgbClr val="000000">
                  <a:alpha val="38000"/>
                </a:srgbClr>
              </a:outerShdw>
            </a:effectLst>
          </p:spPr>
          <p:style>
            <a:lnRef idx="3">
              <a:scrgbClr r="0" g="0" b="0"/>
            </a:lnRef>
            <a:fillRef idx="0">
              <a:scrgbClr r="0" g="0" b="0"/>
            </a:fillRef>
            <a:effectRef idx="1">
              <a:scrgbClr r="0" g="0" b="0"/>
            </a:effectRef>
            <a:fontRef idx="minor"/>
          </p:style>
          <p:txBody>
            <a:bodyPr lIns="68760" tIns="68760" rIns="68760" bIns="68760" anchor="ctr"/>
            <a:lstStyle/>
            <a:p>
              <a:pPr algn="ctr">
                <a:lnSpc>
                  <a:spcPct val="90000"/>
                </a:lnSpc>
                <a:spcAft>
                  <a:spcPts val="1261"/>
                </a:spcAft>
              </a:pPr>
              <a:r>
                <a:rPr lang="tr-TR" sz="1600" b="0" strike="noStrike" spc="-1" dirty="0">
                  <a:solidFill>
                    <a:srgbClr val="FFFFFF"/>
                  </a:solidFill>
                  <a:latin typeface="Arial"/>
                </a:rPr>
                <a:t>Eğitim ve Öğretim</a:t>
              </a:r>
              <a:endParaRPr lang="tr-TR" sz="1600" b="0" strike="noStrike" spc="-1" dirty="0">
                <a:latin typeface="Arial"/>
              </a:endParaRPr>
            </a:p>
          </p:txBody>
        </p:sp>
        <p:sp>
          <p:nvSpPr>
            <p:cNvPr id="30" name="CustomShape 9"/>
            <p:cNvSpPr/>
            <p:nvPr/>
          </p:nvSpPr>
          <p:spPr>
            <a:xfrm rot="17392800">
              <a:off x="11738160" y="4577400"/>
              <a:ext cx="4114800" cy="1427040"/>
            </a:xfrm>
            <a:prstGeom prst="leftArrow">
              <a:avLst>
                <a:gd name="adj1" fmla="val 60000"/>
                <a:gd name="adj2" fmla="val 50000"/>
              </a:avLst>
            </a:prstGeom>
            <a:solidFill>
              <a:schemeClr val="accent5">
                <a:hueOff val="0"/>
                <a:satOff val="0"/>
                <a:lumOff val="0"/>
                <a:alphaOff val="0"/>
              </a:schemeClr>
            </a:solidFill>
            <a:ln>
              <a:noFill/>
            </a:ln>
            <a:effectLst>
              <a:outerShdw blurRad="40000" dist="20000" dir="5400000" rotWithShape="0">
                <a:srgbClr val="000000">
                  <a:alpha val="38000"/>
                </a:srgbClr>
              </a:outerShdw>
            </a:effectLst>
          </p:spPr>
          <p:style>
            <a:lnRef idx="0">
              <a:scrgbClr r="0" g="0" b="0"/>
            </a:lnRef>
            <a:fillRef idx="0">
              <a:scrgbClr r="0" g="0" b="0"/>
            </a:fillRef>
            <a:effectRef idx="1">
              <a:scrgbClr r="0" g="0" b="0"/>
            </a:effectRef>
            <a:fontRef idx="minor"/>
          </p:style>
        </p:sp>
        <p:sp>
          <p:nvSpPr>
            <p:cNvPr id="31" name="CustomShape 10"/>
            <p:cNvSpPr/>
            <p:nvPr/>
          </p:nvSpPr>
          <p:spPr>
            <a:xfrm>
              <a:off x="12742200" y="1953360"/>
              <a:ext cx="3505680" cy="2804400"/>
            </a:xfrm>
            <a:prstGeom prst="roundRect">
              <a:avLst>
                <a:gd name="adj" fmla="val 10000"/>
              </a:avLst>
            </a:prstGeom>
            <a:solidFill>
              <a:schemeClr val="accent5">
                <a:hueOff val="0"/>
                <a:satOff val="0"/>
                <a:lumOff val="0"/>
                <a:alphaOff val="0"/>
              </a:schemeClr>
            </a:solidFill>
            <a:ln>
              <a:solidFill>
                <a:schemeClr val="lt1">
                  <a:hueOff val="0"/>
                  <a:satOff val="0"/>
                  <a:lumOff val="0"/>
                  <a:alphaOff val="0"/>
                </a:schemeClr>
              </a:solidFill>
              <a:round/>
            </a:ln>
            <a:effectLst>
              <a:outerShdw blurRad="40000" dist="20000" dir="5400000" rotWithShape="0">
                <a:srgbClr val="000000">
                  <a:alpha val="38000"/>
                </a:srgbClr>
              </a:outerShdw>
            </a:effectLst>
          </p:spPr>
          <p:style>
            <a:lnRef idx="3">
              <a:scrgbClr r="0" g="0" b="0"/>
            </a:lnRef>
            <a:fillRef idx="0">
              <a:scrgbClr r="0" g="0" b="0"/>
            </a:fillRef>
            <a:effectRef idx="1">
              <a:scrgbClr r="0" g="0" b="0"/>
            </a:effectRef>
            <a:fontRef idx="minor"/>
          </p:style>
          <p:txBody>
            <a:bodyPr lIns="68760" tIns="68760" rIns="68760" bIns="68760" anchor="ctr"/>
            <a:lstStyle/>
            <a:p>
              <a:pPr algn="ctr">
                <a:lnSpc>
                  <a:spcPct val="90000"/>
                </a:lnSpc>
                <a:spcAft>
                  <a:spcPts val="1261"/>
                </a:spcAft>
              </a:pPr>
              <a:r>
                <a:rPr lang="tr-TR" sz="1600" b="0" strike="noStrike" spc="-1" dirty="0">
                  <a:solidFill>
                    <a:srgbClr val="FFFFFF"/>
                  </a:solidFill>
                  <a:latin typeface="Arial"/>
                </a:rPr>
                <a:t>Araştırma ve Geliştirme</a:t>
              </a:r>
              <a:endParaRPr lang="tr-TR" sz="1600" b="0" strike="noStrike" spc="-1" dirty="0">
                <a:latin typeface="Arial"/>
              </a:endParaRPr>
            </a:p>
          </p:txBody>
        </p:sp>
        <p:sp>
          <p:nvSpPr>
            <p:cNvPr id="32" name="CustomShape 11"/>
            <p:cNvSpPr/>
            <p:nvPr/>
          </p:nvSpPr>
          <p:spPr>
            <a:xfrm rot="19723200">
              <a:off x="14400720" y="6485040"/>
              <a:ext cx="4190760" cy="1427040"/>
            </a:xfrm>
            <a:prstGeom prst="leftArrow">
              <a:avLst>
                <a:gd name="adj1" fmla="val 60000"/>
                <a:gd name="adj2" fmla="val 50000"/>
              </a:avLst>
            </a:prstGeom>
            <a:solidFill>
              <a:schemeClr val="accent6">
                <a:hueOff val="0"/>
                <a:satOff val="0"/>
                <a:lumOff val="0"/>
                <a:alphaOff val="0"/>
              </a:schemeClr>
            </a:solidFill>
            <a:ln>
              <a:noFill/>
            </a:ln>
            <a:effectLst>
              <a:outerShdw blurRad="40000" dist="20000" dir="5400000" rotWithShape="0">
                <a:srgbClr val="000000">
                  <a:alpha val="38000"/>
                </a:srgbClr>
              </a:outerShdw>
            </a:effectLst>
          </p:spPr>
          <p:style>
            <a:lnRef idx="0">
              <a:scrgbClr r="0" g="0" b="0"/>
            </a:lnRef>
            <a:fillRef idx="0">
              <a:scrgbClr r="0" g="0" b="0"/>
            </a:fillRef>
            <a:effectRef idx="1">
              <a:scrgbClr r="0" g="0" b="0"/>
            </a:effectRef>
            <a:fontRef idx="minor"/>
          </p:style>
        </p:sp>
        <p:sp>
          <p:nvSpPr>
            <p:cNvPr id="33" name="CustomShape 12"/>
            <p:cNvSpPr/>
            <p:nvPr/>
          </p:nvSpPr>
          <p:spPr>
            <a:xfrm>
              <a:off x="16534440" y="4708440"/>
              <a:ext cx="3505680" cy="2804400"/>
            </a:xfrm>
            <a:prstGeom prst="roundRect">
              <a:avLst>
                <a:gd name="adj" fmla="val 10000"/>
              </a:avLst>
            </a:prstGeom>
            <a:solidFill>
              <a:schemeClr val="accent6">
                <a:hueOff val="0"/>
                <a:satOff val="0"/>
                <a:lumOff val="0"/>
                <a:alphaOff val="0"/>
              </a:schemeClr>
            </a:solidFill>
            <a:ln>
              <a:solidFill>
                <a:schemeClr val="lt1">
                  <a:hueOff val="0"/>
                  <a:satOff val="0"/>
                  <a:lumOff val="0"/>
                  <a:alphaOff val="0"/>
                </a:schemeClr>
              </a:solidFill>
              <a:round/>
            </a:ln>
            <a:effectLst>
              <a:outerShdw blurRad="40000" dist="20000" dir="5400000" rotWithShape="0">
                <a:srgbClr val="000000">
                  <a:alpha val="38000"/>
                </a:srgbClr>
              </a:outerShdw>
            </a:effectLst>
          </p:spPr>
          <p:style>
            <a:lnRef idx="3">
              <a:scrgbClr r="0" g="0" b="0"/>
            </a:lnRef>
            <a:fillRef idx="0">
              <a:scrgbClr r="0" g="0" b="0"/>
            </a:fillRef>
            <a:effectRef idx="1">
              <a:scrgbClr r="0" g="0" b="0"/>
            </a:effectRef>
            <a:fontRef idx="minor"/>
          </p:style>
          <p:txBody>
            <a:bodyPr lIns="68760" tIns="68760" rIns="68760" bIns="68760" anchor="ctr"/>
            <a:lstStyle/>
            <a:p>
              <a:pPr algn="ctr">
                <a:lnSpc>
                  <a:spcPct val="90000"/>
                </a:lnSpc>
                <a:spcAft>
                  <a:spcPts val="1261"/>
                </a:spcAft>
              </a:pPr>
              <a:r>
                <a:rPr lang="tr-TR" b="0" strike="noStrike" spc="-1" dirty="0">
                  <a:solidFill>
                    <a:srgbClr val="FFFFFF"/>
                  </a:solidFill>
                  <a:latin typeface="Arial"/>
                </a:rPr>
                <a:t>Yönetim Sistemi</a:t>
              </a:r>
              <a:endParaRPr lang="tr-TR" b="0" strike="noStrike" spc="-1" dirty="0">
                <a:latin typeface="Arial"/>
              </a:endParaRPr>
            </a:p>
          </p:txBody>
        </p:sp>
        <p:sp>
          <p:nvSpPr>
            <p:cNvPr id="34" name="CustomShape 13"/>
            <p:cNvSpPr/>
            <p:nvPr/>
          </p:nvSpPr>
          <p:spPr>
            <a:xfrm rot="330000">
              <a:off x="15237000" y="9638640"/>
              <a:ext cx="4509360" cy="1427040"/>
            </a:xfrm>
            <a:prstGeom prst="leftArrow">
              <a:avLst>
                <a:gd name="adj1" fmla="val 60000"/>
                <a:gd name="adj2" fmla="val 50000"/>
              </a:avLst>
            </a:prstGeom>
            <a:solidFill>
              <a:schemeClr val="accent2">
                <a:hueOff val="0"/>
                <a:satOff val="0"/>
                <a:lumOff val="0"/>
                <a:alphaOff val="0"/>
              </a:schemeClr>
            </a:solidFill>
            <a:ln>
              <a:noFill/>
            </a:ln>
            <a:effectLst>
              <a:outerShdw blurRad="40000" dist="20000" dir="5400000" rotWithShape="0">
                <a:srgbClr val="000000">
                  <a:alpha val="38000"/>
                </a:srgbClr>
              </a:outerShdw>
            </a:effectLst>
          </p:spPr>
          <p:style>
            <a:lnRef idx="0">
              <a:scrgbClr r="0" g="0" b="0"/>
            </a:lnRef>
            <a:fillRef idx="0">
              <a:scrgbClr r="0" g="0" b="0"/>
            </a:fillRef>
            <a:effectRef idx="1">
              <a:scrgbClr r="0" g="0" b="0"/>
            </a:effectRef>
            <a:fontRef idx="minor"/>
          </p:style>
        </p:sp>
        <p:sp>
          <p:nvSpPr>
            <p:cNvPr id="35" name="CustomShape 14"/>
            <p:cNvSpPr/>
            <p:nvPr/>
          </p:nvSpPr>
          <p:spPr>
            <a:xfrm>
              <a:off x="17271147" y="9166321"/>
              <a:ext cx="4375293" cy="2804400"/>
            </a:xfrm>
            <a:prstGeom prst="roundRect">
              <a:avLst>
                <a:gd name="adj" fmla="val 10000"/>
              </a:avLst>
            </a:prstGeom>
            <a:solidFill>
              <a:schemeClr val="accent2">
                <a:hueOff val="0"/>
                <a:satOff val="0"/>
                <a:lumOff val="0"/>
                <a:alphaOff val="0"/>
              </a:schemeClr>
            </a:solidFill>
            <a:ln>
              <a:solidFill>
                <a:schemeClr val="lt1">
                  <a:hueOff val="0"/>
                  <a:satOff val="0"/>
                  <a:lumOff val="0"/>
                  <a:alphaOff val="0"/>
                </a:schemeClr>
              </a:solidFill>
              <a:round/>
            </a:ln>
            <a:effectLst>
              <a:outerShdw blurRad="40000" dist="20000" dir="5400000" rotWithShape="0">
                <a:srgbClr val="000000">
                  <a:alpha val="38000"/>
                </a:srgbClr>
              </a:outerShdw>
            </a:effectLst>
          </p:spPr>
          <p:style>
            <a:lnRef idx="3">
              <a:scrgbClr r="0" g="0" b="0"/>
            </a:lnRef>
            <a:fillRef idx="0">
              <a:scrgbClr r="0" g="0" b="0"/>
            </a:fillRef>
            <a:effectRef idx="1">
              <a:scrgbClr r="0" g="0" b="0"/>
            </a:effectRef>
            <a:fontRef idx="minor"/>
          </p:style>
          <p:txBody>
            <a:bodyPr lIns="68760" tIns="68760" rIns="68760" bIns="68760" anchor="ctr"/>
            <a:lstStyle/>
            <a:p>
              <a:pPr algn="ctr">
                <a:lnSpc>
                  <a:spcPct val="90000"/>
                </a:lnSpc>
                <a:spcAft>
                  <a:spcPts val="1261"/>
                </a:spcAft>
              </a:pPr>
              <a:r>
                <a:rPr lang="tr-TR" sz="1600" b="0" strike="noStrike" spc="-1" dirty="0">
                  <a:solidFill>
                    <a:srgbClr val="FFFFFF"/>
                  </a:solidFill>
                  <a:latin typeface="Arial"/>
                </a:rPr>
                <a:t>Sonuç ve Değerlendirme</a:t>
              </a:r>
              <a:endParaRPr lang="tr-TR" sz="1600" b="0" strike="noStrike" spc="-1" dirty="0">
                <a:latin typeface="Arial"/>
              </a:endParaRPr>
            </a:p>
          </p:txBody>
        </p:sp>
      </p:grpSp>
    </p:spTree>
    <p:extLst>
      <p:ext uri="{BB962C8B-B14F-4D97-AF65-F5344CB8AC3E}">
        <p14:creationId xmlns:p14="http://schemas.microsoft.com/office/powerpoint/2010/main" val="41827891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Hexagon 2"/>
          <p:cNvSpPr/>
          <p:nvPr/>
        </p:nvSpPr>
        <p:spPr>
          <a:xfrm>
            <a:off x="509756" y="3949857"/>
            <a:ext cx="2371410" cy="1262542"/>
          </a:xfrm>
          <a:prstGeom prst="hexagon">
            <a:avLst/>
          </a:prstGeom>
          <a:ln/>
        </p:spPr>
        <p:style>
          <a:lnRef idx="2">
            <a:schemeClr val="accent1">
              <a:shade val="50000"/>
            </a:schemeClr>
          </a:lnRef>
          <a:fillRef idx="1">
            <a:schemeClr val="accent1"/>
          </a:fillRef>
          <a:effectRef idx="0">
            <a:schemeClr val="accent1"/>
          </a:effectRef>
          <a:fontRef idx="minor">
            <a:schemeClr val="lt1"/>
          </a:fontRef>
        </p:style>
        <p:txBody>
          <a:bodyPr lIns="182889" tIns="91445" rIns="182889" bIns="91445" rtlCol="0" anchor="ctr"/>
          <a:lstStyle/>
          <a:p>
            <a:pPr algn="ctr"/>
            <a:r>
              <a:rPr lang="en-US" sz="1400" b="1" dirty="0">
                <a:solidFill>
                  <a:schemeClr val="bg1"/>
                </a:solidFill>
                <a:latin typeface="Calibri" panose="020F0502020204030204" pitchFamily="34" charset="0"/>
                <a:cs typeface="Calibri" panose="020F0502020204030204" pitchFamily="34" charset="0"/>
              </a:rPr>
              <a:t>EĞİTİM ÖĞRETİM HİZMETİ SUNAN BİRİMLERİ</a:t>
            </a:r>
          </a:p>
        </p:txBody>
      </p:sp>
      <p:sp>
        <p:nvSpPr>
          <p:cNvPr id="15" name="Hexagon 2"/>
          <p:cNvSpPr/>
          <p:nvPr/>
        </p:nvSpPr>
        <p:spPr>
          <a:xfrm>
            <a:off x="3090995" y="5239320"/>
            <a:ext cx="2592288" cy="1262542"/>
          </a:xfrm>
          <a:prstGeom prst="hexagon">
            <a:avLst/>
          </a:prstGeom>
          <a:ln/>
        </p:spPr>
        <p:style>
          <a:lnRef idx="2">
            <a:schemeClr val="accent1">
              <a:shade val="50000"/>
            </a:schemeClr>
          </a:lnRef>
          <a:fillRef idx="1">
            <a:schemeClr val="accent1"/>
          </a:fillRef>
          <a:effectRef idx="0">
            <a:schemeClr val="accent1"/>
          </a:effectRef>
          <a:fontRef idx="minor">
            <a:schemeClr val="lt1"/>
          </a:fontRef>
        </p:style>
        <p:txBody>
          <a:bodyPr lIns="182889" tIns="91445" rIns="182889" bIns="91445" rtlCol="0" anchor="ctr"/>
          <a:lstStyle/>
          <a:p>
            <a:pPr algn="ctr"/>
            <a:r>
              <a:rPr lang="en-US" sz="1400" b="1" dirty="0">
                <a:solidFill>
                  <a:schemeClr val="bg1"/>
                </a:solidFill>
                <a:latin typeface="Calibri" panose="020F0502020204030204" pitchFamily="34" charset="0"/>
                <a:cs typeface="Calibri" panose="020F0502020204030204" pitchFamily="34" charset="0"/>
              </a:rPr>
              <a:t>ARAŞTIRMA FAALİYETLERİNİN YÜRÜTÜLDÜĞÜ BİRİMLER</a:t>
            </a:r>
          </a:p>
        </p:txBody>
      </p:sp>
      <p:sp>
        <p:nvSpPr>
          <p:cNvPr id="17" name="Hexagon 2"/>
          <p:cNvSpPr/>
          <p:nvPr/>
        </p:nvSpPr>
        <p:spPr>
          <a:xfrm>
            <a:off x="523690" y="2132856"/>
            <a:ext cx="2314512" cy="1262542"/>
          </a:xfrm>
          <a:prstGeom prst="hexagon">
            <a:avLst/>
          </a:prstGeom>
          <a:ln/>
        </p:spPr>
        <p:style>
          <a:lnRef idx="2">
            <a:schemeClr val="accent1">
              <a:shade val="50000"/>
            </a:schemeClr>
          </a:lnRef>
          <a:fillRef idx="1">
            <a:schemeClr val="accent1"/>
          </a:fillRef>
          <a:effectRef idx="0">
            <a:schemeClr val="accent1"/>
          </a:effectRef>
          <a:fontRef idx="minor">
            <a:schemeClr val="lt1"/>
          </a:fontRef>
        </p:style>
        <p:txBody>
          <a:bodyPr lIns="182889" tIns="91445" rIns="182889" bIns="91445" rtlCol="0" anchor="ctr"/>
          <a:lstStyle/>
          <a:p>
            <a:pPr algn="ctr"/>
            <a:r>
              <a:rPr lang="en-US" sz="1400" b="1" dirty="0" smtClean="0">
                <a:solidFill>
                  <a:schemeClr val="bg1"/>
                </a:solidFill>
                <a:latin typeface="Calibri" panose="020F0502020204030204" pitchFamily="34" charset="0"/>
                <a:cs typeface="Calibri" panose="020F0502020204030204" pitchFamily="34" charset="0"/>
              </a:rPr>
              <a:t>İLETİŞİM BİLGİLERİ</a:t>
            </a:r>
            <a:endParaRPr lang="en-US" sz="1400" b="1" dirty="0">
              <a:solidFill>
                <a:schemeClr val="bg1"/>
              </a:solidFill>
              <a:latin typeface="Calibri" panose="020F0502020204030204" pitchFamily="34" charset="0"/>
              <a:cs typeface="Calibri" panose="020F0502020204030204" pitchFamily="34" charset="0"/>
            </a:endParaRPr>
          </a:p>
        </p:txBody>
      </p:sp>
      <p:sp>
        <p:nvSpPr>
          <p:cNvPr id="18" name="Hexagon 2"/>
          <p:cNvSpPr/>
          <p:nvPr/>
        </p:nvSpPr>
        <p:spPr>
          <a:xfrm>
            <a:off x="2985397" y="1544042"/>
            <a:ext cx="2592288" cy="1491316"/>
          </a:xfrm>
          <a:prstGeom prst="hexagon">
            <a:avLst/>
          </a:prstGeom>
          <a:ln/>
        </p:spPr>
        <p:style>
          <a:lnRef idx="2">
            <a:schemeClr val="accent1">
              <a:shade val="50000"/>
            </a:schemeClr>
          </a:lnRef>
          <a:fillRef idx="1">
            <a:schemeClr val="accent1"/>
          </a:fillRef>
          <a:effectRef idx="0">
            <a:schemeClr val="accent1"/>
          </a:effectRef>
          <a:fontRef idx="minor">
            <a:schemeClr val="lt1"/>
          </a:fontRef>
        </p:style>
        <p:txBody>
          <a:bodyPr lIns="182889" tIns="91445" rIns="182889" bIns="91445" rtlCol="0" anchor="ctr"/>
          <a:lstStyle/>
          <a:p>
            <a:pPr algn="ctr"/>
            <a:r>
              <a:rPr lang="tr-TR" sz="1400" b="1" cap="all" dirty="0">
                <a:latin typeface="Calibri" panose="020F0502020204030204" pitchFamily="34" charset="0"/>
                <a:cs typeface="Calibri" panose="020F0502020204030204" pitchFamily="34" charset="0"/>
              </a:rPr>
              <a:t>Tarihsel Gelişimi</a:t>
            </a:r>
            <a:endParaRPr lang="en-US" sz="1400" b="1" cap="all" dirty="0">
              <a:solidFill>
                <a:schemeClr val="bg1"/>
              </a:solidFill>
              <a:latin typeface="Calibri" panose="020F0502020204030204" pitchFamily="34" charset="0"/>
              <a:cs typeface="Calibri" panose="020F0502020204030204" pitchFamily="34" charset="0"/>
            </a:endParaRPr>
          </a:p>
        </p:txBody>
      </p:sp>
      <p:sp>
        <p:nvSpPr>
          <p:cNvPr id="19" name="Hexagon 2"/>
          <p:cNvSpPr/>
          <p:nvPr/>
        </p:nvSpPr>
        <p:spPr>
          <a:xfrm>
            <a:off x="5683283" y="2119222"/>
            <a:ext cx="2371410" cy="1262542"/>
          </a:xfrm>
          <a:prstGeom prst="hexagon">
            <a:avLst/>
          </a:prstGeom>
          <a:ln/>
        </p:spPr>
        <p:style>
          <a:lnRef idx="2">
            <a:schemeClr val="accent1">
              <a:shade val="50000"/>
            </a:schemeClr>
          </a:lnRef>
          <a:fillRef idx="1">
            <a:schemeClr val="accent1"/>
          </a:fillRef>
          <a:effectRef idx="0">
            <a:schemeClr val="accent1"/>
          </a:effectRef>
          <a:fontRef idx="minor">
            <a:schemeClr val="lt1"/>
          </a:fontRef>
        </p:style>
        <p:txBody>
          <a:bodyPr lIns="182889" tIns="91445" rIns="182889" bIns="91445" rtlCol="0" anchor="ctr"/>
          <a:lstStyle/>
          <a:p>
            <a:pPr algn="ctr"/>
            <a:r>
              <a:rPr lang="en-US" sz="1400" b="1" dirty="0">
                <a:solidFill>
                  <a:schemeClr val="bg1"/>
                </a:solidFill>
                <a:latin typeface="Calibri" panose="020F0502020204030204" pitchFamily="34" charset="0"/>
                <a:cs typeface="Calibri" panose="020F0502020204030204" pitchFamily="34" charset="0"/>
              </a:rPr>
              <a:t>MİSYON, VİZYON, DEĞERLERİ </a:t>
            </a:r>
            <a:r>
              <a:rPr lang="en-US" sz="1400" b="1" dirty="0" err="1">
                <a:solidFill>
                  <a:schemeClr val="bg1"/>
                </a:solidFill>
                <a:latin typeface="Calibri" panose="020F0502020204030204" pitchFamily="34" charset="0"/>
                <a:cs typeface="Calibri" panose="020F0502020204030204" pitchFamily="34" charset="0"/>
              </a:rPr>
              <a:t>ve</a:t>
            </a:r>
            <a:r>
              <a:rPr lang="en-US" sz="1400" b="1" dirty="0">
                <a:solidFill>
                  <a:schemeClr val="bg1"/>
                </a:solidFill>
                <a:latin typeface="Calibri" panose="020F0502020204030204" pitchFamily="34" charset="0"/>
                <a:cs typeface="Calibri" panose="020F0502020204030204" pitchFamily="34" charset="0"/>
              </a:rPr>
              <a:t> HEDEFLERİ</a:t>
            </a:r>
          </a:p>
        </p:txBody>
      </p:sp>
      <p:sp>
        <p:nvSpPr>
          <p:cNvPr id="20" name="Hexagon 2"/>
          <p:cNvSpPr/>
          <p:nvPr/>
        </p:nvSpPr>
        <p:spPr>
          <a:xfrm>
            <a:off x="5683283" y="4077072"/>
            <a:ext cx="2371410" cy="1262542"/>
          </a:xfrm>
          <a:prstGeom prst="hexagon">
            <a:avLst/>
          </a:prstGeom>
          <a:ln/>
        </p:spPr>
        <p:style>
          <a:lnRef idx="2">
            <a:schemeClr val="accent1">
              <a:shade val="50000"/>
            </a:schemeClr>
          </a:lnRef>
          <a:fillRef idx="1">
            <a:schemeClr val="accent1"/>
          </a:fillRef>
          <a:effectRef idx="0">
            <a:schemeClr val="accent1"/>
          </a:effectRef>
          <a:fontRef idx="minor">
            <a:schemeClr val="lt1"/>
          </a:fontRef>
        </p:style>
        <p:txBody>
          <a:bodyPr lIns="182889" tIns="91445" rIns="182889" bIns="91445" rtlCol="0" anchor="ctr"/>
          <a:lstStyle/>
          <a:p>
            <a:pPr algn="ctr"/>
            <a:r>
              <a:rPr lang="en-US" sz="1400" b="1" dirty="0">
                <a:solidFill>
                  <a:schemeClr val="bg1"/>
                </a:solidFill>
                <a:latin typeface="Calibri" panose="020F0502020204030204" pitchFamily="34" charset="0"/>
                <a:cs typeface="Calibri" panose="020F0502020204030204" pitchFamily="34" charset="0"/>
              </a:rPr>
              <a:t>İYİLEŞTİRMEYE YÖNELİK ÇALIŞMALAR</a:t>
            </a:r>
          </a:p>
        </p:txBody>
      </p:sp>
      <p:sp>
        <p:nvSpPr>
          <p:cNvPr id="21" name="Başlık 1"/>
          <p:cNvSpPr>
            <a:spLocks noGrp="1"/>
          </p:cNvSpPr>
          <p:nvPr>
            <p:ph type="title"/>
          </p:nvPr>
        </p:nvSpPr>
        <p:spPr>
          <a:xfrm>
            <a:off x="323528" y="173164"/>
            <a:ext cx="8229600" cy="937969"/>
          </a:xfrm>
        </p:spPr>
        <p:txBody>
          <a:bodyPr>
            <a:noAutofit/>
          </a:bodyPr>
          <a:lstStyle/>
          <a:p>
            <a:pPr algn="ctr"/>
            <a:r>
              <a:rPr lang="tr-TR" sz="3200" b="1" dirty="0" smtClean="0">
                <a:solidFill>
                  <a:srgbClr val="00206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Hakkında Bilgi Verilecek Alt Başlıklar</a:t>
            </a:r>
            <a:br>
              <a:rPr lang="tr-TR" sz="3200" b="1" dirty="0" smtClean="0">
                <a:solidFill>
                  <a:srgbClr val="00206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br>
            <a:r>
              <a:rPr lang="tr-TR" sz="3200" b="1" dirty="0" smtClean="0">
                <a:solidFill>
                  <a:srgbClr val="00206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1. KURUMSAL</a:t>
            </a:r>
            <a:endParaRPr lang="tr-TR" sz="3200" b="1" dirty="0">
              <a:solidFill>
                <a:srgbClr val="00206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3" name="Oval 22"/>
          <p:cNvSpPr/>
          <p:nvPr/>
        </p:nvSpPr>
        <p:spPr>
          <a:xfrm>
            <a:off x="3126441" y="3153561"/>
            <a:ext cx="2501745" cy="1791536"/>
          </a:xfrm>
          <a:prstGeom prst="ellipse">
            <a:avLst/>
          </a:prstGeom>
          <a:ln/>
        </p:spPr>
        <p:style>
          <a:lnRef idx="3">
            <a:schemeClr val="lt1"/>
          </a:lnRef>
          <a:fillRef idx="1">
            <a:schemeClr val="accent3"/>
          </a:fillRef>
          <a:effectRef idx="1">
            <a:schemeClr val="accent3"/>
          </a:effectRef>
          <a:fontRef idx="minor">
            <a:schemeClr val="lt1"/>
          </a:fontRef>
        </p:style>
        <p:txBody>
          <a:bodyPr lIns="182889" tIns="91445" rIns="182889" bIns="91445" rtlCol="0" anchor="ctr"/>
          <a:lstStyle/>
          <a:p>
            <a:pPr algn="ctr"/>
            <a:r>
              <a:rPr lang="tr-TR" sz="1400" b="1" dirty="0" smtClean="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KURUMSAL</a:t>
            </a:r>
            <a:endParaRPr lang="en-US" sz="14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cxnSp>
        <p:nvCxnSpPr>
          <p:cNvPr id="24" name="Düz Ok Bağlayıcısı 23"/>
          <p:cNvCxnSpPr>
            <a:stCxn id="14" idx="0"/>
          </p:cNvCxnSpPr>
          <p:nvPr/>
        </p:nvCxnSpPr>
        <p:spPr>
          <a:xfrm>
            <a:off x="2881166" y="4581128"/>
            <a:ext cx="490551" cy="6699"/>
          </a:xfrm>
          <a:prstGeom prst="straightConnector1">
            <a:avLst/>
          </a:prstGeom>
          <a:ln w="38100" cmpd="sng">
            <a:tailEnd type="triangle"/>
          </a:ln>
        </p:spPr>
        <p:style>
          <a:lnRef idx="3">
            <a:schemeClr val="dk1"/>
          </a:lnRef>
          <a:fillRef idx="0">
            <a:schemeClr val="dk1"/>
          </a:fillRef>
          <a:effectRef idx="2">
            <a:schemeClr val="dk1"/>
          </a:effectRef>
          <a:fontRef idx="minor">
            <a:schemeClr val="tx1"/>
          </a:fontRef>
        </p:style>
      </p:cxnSp>
      <p:cxnSp>
        <p:nvCxnSpPr>
          <p:cNvPr id="27" name="Düz Ok Bağlayıcısı 26"/>
          <p:cNvCxnSpPr/>
          <p:nvPr/>
        </p:nvCxnSpPr>
        <p:spPr>
          <a:xfrm>
            <a:off x="2661878" y="3153561"/>
            <a:ext cx="709839" cy="491463"/>
          </a:xfrm>
          <a:prstGeom prst="straightConnector1">
            <a:avLst/>
          </a:prstGeom>
          <a:ln w="38100" cmpd="sng">
            <a:tailEnd type="triangle"/>
          </a:ln>
        </p:spPr>
        <p:style>
          <a:lnRef idx="3">
            <a:schemeClr val="dk1"/>
          </a:lnRef>
          <a:fillRef idx="0">
            <a:schemeClr val="dk1"/>
          </a:fillRef>
          <a:effectRef idx="2">
            <a:schemeClr val="dk1"/>
          </a:effectRef>
          <a:fontRef idx="minor">
            <a:schemeClr val="tx1"/>
          </a:fontRef>
        </p:style>
      </p:cxnSp>
      <p:cxnSp>
        <p:nvCxnSpPr>
          <p:cNvPr id="28" name="Düz Ok Bağlayıcısı 27"/>
          <p:cNvCxnSpPr/>
          <p:nvPr/>
        </p:nvCxnSpPr>
        <p:spPr>
          <a:xfrm>
            <a:off x="4238517" y="3035358"/>
            <a:ext cx="0" cy="249626"/>
          </a:xfrm>
          <a:prstGeom prst="straightConnector1">
            <a:avLst/>
          </a:prstGeom>
          <a:ln w="38100" cmpd="sng">
            <a:tailEnd type="triangle"/>
          </a:ln>
        </p:spPr>
        <p:style>
          <a:lnRef idx="3">
            <a:schemeClr val="dk1"/>
          </a:lnRef>
          <a:fillRef idx="0">
            <a:schemeClr val="dk1"/>
          </a:fillRef>
          <a:effectRef idx="2">
            <a:schemeClr val="dk1"/>
          </a:effectRef>
          <a:fontRef idx="minor">
            <a:schemeClr val="tx1"/>
          </a:fontRef>
        </p:style>
      </p:cxnSp>
      <p:cxnSp>
        <p:nvCxnSpPr>
          <p:cNvPr id="29" name="Düz Ok Bağlayıcısı 28"/>
          <p:cNvCxnSpPr>
            <a:endCxn id="23" idx="7"/>
          </p:cNvCxnSpPr>
          <p:nvPr/>
        </p:nvCxnSpPr>
        <p:spPr>
          <a:xfrm rot="10800000" flipV="1">
            <a:off x="5261815" y="3035357"/>
            <a:ext cx="534327" cy="380568"/>
          </a:xfrm>
          <a:prstGeom prst="straightConnector1">
            <a:avLst/>
          </a:prstGeom>
          <a:ln w="38100" cmpd="sng">
            <a:tailEnd type="triangle"/>
          </a:ln>
        </p:spPr>
        <p:style>
          <a:lnRef idx="3">
            <a:schemeClr val="dk1"/>
          </a:lnRef>
          <a:fillRef idx="0">
            <a:schemeClr val="dk1"/>
          </a:fillRef>
          <a:effectRef idx="2">
            <a:schemeClr val="dk1"/>
          </a:effectRef>
          <a:fontRef idx="minor">
            <a:schemeClr val="tx1"/>
          </a:fontRef>
        </p:style>
      </p:cxnSp>
      <p:cxnSp>
        <p:nvCxnSpPr>
          <p:cNvPr id="35" name="Düz Ok Bağlayıcısı 34"/>
          <p:cNvCxnSpPr/>
          <p:nvPr/>
        </p:nvCxnSpPr>
        <p:spPr>
          <a:xfrm flipH="1" flipV="1">
            <a:off x="5148064" y="4221088"/>
            <a:ext cx="564502" cy="360040"/>
          </a:xfrm>
          <a:prstGeom prst="straightConnector1">
            <a:avLst/>
          </a:prstGeom>
          <a:ln w="38100" cmpd="sng">
            <a:tailEnd type="triangle"/>
          </a:ln>
        </p:spPr>
        <p:style>
          <a:lnRef idx="3">
            <a:schemeClr val="dk1"/>
          </a:lnRef>
          <a:fillRef idx="0">
            <a:schemeClr val="dk1"/>
          </a:fillRef>
          <a:effectRef idx="2">
            <a:schemeClr val="dk1"/>
          </a:effectRef>
          <a:fontRef idx="minor">
            <a:schemeClr val="tx1"/>
          </a:fontRef>
        </p:style>
      </p:cxnSp>
      <p:cxnSp>
        <p:nvCxnSpPr>
          <p:cNvPr id="39" name="Düz Ok Bağlayıcısı 38"/>
          <p:cNvCxnSpPr/>
          <p:nvPr/>
        </p:nvCxnSpPr>
        <p:spPr>
          <a:xfrm flipV="1">
            <a:off x="4281541" y="4906549"/>
            <a:ext cx="0" cy="357270"/>
          </a:xfrm>
          <a:prstGeom prst="straightConnector1">
            <a:avLst/>
          </a:prstGeom>
          <a:ln w="38100" cmpd="sng">
            <a:tailEnd type="triangle"/>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5251598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Hexagon 2"/>
          <p:cNvSpPr/>
          <p:nvPr/>
        </p:nvSpPr>
        <p:spPr>
          <a:xfrm>
            <a:off x="187606" y="3949857"/>
            <a:ext cx="2693560" cy="1952136"/>
          </a:xfrm>
          <a:prstGeom prst="hexagon">
            <a:avLst/>
          </a:prstGeom>
          <a:ln/>
        </p:spPr>
        <p:style>
          <a:lnRef idx="2">
            <a:schemeClr val="accent1">
              <a:shade val="50000"/>
            </a:schemeClr>
          </a:lnRef>
          <a:fillRef idx="1">
            <a:schemeClr val="accent1"/>
          </a:fillRef>
          <a:effectRef idx="0">
            <a:schemeClr val="accent1"/>
          </a:effectRef>
          <a:fontRef idx="minor">
            <a:schemeClr val="lt1"/>
          </a:fontRef>
        </p:style>
        <p:txBody>
          <a:bodyPr lIns="182889" tIns="91445" rIns="182889" bIns="91445" rtlCol="0" anchor="ctr"/>
          <a:lstStyle/>
          <a:p>
            <a:pPr algn="ctr"/>
            <a:r>
              <a:rPr lang="tr-TR" sz="1400" b="1" dirty="0" smtClean="0">
                <a:latin typeface="Calibri" panose="020F0502020204030204" pitchFamily="34" charset="0"/>
                <a:cs typeface="Calibri" panose="020F0502020204030204" pitchFamily="34" charset="0"/>
              </a:rPr>
              <a:t>KALİTE POLİTİKASI</a:t>
            </a:r>
            <a:endParaRPr lang="en-US" sz="1400" dirty="0">
              <a:latin typeface="Calibri" panose="020F0502020204030204" pitchFamily="34" charset="0"/>
              <a:cs typeface="Calibri" panose="020F0502020204030204" pitchFamily="34" charset="0"/>
            </a:endParaRPr>
          </a:p>
        </p:txBody>
      </p:sp>
      <p:sp>
        <p:nvSpPr>
          <p:cNvPr id="15" name="Hexagon 2"/>
          <p:cNvSpPr/>
          <p:nvPr/>
        </p:nvSpPr>
        <p:spPr>
          <a:xfrm>
            <a:off x="3090995" y="5239320"/>
            <a:ext cx="2592288" cy="1618680"/>
          </a:xfrm>
          <a:prstGeom prst="hexagon">
            <a:avLst/>
          </a:prstGeom>
          <a:ln/>
        </p:spPr>
        <p:style>
          <a:lnRef idx="2">
            <a:schemeClr val="accent1">
              <a:shade val="50000"/>
            </a:schemeClr>
          </a:lnRef>
          <a:fillRef idx="1">
            <a:schemeClr val="accent1"/>
          </a:fillRef>
          <a:effectRef idx="0">
            <a:schemeClr val="accent1"/>
          </a:effectRef>
          <a:fontRef idx="minor">
            <a:schemeClr val="lt1"/>
          </a:fontRef>
        </p:style>
        <p:txBody>
          <a:bodyPr lIns="182889" tIns="91445" rIns="182889" bIns="91445" rtlCol="0" anchor="ctr"/>
          <a:lstStyle/>
          <a:p>
            <a:pPr algn="ctr"/>
            <a:r>
              <a:rPr lang="en-US" sz="1400" b="1" dirty="0" smtClean="0">
                <a:solidFill>
                  <a:schemeClr val="bg1"/>
                </a:solidFill>
                <a:latin typeface="Calibri" panose="020F0502020204030204" pitchFamily="34" charset="0"/>
                <a:cs typeface="Calibri" panose="020F0502020204030204" pitchFamily="34" charset="0"/>
              </a:rPr>
              <a:t>İZLEME</a:t>
            </a:r>
            <a:endParaRPr lang="en-US" sz="1400" b="1" dirty="0">
              <a:solidFill>
                <a:schemeClr val="bg1"/>
              </a:solidFill>
              <a:latin typeface="Calibri" panose="020F0502020204030204" pitchFamily="34" charset="0"/>
              <a:cs typeface="Calibri" panose="020F0502020204030204" pitchFamily="34" charset="0"/>
            </a:endParaRPr>
          </a:p>
        </p:txBody>
      </p:sp>
      <p:sp>
        <p:nvSpPr>
          <p:cNvPr id="17" name="Hexagon 2"/>
          <p:cNvSpPr/>
          <p:nvPr/>
        </p:nvSpPr>
        <p:spPr>
          <a:xfrm>
            <a:off x="202037" y="2132855"/>
            <a:ext cx="2636165" cy="1662313"/>
          </a:xfrm>
          <a:prstGeom prst="hexagon">
            <a:avLst/>
          </a:prstGeom>
          <a:ln/>
        </p:spPr>
        <p:style>
          <a:lnRef idx="2">
            <a:schemeClr val="accent1">
              <a:shade val="50000"/>
            </a:schemeClr>
          </a:lnRef>
          <a:fillRef idx="1">
            <a:schemeClr val="accent1"/>
          </a:fillRef>
          <a:effectRef idx="0">
            <a:schemeClr val="accent1"/>
          </a:effectRef>
          <a:fontRef idx="minor">
            <a:schemeClr val="lt1"/>
          </a:fontRef>
        </p:style>
        <p:txBody>
          <a:bodyPr lIns="182889" tIns="91445" rIns="182889" bIns="91445" rtlCol="0" anchor="ctr"/>
          <a:lstStyle/>
          <a:p>
            <a:pPr algn="ctr"/>
            <a:r>
              <a:rPr lang="en-US" sz="1400" b="1" dirty="0" smtClean="0">
                <a:solidFill>
                  <a:schemeClr val="bg1"/>
                </a:solidFill>
                <a:latin typeface="Calibri" panose="020F0502020204030204" pitchFamily="34" charset="0"/>
                <a:cs typeface="Calibri" panose="020F0502020204030204" pitchFamily="34" charset="0"/>
              </a:rPr>
              <a:t>KALİTE YÖNETİM SİSTEMİ UNSURLARI</a:t>
            </a:r>
            <a:endParaRPr lang="en-US" sz="1400" b="1" dirty="0">
              <a:solidFill>
                <a:schemeClr val="bg1"/>
              </a:solidFill>
              <a:latin typeface="Calibri" panose="020F0502020204030204" pitchFamily="34" charset="0"/>
              <a:cs typeface="Calibri" panose="020F0502020204030204" pitchFamily="34" charset="0"/>
            </a:endParaRPr>
          </a:p>
        </p:txBody>
      </p:sp>
      <p:sp>
        <p:nvSpPr>
          <p:cNvPr id="18" name="Hexagon 2"/>
          <p:cNvSpPr/>
          <p:nvPr/>
        </p:nvSpPr>
        <p:spPr>
          <a:xfrm>
            <a:off x="2985397" y="1356449"/>
            <a:ext cx="2592288" cy="1678910"/>
          </a:xfrm>
          <a:prstGeom prst="hexagon">
            <a:avLst/>
          </a:prstGeom>
          <a:ln/>
        </p:spPr>
        <p:style>
          <a:lnRef idx="2">
            <a:schemeClr val="accent1">
              <a:shade val="50000"/>
            </a:schemeClr>
          </a:lnRef>
          <a:fillRef idx="1">
            <a:schemeClr val="accent1"/>
          </a:fillRef>
          <a:effectRef idx="0">
            <a:schemeClr val="accent1"/>
          </a:effectRef>
          <a:fontRef idx="minor">
            <a:schemeClr val="lt1"/>
          </a:fontRef>
        </p:style>
        <p:txBody>
          <a:bodyPr lIns="182889" tIns="91445" rIns="182889" bIns="91445" rtlCol="0" anchor="ctr"/>
          <a:lstStyle/>
          <a:p>
            <a:pPr algn="ctr"/>
            <a:r>
              <a:rPr lang="tr-TR" sz="1400" b="1" cap="all" dirty="0" smtClean="0">
                <a:latin typeface="Calibri" panose="020F0502020204030204" pitchFamily="34" charset="0"/>
                <a:cs typeface="Calibri" panose="020F0502020204030204" pitchFamily="34" charset="0"/>
              </a:rPr>
              <a:t>KALİTE KÜLTÜRÜ</a:t>
            </a:r>
            <a:endParaRPr lang="en-US" sz="1400" b="1" cap="all" dirty="0">
              <a:solidFill>
                <a:schemeClr val="bg1"/>
              </a:solidFill>
              <a:latin typeface="Calibri" panose="020F0502020204030204" pitchFamily="34" charset="0"/>
              <a:cs typeface="Calibri" panose="020F0502020204030204" pitchFamily="34" charset="0"/>
            </a:endParaRPr>
          </a:p>
        </p:txBody>
      </p:sp>
      <p:sp>
        <p:nvSpPr>
          <p:cNvPr id="19" name="Hexagon 2"/>
          <p:cNvSpPr/>
          <p:nvPr/>
        </p:nvSpPr>
        <p:spPr>
          <a:xfrm>
            <a:off x="5729206" y="1875939"/>
            <a:ext cx="2799661" cy="1803787"/>
          </a:xfrm>
          <a:prstGeom prst="hexagon">
            <a:avLst/>
          </a:prstGeom>
          <a:ln/>
        </p:spPr>
        <p:style>
          <a:lnRef idx="2">
            <a:schemeClr val="accent1">
              <a:shade val="50000"/>
            </a:schemeClr>
          </a:lnRef>
          <a:fillRef idx="1">
            <a:schemeClr val="accent1"/>
          </a:fillRef>
          <a:effectRef idx="0">
            <a:schemeClr val="accent1"/>
          </a:effectRef>
          <a:fontRef idx="minor">
            <a:schemeClr val="lt1"/>
          </a:fontRef>
        </p:style>
        <p:txBody>
          <a:bodyPr lIns="182889" tIns="91445" rIns="182889" bIns="91445" rtlCol="0" anchor="ctr"/>
          <a:lstStyle/>
          <a:p>
            <a:pPr algn="ctr"/>
            <a:r>
              <a:rPr lang="en-US" sz="1400" b="1" dirty="0" smtClean="0">
                <a:solidFill>
                  <a:schemeClr val="bg1"/>
                </a:solidFill>
                <a:latin typeface="Calibri" panose="020F0502020204030204" pitchFamily="34" charset="0"/>
                <a:cs typeface="Calibri" panose="020F0502020204030204" pitchFamily="34" charset="0"/>
              </a:rPr>
              <a:t>İÇSELLEŞTİRME</a:t>
            </a:r>
            <a:endParaRPr lang="en-US" sz="1400" b="1" dirty="0">
              <a:solidFill>
                <a:schemeClr val="bg1"/>
              </a:solidFill>
              <a:latin typeface="Calibri" panose="020F0502020204030204" pitchFamily="34" charset="0"/>
              <a:cs typeface="Calibri" panose="020F0502020204030204" pitchFamily="34" charset="0"/>
            </a:endParaRPr>
          </a:p>
        </p:txBody>
      </p:sp>
      <p:sp>
        <p:nvSpPr>
          <p:cNvPr id="20" name="Hexagon 2"/>
          <p:cNvSpPr/>
          <p:nvPr/>
        </p:nvSpPr>
        <p:spPr>
          <a:xfrm>
            <a:off x="5683282" y="3910611"/>
            <a:ext cx="3004330" cy="1962521"/>
          </a:xfrm>
          <a:prstGeom prst="hexagon">
            <a:avLst/>
          </a:prstGeom>
          <a:ln/>
        </p:spPr>
        <p:style>
          <a:lnRef idx="2">
            <a:schemeClr val="accent1">
              <a:shade val="50000"/>
            </a:schemeClr>
          </a:lnRef>
          <a:fillRef idx="1">
            <a:schemeClr val="accent1"/>
          </a:fillRef>
          <a:effectRef idx="0">
            <a:schemeClr val="accent1"/>
          </a:effectRef>
          <a:fontRef idx="minor">
            <a:schemeClr val="lt1"/>
          </a:fontRef>
        </p:style>
        <p:txBody>
          <a:bodyPr lIns="182889" tIns="91445" rIns="182889" bIns="91445" rtlCol="0" anchor="ctr"/>
          <a:lstStyle/>
          <a:p>
            <a:pPr algn="ctr"/>
            <a:r>
              <a:rPr lang="en-US" sz="1400" b="1" dirty="0" smtClean="0">
                <a:solidFill>
                  <a:schemeClr val="bg1"/>
                </a:solidFill>
                <a:latin typeface="Calibri" panose="020F0502020204030204" pitchFamily="34" charset="0"/>
                <a:cs typeface="Calibri" panose="020F0502020204030204" pitchFamily="34" charset="0"/>
              </a:rPr>
              <a:t>GÖRÜNÜRLÜK-ULAŞILABİLİRLİK</a:t>
            </a:r>
            <a:endParaRPr lang="en-US" sz="1400" b="1" dirty="0">
              <a:solidFill>
                <a:schemeClr val="bg1"/>
              </a:solidFill>
              <a:latin typeface="Calibri" panose="020F0502020204030204" pitchFamily="34" charset="0"/>
              <a:cs typeface="Calibri" panose="020F0502020204030204" pitchFamily="34" charset="0"/>
            </a:endParaRPr>
          </a:p>
        </p:txBody>
      </p:sp>
      <p:sp>
        <p:nvSpPr>
          <p:cNvPr id="21" name="Başlık 1"/>
          <p:cNvSpPr>
            <a:spLocks noGrp="1"/>
          </p:cNvSpPr>
          <p:nvPr>
            <p:ph type="title"/>
          </p:nvPr>
        </p:nvSpPr>
        <p:spPr>
          <a:xfrm>
            <a:off x="323528" y="7924"/>
            <a:ext cx="8229600" cy="1471891"/>
          </a:xfrm>
        </p:spPr>
        <p:txBody>
          <a:bodyPr>
            <a:noAutofit/>
          </a:bodyPr>
          <a:lstStyle/>
          <a:p>
            <a:r>
              <a:rPr lang="tr-TR" sz="3600" b="1" dirty="0" smtClean="0">
                <a:solidFill>
                  <a:srgbClr val="C000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a:r>
            <a:br>
              <a:rPr lang="tr-TR" sz="3600" b="1" dirty="0" smtClean="0">
                <a:solidFill>
                  <a:srgbClr val="C000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br>
            <a:r>
              <a:rPr lang="tr-TR" sz="3600" b="1" dirty="0" smtClean="0">
                <a:solidFill>
                  <a:srgbClr val="C000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a:r>
            <a:br>
              <a:rPr lang="tr-TR" sz="3600" b="1" dirty="0" smtClean="0">
                <a:solidFill>
                  <a:srgbClr val="C000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br>
            <a:r>
              <a:rPr lang="tr-TR" sz="3600" b="1" dirty="0" smtClean="0">
                <a:solidFill>
                  <a:srgbClr val="C000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a:r>
            <a:br>
              <a:rPr lang="tr-TR" sz="3600" b="1" dirty="0" smtClean="0">
                <a:solidFill>
                  <a:srgbClr val="C000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br>
            <a:r>
              <a:rPr lang="tr-TR" sz="3600" b="1" dirty="0" smtClean="0">
                <a:solidFill>
                  <a:srgbClr val="C000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a:r>
            <a:br>
              <a:rPr lang="tr-TR" sz="3600" b="1" dirty="0" smtClean="0">
                <a:solidFill>
                  <a:srgbClr val="C000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br>
            <a:r>
              <a:rPr lang="tr-TR" sz="3600" b="1" dirty="0" smtClean="0">
                <a:solidFill>
                  <a:srgbClr val="C000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a:r>
            <a:br>
              <a:rPr lang="tr-TR" sz="3600" b="1" dirty="0" smtClean="0">
                <a:solidFill>
                  <a:srgbClr val="C000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br>
            <a:r>
              <a:rPr lang="tr-TR" sz="3200" b="1" dirty="0" smtClean="0">
                <a:solidFill>
                  <a:srgbClr val="00206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a:r>
            <a:br>
              <a:rPr lang="tr-TR" sz="3200" b="1" dirty="0" smtClean="0">
                <a:solidFill>
                  <a:srgbClr val="00206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br>
            <a:r>
              <a:rPr lang="tr-TR" sz="3200" b="1" dirty="0" smtClean="0">
                <a:solidFill>
                  <a:srgbClr val="00206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2. KALİTE YÖNETİM VE GÜVENCE SİSTEMİ</a:t>
            </a:r>
            <a:r>
              <a:rPr lang="en-US" sz="3200" b="1" dirty="0" smtClean="0">
                <a:solidFill>
                  <a:srgbClr val="00206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a:r>
            <a:br>
              <a:rPr lang="en-US" sz="3200" b="1" dirty="0" smtClean="0">
                <a:solidFill>
                  <a:srgbClr val="00206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br>
            <a:endParaRPr lang="tr-TR" sz="3200" b="1" dirty="0">
              <a:solidFill>
                <a:srgbClr val="00206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3" name="Oval 22"/>
          <p:cNvSpPr/>
          <p:nvPr/>
        </p:nvSpPr>
        <p:spPr>
          <a:xfrm>
            <a:off x="3126442" y="3153561"/>
            <a:ext cx="2303874" cy="1791536"/>
          </a:xfrm>
          <a:prstGeom prst="ellipse">
            <a:avLst/>
          </a:prstGeom>
          <a:ln/>
        </p:spPr>
        <p:style>
          <a:lnRef idx="2">
            <a:schemeClr val="accent3">
              <a:shade val="50000"/>
            </a:schemeClr>
          </a:lnRef>
          <a:fillRef idx="1">
            <a:schemeClr val="accent3"/>
          </a:fillRef>
          <a:effectRef idx="0">
            <a:schemeClr val="accent3"/>
          </a:effectRef>
          <a:fontRef idx="minor">
            <a:schemeClr val="lt1"/>
          </a:fontRef>
        </p:style>
        <p:txBody>
          <a:bodyPr lIns="182889" tIns="91445" rIns="182889" bIns="91445" rtlCol="0" anchor="ctr"/>
          <a:lstStyle/>
          <a:p>
            <a:pPr algn="ctr"/>
            <a:r>
              <a:rPr lang="tr-TR" sz="1400" b="1" dirty="0" smtClean="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KALİTE YÖNETİM VE GÜVENCE SİSTEMİ</a:t>
            </a:r>
            <a:endParaRPr lang="en-US" sz="14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cxnSp>
        <p:nvCxnSpPr>
          <p:cNvPr id="24" name="Düz Ok Bağlayıcısı 23"/>
          <p:cNvCxnSpPr>
            <a:stCxn id="14" idx="0"/>
          </p:cNvCxnSpPr>
          <p:nvPr/>
        </p:nvCxnSpPr>
        <p:spPr>
          <a:xfrm flipV="1">
            <a:off x="2881166" y="4587827"/>
            <a:ext cx="490551" cy="338098"/>
          </a:xfrm>
          <a:prstGeom prst="straightConnector1">
            <a:avLst/>
          </a:prstGeom>
          <a:ln w="38100" cmpd="sng">
            <a:tailEnd type="triangle"/>
          </a:ln>
        </p:spPr>
        <p:style>
          <a:lnRef idx="3">
            <a:schemeClr val="dk1"/>
          </a:lnRef>
          <a:fillRef idx="0">
            <a:schemeClr val="dk1"/>
          </a:fillRef>
          <a:effectRef idx="2">
            <a:schemeClr val="dk1"/>
          </a:effectRef>
          <a:fontRef idx="minor">
            <a:schemeClr val="tx1"/>
          </a:fontRef>
        </p:style>
      </p:cxnSp>
      <p:cxnSp>
        <p:nvCxnSpPr>
          <p:cNvPr id="27" name="Düz Ok Bağlayıcısı 26"/>
          <p:cNvCxnSpPr/>
          <p:nvPr/>
        </p:nvCxnSpPr>
        <p:spPr>
          <a:xfrm>
            <a:off x="2661878" y="3153561"/>
            <a:ext cx="709839" cy="491463"/>
          </a:xfrm>
          <a:prstGeom prst="straightConnector1">
            <a:avLst/>
          </a:prstGeom>
          <a:ln w="38100" cmpd="sng">
            <a:tailEnd type="triangle"/>
          </a:ln>
        </p:spPr>
        <p:style>
          <a:lnRef idx="3">
            <a:schemeClr val="dk1"/>
          </a:lnRef>
          <a:fillRef idx="0">
            <a:schemeClr val="dk1"/>
          </a:fillRef>
          <a:effectRef idx="2">
            <a:schemeClr val="dk1"/>
          </a:effectRef>
          <a:fontRef idx="minor">
            <a:schemeClr val="tx1"/>
          </a:fontRef>
        </p:style>
      </p:cxnSp>
      <p:cxnSp>
        <p:nvCxnSpPr>
          <p:cNvPr id="28" name="Düz Ok Bağlayıcısı 27"/>
          <p:cNvCxnSpPr/>
          <p:nvPr/>
        </p:nvCxnSpPr>
        <p:spPr>
          <a:xfrm>
            <a:off x="4238517" y="3035358"/>
            <a:ext cx="0" cy="249626"/>
          </a:xfrm>
          <a:prstGeom prst="straightConnector1">
            <a:avLst/>
          </a:prstGeom>
          <a:ln w="38100" cmpd="sng">
            <a:tailEnd type="triangle"/>
          </a:ln>
        </p:spPr>
        <p:style>
          <a:lnRef idx="3">
            <a:schemeClr val="dk1"/>
          </a:lnRef>
          <a:fillRef idx="0">
            <a:schemeClr val="dk1"/>
          </a:fillRef>
          <a:effectRef idx="2">
            <a:schemeClr val="dk1"/>
          </a:effectRef>
          <a:fontRef idx="minor">
            <a:schemeClr val="tx1"/>
          </a:fontRef>
        </p:style>
      </p:cxnSp>
      <p:cxnSp>
        <p:nvCxnSpPr>
          <p:cNvPr id="29" name="Düz Ok Bağlayıcısı 28"/>
          <p:cNvCxnSpPr>
            <a:endCxn id="23" idx="7"/>
          </p:cNvCxnSpPr>
          <p:nvPr/>
        </p:nvCxnSpPr>
        <p:spPr>
          <a:xfrm flipH="1">
            <a:off x="5092921" y="3035358"/>
            <a:ext cx="703218" cy="380567"/>
          </a:xfrm>
          <a:prstGeom prst="straightConnector1">
            <a:avLst/>
          </a:prstGeom>
          <a:ln w="38100" cmpd="sng">
            <a:tailEnd type="triangle"/>
          </a:ln>
        </p:spPr>
        <p:style>
          <a:lnRef idx="3">
            <a:schemeClr val="dk1"/>
          </a:lnRef>
          <a:fillRef idx="0">
            <a:schemeClr val="dk1"/>
          </a:fillRef>
          <a:effectRef idx="2">
            <a:schemeClr val="dk1"/>
          </a:effectRef>
          <a:fontRef idx="minor">
            <a:schemeClr val="tx1"/>
          </a:fontRef>
        </p:style>
      </p:cxnSp>
      <p:cxnSp>
        <p:nvCxnSpPr>
          <p:cNvPr id="35" name="Düz Ok Bağlayıcısı 34"/>
          <p:cNvCxnSpPr/>
          <p:nvPr/>
        </p:nvCxnSpPr>
        <p:spPr>
          <a:xfrm flipH="1" flipV="1">
            <a:off x="5148064" y="4221088"/>
            <a:ext cx="564502" cy="360040"/>
          </a:xfrm>
          <a:prstGeom prst="straightConnector1">
            <a:avLst/>
          </a:prstGeom>
          <a:ln w="38100" cmpd="sng">
            <a:tailEnd type="triangle"/>
          </a:ln>
        </p:spPr>
        <p:style>
          <a:lnRef idx="3">
            <a:schemeClr val="dk1"/>
          </a:lnRef>
          <a:fillRef idx="0">
            <a:schemeClr val="dk1"/>
          </a:fillRef>
          <a:effectRef idx="2">
            <a:schemeClr val="dk1"/>
          </a:effectRef>
          <a:fontRef idx="minor">
            <a:schemeClr val="tx1"/>
          </a:fontRef>
        </p:style>
      </p:cxnSp>
      <p:cxnSp>
        <p:nvCxnSpPr>
          <p:cNvPr id="39" name="Düz Ok Bağlayıcısı 38"/>
          <p:cNvCxnSpPr/>
          <p:nvPr/>
        </p:nvCxnSpPr>
        <p:spPr>
          <a:xfrm flipV="1">
            <a:off x="4281541" y="4906549"/>
            <a:ext cx="0" cy="357270"/>
          </a:xfrm>
          <a:prstGeom prst="straightConnector1">
            <a:avLst/>
          </a:prstGeom>
          <a:ln w="38100" cmpd="sng">
            <a:tailEnd type="triangle"/>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5251598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Hexagon 2"/>
          <p:cNvSpPr/>
          <p:nvPr/>
        </p:nvSpPr>
        <p:spPr>
          <a:xfrm>
            <a:off x="187606" y="3949857"/>
            <a:ext cx="2669781" cy="1952136"/>
          </a:xfrm>
          <a:prstGeom prst="hexagon">
            <a:avLst/>
          </a:prstGeom>
          <a:ln/>
        </p:spPr>
        <p:style>
          <a:lnRef idx="2">
            <a:schemeClr val="accent1">
              <a:shade val="50000"/>
            </a:schemeClr>
          </a:lnRef>
          <a:fillRef idx="1">
            <a:schemeClr val="accent1"/>
          </a:fillRef>
          <a:effectRef idx="0">
            <a:schemeClr val="accent1"/>
          </a:effectRef>
          <a:fontRef idx="minor">
            <a:schemeClr val="lt1"/>
          </a:fontRef>
        </p:style>
        <p:txBody>
          <a:bodyPr lIns="182889" tIns="91445" rIns="182889" bIns="91445" rtlCol="0" anchor="ctr"/>
          <a:lstStyle/>
          <a:p>
            <a:pPr algn="ctr"/>
            <a:r>
              <a:rPr lang="en-US" sz="1400" b="1" dirty="0" smtClean="0">
                <a:solidFill>
                  <a:schemeClr val="bg1"/>
                </a:solidFill>
                <a:latin typeface="Calibri" panose="020F0502020204030204" pitchFamily="34" charset="0"/>
                <a:cs typeface="Calibri" panose="020F0502020204030204" pitchFamily="34" charset="0"/>
              </a:rPr>
              <a:t>PROGRAMLARIN TASARIMI </a:t>
            </a:r>
            <a:r>
              <a:rPr lang="en-US" sz="1400" b="1" dirty="0" err="1" smtClean="0">
                <a:solidFill>
                  <a:schemeClr val="bg1"/>
                </a:solidFill>
                <a:latin typeface="Calibri" panose="020F0502020204030204" pitchFamily="34" charset="0"/>
                <a:cs typeface="Calibri" panose="020F0502020204030204" pitchFamily="34" charset="0"/>
              </a:rPr>
              <a:t>ve</a:t>
            </a:r>
            <a:r>
              <a:rPr lang="en-US" sz="1400" b="1" dirty="0" smtClean="0">
                <a:solidFill>
                  <a:schemeClr val="bg1"/>
                </a:solidFill>
                <a:latin typeface="Calibri" panose="020F0502020204030204" pitchFamily="34" charset="0"/>
                <a:cs typeface="Calibri" panose="020F0502020204030204" pitchFamily="34" charset="0"/>
              </a:rPr>
              <a:t> YÜRÜTÜLMESİ</a:t>
            </a:r>
            <a:endParaRPr lang="en-US" sz="1400" b="1" dirty="0">
              <a:solidFill>
                <a:schemeClr val="bg1"/>
              </a:solidFill>
              <a:latin typeface="Calibri" panose="020F0502020204030204" pitchFamily="34" charset="0"/>
              <a:cs typeface="Calibri" panose="020F0502020204030204" pitchFamily="34" charset="0"/>
            </a:endParaRPr>
          </a:p>
        </p:txBody>
      </p:sp>
      <p:sp>
        <p:nvSpPr>
          <p:cNvPr id="15" name="Hexagon 2"/>
          <p:cNvSpPr/>
          <p:nvPr/>
        </p:nvSpPr>
        <p:spPr>
          <a:xfrm>
            <a:off x="2828525" y="5239320"/>
            <a:ext cx="3044993" cy="1618680"/>
          </a:xfrm>
          <a:prstGeom prst="hexagon">
            <a:avLst/>
          </a:prstGeom>
          <a:ln/>
        </p:spPr>
        <p:style>
          <a:lnRef idx="2">
            <a:schemeClr val="accent1">
              <a:shade val="50000"/>
            </a:schemeClr>
          </a:lnRef>
          <a:fillRef idx="1">
            <a:schemeClr val="accent1"/>
          </a:fillRef>
          <a:effectRef idx="0">
            <a:schemeClr val="accent1"/>
          </a:effectRef>
          <a:fontRef idx="minor">
            <a:schemeClr val="lt1"/>
          </a:fontRef>
        </p:style>
        <p:txBody>
          <a:bodyPr lIns="182889" tIns="91445" rIns="182889" bIns="91445" rtlCol="0" anchor="ctr"/>
          <a:lstStyle/>
          <a:p>
            <a:pPr algn="ctr"/>
            <a:r>
              <a:rPr lang="en-US" sz="1400" b="1" dirty="0" smtClean="0">
                <a:solidFill>
                  <a:srgbClr val="FFFFFF"/>
                </a:solidFill>
                <a:latin typeface="Calibri" panose="020F0502020204030204" pitchFamily="34" charset="0"/>
                <a:cs typeface="Calibri" panose="020F0502020204030204" pitchFamily="34" charset="0"/>
              </a:rPr>
              <a:t>ÖĞRENCİNİN KABULÜ, GELİŞİMİ, TANINMA  SERTİFİKALANDIRMA</a:t>
            </a:r>
          </a:p>
          <a:p>
            <a:pPr algn="ctr"/>
            <a:endParaRPr lang="en-US" sz="1400" b="1" dirty="0">
              <a:solidFill>
                <a:schemeClr val="bg1"/>
              </a:solidFill>
              <a:latin typeface="Calibri" panose="020F0502020204030204" pitchFamily="34" charset="0"/>
              <a:cs typeface="Calibri" panose="020F0502020204030204" pitchFamily="34" charset="0"/>
            </a:endParaRPr>
          </a:p>
        </p:txBody>
      </p:sp>
      <p:sp>
        <p:nvSpPr>
          <p:cNvPr id="17" name="Hexagon 2"/>
          <p:cNvSpPr/>
          <p:nvPr/>
        </p:nvSpPr>
        <p:spPr>
          <a:xfrm>
            <a:off x="202037" y="2132855"/>
            <a:ext cx="2636165" cy="1662313"/>
          </a:xfrm>
          <a:prstGeom prst="hexagon">
            <a:avLst/>
          </a:prstGeom>
          <a:ln/>
        </p:spPr>
        <p:style>
          <a:lnRef idx="2">
            <a:schemeClr val="accent1">
              <a:shade val="50000"/>
            </a:schemeClr>
          </a:lnRef>
          <a:fillRef idx="1">
            <a:schemeClr val="accent1"/>
          </a:fillRef>
          <a:effectRef idx="0">
            <a:schemeClr val="accent1"/>
          </a:effectRef>
          <a:fontRef idx="minor">
            <a:schemeClr val="lt1"/>
          </a:fontRef>
        </p:style>
        <p:txBody>
          <a:bodyPr lIns="182889" tIns="91445" rIns="182889" bIns="91445" rtlCol="0" anchor="ctr"/>
          <a:lstStyle/>
          <a:p>
            <a:pPr algn="ctr"/>
            <a:r>
              <a:rPr lang="en-US" sz="1400" b="1" dirty="0" smtClean="0">
                <a:solidFill>
                  <a:srgbClr val="FFFFFF"/>
                </a:solidFill>
                <a:latin typeface="Calibri" panose="020F0502020204030204" pitchFamily="34" charset="0"/>
                <a:cs typeface="Calibri" panose="020F0502020204030204" pitchFamily="34" charset="0"/>
              </a:rPr>
              <a:t>PROGRAMLARIN SÜREKLİ İZLENMESİ </a:t>
            </a:r>
          </a:p>
          <a:p>
            <a:pPr algn="ctr"/>
            <a:r>
              <a:rPr lang="en-US" sz="1400" b="1" dirty="0" err="1" smtClean="0">
                <a:solidFill>
                  <a:srgbClr val="FFFFFF"/>
                </a:solidFill>
                <a:latin typeface="Calibri" panose="020F0502020204030204" pitchFamily="34" charset="0"/>
                <a:cs typeface="Calibri" panose="020F0502020204030204" pitchFamily="34" charset="0"/>
              </a:rPr>
              <a:t>ve</a:t>
            </a:r>
            <a:r>
              <a:rPr lang="en-US" sz="1400" b="1" dirty="0" smtClean="0">
                <a:solidFill>
                  <a:srgbClr val="FFFFFF"/>
                </a:solidFill>
                <a:latin typeface="Calibri" panose="020F0502020204030204" pitchFamily="34" charset="0"/>
                <a:cs typeface="Calibri" panose="020F0502020204030204" pitchFamily="34" charset="0"/>
              </a:rPr>
              <a:t> GÜNCELLENMESİ</a:t>
            </a:r>
            <a:endParaRPr lang="en-US" sz="1400" b="1" dirty="0">
              <a:solidFill>
                <a:srgbClr val="FFFFFF"/>
              </a:solidFill>
              <a:latin typeface="Calibri" panose="020F0502020204030204" pitchFamily="34" charset="0"/>
              <a:cs typeface="Calibri" panose="020F0502020204030204" pitchFamily="34" charset="0"/>
            </a:endParaRPr>
          </a:p>
        </p:txBody>
      </p:sp>
      <p:sp>
        <p:nvSpPr>
          <p:cNvPr id="18" name="Hexagon 2"/>
          <p:cNvSpPr/>
          <p:nvPr/>
        </p:nvSpPr>
        <p:spPr>
          <a:xfrm>
            <a:off x="2985397" y="1356449"/>
            <a:ext cx="2686084" cy="1678910"/>
          </a:xfrm>
          <a:prstGeom prst="hexagon">
            <a:avLst/>
          </a:prstGeom>
          <a:ln/>
        </p:spPr>
        <p:style>
          <a:lnRef idx="2">
            <a:schemeClr val="accent1">
              <a:shade val="50000"/>
            </a:schemeClr>
          </a:lnRef>
          <a:fillRef idx="1">
            <a:schemeClr val="accent1"/>
          </a:fillRef>
          <a:effectRef idx="0">
            <a:schemeClr val="accent1"/>
          </a:effectRef>
          <a:fontRef idx="minor">
            <a:schemeClr val="lt1"/>
          </a:fontRef>
        </p:style>
        <p:txBody>
          <a:bodyPr lIns="182889" tIns="91445" rIns="182889" bIns="91445" rtlCol="0" anchor="ctr"/>
          <a:lstStyle/>
          <a:p>
            <a:pPr algn="ctr"/>
            <a:r>
              <a:rPr lang="en-US" sz="1400" b="1" dirty="0" smtClean="0">
                <a:solidFill>
                  <a:srgbClr val="FFFFFF"/>
                </a:solidFill>
                <a:latin typeface="Calibri" panose="020F0502020204030204" pitchFamily="34" charset="0"/>
                <a:cs typeface="Calibri" panose="020F0502020204030204" pitchFamily="34" charset="0"/>
              </a:rPr>
              <a:t>ÖĞRENCİ MERKEZLİ ÖĞRENME, ÖĞRETME </a:t>
            </a:r>
            <a:r>
              <a:rPr lang="en-US" sz="1400" b="1" dirty="0" err="1" smtClean="0">
                <a:solidFill>
                  <a:srgbClr val="FFFFFF"/>
                </a:solidFill>
                <a:latin typeface="Calibri" panose="020F0502020204030204" pitchFamily="34" charset="0"/>
                <a:cs typeface="Calibri" panose="020F0502020204030204" pitchFamily="34" charset="0"/>
              </a:rPr>
              <a:t>ve</a:t>
            </a:r>
            <a:r>
              <a:rPr lang="en-US" sz="1400" b="1" dirty="0" smtClean="0">
                <a:solidFill>
                  <a:srgbClr val="FFFFFF"/>
                </a:solidFill>
                <a:latin typeface="Calibri" panose="020F0502020204030204" pitchFamily="34" charset="0"/>
                <a:cs typeface="Calibri" panose="020F0502020204030204" pitchFamily="34" charset="0"/>
              </a:rPr>
              <a:t> DEĞERLENDİRME</a:t>
            </a:r>
            <a:endParaRPr lang="en-US" sz="1400" b="1" dirty="0">
              <a:solidFill>
                <a:srgbClr val="FFFFFF"/>
              </a:solidFill>
              <a:latin typeface="Calibri" panose="020F0502020204030204" pitchFamily="34" charset="0"/>
              <a:cs typeface="Calibri" panose="020F0502020204030204" pitchFamily="34" charset="0"/>
            </a:endParaRPr>
          </a:p>
        </p:txBody>
      </p:sp>
      <p:sp>
        <p:nvSpPr>
          <p:cNvPr id="19" name="Hexagon 2"/>
          <p:cNvSpPr/>
          <p:nvPr/>
        </p:nvSpPr>
        <p:spPr>
          <a:xfrm>
            <a:off x="5714775" y="1919230"/>
            <a:ext cx="2799661" cy="1803787"/>
          </a:xfrm>
          <a:prstGeom prst="hexagon">
            <a:avLst/>
          </a:prstGeom>
          <a:ln/>
        </p:spPr>
        <p:style>
          <a:lnRef idx="2">
            <a:schemeClr val="accent1">
              <a:shade val="50000"/>
            </a:schemeClr>
          </a:lnRef>
          <a:fillRef idx="1">
            <a:schemeClr val="accent1"/>
          </a:fillRef>
          <a:effectRef idx="0">
            <a:schemeClr val="accent1"/>
          </a:effectRef>
          <a:fontRef idx="minor">
            <a:schemeClr val="lt1"/>
          </a:fontRef>
        </p:style>
        <p:txBody>
          <a:bodyPr lIns="182889" tIns="91445" rIns="182889" bIns="91445" rtlCol="0" anchor="ctr"/>
          <a:lstStyle/>
          <a:p>
            <a:pPr algn="ctr"/>
            <a:r>
              <a:rPr lang="en-US" sz="1400" b="1" dirty="0" smtClean="0">
                <a:solidFill>
                  <a:srgbClr val="FFFFFF"/>
                </a:solidFill>
                <a:latin typeface="Calibri" panose="020F0502020204030204" pitchFamily="34" charset="0"/>
                <a:cs typeface="Calibri" panose="020F0502020204030204" pitchFamily="34" charset="0"/>
              </a:rPr>
              <a:t>ÖĞRENME KAYNAKLARI, ERİŞİLEBİLİRLİK </a:t>
            </a:r>
          </a:p>
          <a:p>
            <a:pPr algn="ctr"/>
            <a:r>
              <a:rPr lang="en-US" sz="1400" b="1" dirty="0" err="1" smtClean="0">
                <a:solidFill>
                  <a:srgbClr val="FFFFFF"/>
                </a:solidFill>
                <a:latin typeface="Calibri" panose="020F0502020204030204" pitchFamily="34" charset="0"/>
                <a:cs typeface="Calibri" panose="020F0502020204030204" pitchFamily="34" charset="0"/>
              </a:rPr>
              <a:t>ve</a:t>
            </a:r>
            <a:r>
              <a:rPr lang="en-US" sz="1400" b="1" dirty="0" smtClean="0">
                <a:solidFill>
                  <a:srgbClr val="FFFFFF"/>
                </a:solidFill>
                <a:latin typeface="Calibri" panose="020F0502020204030204" pitchFamily="34" charset="0"/>
                <a:cs typeface="Calibri" panose="020F0502020204030204" pitchFamily="34" charset="0"/>
              </a:rPr>
              <a:t> DESTEKLER</a:t>
            </a:r>
            <a:endParaRPr lang="en-US" sz="1400" b="1" dirty="0">
              <a:solidFill>
                <a:srgbClr val="FFFFFF"/>
              </a:solidFill>
              <a:latin typeface="Calibri" panose="020F0502020204030204" pitchFamily="34" charset="0"/>
              <a:cs typeface="Calibri" panose="020F0502020204030204" pitchFamily="34" charset="0"/>
            </a:endParaRPr>
          </a:p>
        </p:txBody>
      </p:sp>
      <p:sp>
        <p:nvSpPr>
          <p:cNvPr id="20" name="Hexagon 2"/>
          <p:cNvSpPr/>
          <p:nvPr/>
        </p:nvSpPr>
        <p:spPr>
          <a:xfrm>
            <a:off x="5683282" y="3910611"/>
            <a:ext cx="3004330" cy="1962521"/>
          </a:xfrm>
          <a:prstGeom prst="hexagon">
            <a:avLst/>
          </a:prstGeom>
          <a:ln/>
        </p:spPr>
        <p:style>
          <a:lnRef idx="2">
            <a:schemeClr val="accent1">
              <a:shade val="50000"/>
            </a:schemeClr>
          </a:lnRef>
          <a:fillRef idx="1">
            <a:schemeClr val="accent1"/>
          </a:fillRef>
          <a:effectRef idx="0">
            <a:schemeClr val="accent1"/>
          </a:effectRef>
          <a:fontRef idx="minor">
            <a:schemeClr val="lt1"/>
          </a:fontRef>
        </p:style>
        <p:txBody>
          <a:bodyPr lIns="182889" tIns="91445" rIns="182889" bIns="91445" rtlCol="0" anchor="ctr"/>
          <a:lstStyle/>
          <a:p>
            <a:pPr algn="ctr"/>
            <a:r>
              <a:rPr lang="en-US" sz="1400" b="1" dirty="0" smtClean="0">
                <a:solidFill>
                  <a:srgbClr val="FFFFFF"/>
                </a:solidFill>
                <a:latin typeface="Calibri" panose="020F0502020204030204" pitchFamily="34" charset="0"/>
                <a:cs typeface="Calibri" panose="020F0502020204030204" pitchFamily="34" charset="0"/>
              </a:rPr>
              <a:t>EĞİTİM </a:t>
            </a:r>
            <a:r>
              <a:rPr lang="en-US" sz="1400" b="1" dirty="0" err="1" smtClean="0">
                <a:solidFill>
                  <a:srgbClr val="FFFFFF"/>
                </a:solidFill>
                <a:latin typeface="Calibri" panose="020F0502020204030204" pitchFamily="34" charset="0"/>
                <a:cs typeface="Calibri" panose="020F0502020204030204" pitchFamily="34" charset="0"/>
              </a:rPr>
              <a:t>ve</a:t>
            </a:r>
            <a:r>
              <a:rPr lang="en-US" sz="1400" b="1" dirty="0" smtClean="0">
                <a:solidFill>
                  <a:srgbClr val="FFFFFF"/>
                </a:solidFill>
                <a:latin typeface="Calibri" panose="020F0502020204030204" pitchFamily="34" charset="0"/>
                <a:cs typeface="Calibri" panose="020F0502020204030204" pitchFamily="34" charset="0"/>
              </a:rPr>
              <a:t> ÖĞRETİM KADROSU</a:t>
            </a:r>
            <a:endParaRPr lang="en-US" sz="1400" b="1" dirty="0">
              <a:solidFill>
                <a:srgbClr val="FFFFFF"/>
              </a:solidFill>
              <a:latin typeface="Calibri" panose="020F0502020204030204" pitchFamily="34" charset="0"/>
              <a:cs typeface="Calibri" panose="020F0502020204030204" pitchFamily="34" charset="0"/>
            </a:endParaRPr>
          </a:p>
        </p:txBody>
      </p:sp>
      <p:sp>
        <p:nvSpPr>
          <p:cNvPr id="21" name="Başlık 1"/>
          <p:cNvSpPr>
            <a:spLocks noGrp="1"/>
          </p:cNvSpPr>
          <p:nvPr>
            <p:ph type="title"/>
          </p:nvPr>
        </p:nvSpPr>
        <p:spPr>
          <a:xfrm>
            <a:off x="323528" y="7922"/>
            <a:ext cx="8229600" cy="1471891"/>
          </a:xfrm>
        </p:spPr>
        <p:txBody>
          <a:bodyPr>
            <a:noAutofit/>
          </a:bodyPr>
          <a:lstStyle/>
          <a:p>
            <a:r>
              <a:rPr lang="tr-TR" sz="3200" b="1" dirty="0" smtClean="0">
                <a:solidFill>
                  <a:srgbClr val="00206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a:r>
            <a:br>
              <a:rPr lang="tr-TR" sz="3200" b="1" dirty="0" smtClean="0">
                <a:solidFill>
                  <a:srgbClr val="00206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br>
            <a:r>
              <a:rPr lang="tr-TR" sz="3200" b="1" dirty="0" smtClean="0">
                <a:solidFill>
                  <a:srgbClr val="00206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a:r>
            <a:br>
              <a:rPr lang="tr-TR" sz="3200" b="1" dirty="0" smtClean="0">
                <a:solidFill>
                  <a:srgbClr val="00206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br>
            <a:r>
              <a:rPr lang="tr-TR" sz="3200" b="1" dirty="0" smtClean="0">
                <a:solidFill>
                  <a:srgbClr val="00206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a:r>
            <a:br>
              <a:rPr lang="tr-TR" sz="3200" b="1" dirty="0" smtClean="0">
                <a:solidFill>
                  <a:srgbClr val="00206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br>
            <a:r>
              <a:rPr lang="tr-TR" sz="3200" b="1" dirty="0" smtClean="0">
                <a:solidFill>
                  <a:srgbClr val="00206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a:r>
            <a:br>
              <a:rPr lang="tr-TR" sz="3200" b="1" dirty="0" smtClean="0">
                <a:solidFill>
                  <a:srgbClr val="00206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br>
            <a:r>
              <a:rPr lang="tr-TR" sz="3200" b="1" dirty="0" smtClean="0">
                <a:solidFill>
                  <a:srgbClr val="00206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a:r>
            <a:br>
              <a:rPr lang="tr-TR" sz="3200" b="1" dirty="0" smtClean="0">
                <a:solidFill>
                  <a:srgbClr val="00206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br>
            <a:r>
              <a:rPr lang="tr-TR" sz="3200" b="1" dirty="0" smtClean="0">
                <a:solidFill>
                  <a:srgbClr val="00206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a:r>
            <a:br>
              <a:rPr lang="tr-TR" sz="3200" b="1" dirty="0" smtClean="0">
                <a:solidFill>
                  <a:srgbClr val="00206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br>
            <a:r>
              <a:rPr lang="tr-TR" sz="3200" b="1" dirty="0" smtClean="0">
                <a:solidFill>
                  <a:srgbClr val="00206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3. EĞİTİM VE ÖĞRETİM</a:t>
            </a:r>
            <a:r>
              <a:rPr lang="en-US" sz="3200" b="1" dirty="0" smtClean="0">
                <a:solidFill>
                  <a:srgbClr val="00206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a:r>
            <a:br>
              <a:rPr lang="en-US" sz="3200" b="1" dirty="0" smtClean="0">
                <a:solidFill>
                  <a:srgbClr val="00206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br>
            <a:endParaRPr lang="tr-TR" sz="3200" b="1" dirty="0">
              <a:solidFill>
                <a:srgbClr val="00206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3" name="Oval 22"/>
          <p:cNvSpPr/>
          <p:nvPr/>
        </p:nvSpPr>
        <p:spPr>
          <a:xfrm>
            <a:off x="3126442" y="3153561"/>
            <a:ext cx="2303874" cy="1791536"/>
          </a:xfrm>
          <a:prstGeom prst="ellipse">
            <a:avLst/>
          </a:prstGeom>
          <a:ln/>
        </p:spPr>
        <p:style>
          <a:lnRef idx="3">
            <a:schemeClr val="lt1"/>
          </a:lnRef>
          <a:fillRef idx="1">
            <a:schemeClr val="accent3"/>
          </a:fillRef>
          <a:effectRef idx="1">
            <a:schemeClr val="accent3"/>
          </a:effectRef>
          <a:fontRef idx="minor">
            <a:schemeClr val="lt1"/>
          </a:fontRef>
        </p:style>
        <p:txBody>
          <a:bodyPr lIns="182889" tIns="91445" rIns="182889" bIns="91445" rtlCol="0" anchor="ctr"/>
          <a:lstStyle/>
          <a:p>
            <a:pPr algn="ctr"/>
            <a:r>
              <a:rPr lang="en-US" sz="1400" b="1" dirty="0" smtClean="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EĞİTİM </a:t>
            </a:r>
            <a:endParaRPr lang="tr-TR" sz="1400" b="1" dirty="0" smtClean="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algn="ctr"/>
            <a:r>
              <a:rPr lang="en-US" sz="1400" b="1" dirty="0" err="1" smtClean="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ve</a:t>
            </a:r>
            <a:r>
              <a:rPr lang="en-US" sz="1400" b="1" dirty="0" smtClean="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ÖĞRETİM</a:t>
            </a:r>
            <a:endParaRPr lang="en-US" sz="14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cxnSp>
        <p:nvCxnSpPr>
          <p:cNvPr id="24" name="Düz Ok Bağlayıcısı 23"/>
          <p:cNvCxnSpPr>
            <a:stCxn id="14" idx="0"/>
          </p:cNvCxnSpPr>
          <p:nvPr/>
        </p:nvCxnSpPr>
        <p:spPr>
          <a:xfrm flipV="1">
            <a:off x="2857387" y="4587827"/>
            <a:ext cx="514330" cy="338098"/>
          </a:xfrm>
          <a:prstGeom prst="straightConnector1">
            <a:avLst/>
          </a:prstGeom>
          <a:ln w="38100" cmpd="sng">
            <a:tailEnd type="triangle"/>
          </a:ln>
        </p:spPr>
        <p:style>
          <a:lnRef idx="3">
            <a:schemeClr val="dk1"/>
          </a:lnRef>
          <a:fillRef idx="0">
            <a:schemeClr val="dk1"/>
          </a:fillRef>
          <a:effectRef idx="2">
            <a:schemeClr val="dk1"/>
          </a:effectRef>
          <a:fontRef idx="minor">
            <a:schemeClr val="tx1"/>
          </a:fontRef>
        </p:style>
      </p:cxnSp>
      <p:cxnSp>
        <p:nvCxnSpPr>
          <p:cNvPr id="27" name="Düz Ok Bağlayıcısı 26"/>
          <p:cNvCxnSpPr/>
          <p:nvPr/>
        </p:nvCxnSpPr>
        <p:spPr>
          <a:xfrm>
            <a:off x="2661878" y="3153561"/>
            <a:ext cx="709839" cy="491463"/>
          </a:xfrm>
          <a:prstGeom prst="straightConnector1">
            <a:avLst/>
          </a:prstGeom>
          <a:ln w="38100" cmpd="sng">
            <a:tailEnd type="triangle"/>
          </a:ln>
        </p:spPr>
        <p:style>
          <a:lnRef idx="3">
            <a:schemeClr val="dk1"/>
          </a:lnRef>
          <a:fillRef idx="0">
            <a:schemeClr val="dk1"/>
          </a:fillRef>
          <a:effectRef idx="2">
            <a:schemeClr val="dk1"/>
          </a:effectRef>
          <a:fontRef idx="minor">
            <a:schemeClr val="tx1"/>
          </a:fontRef>
        </p:style>
      </p:cxnSp>
      <p:cxnSp>
        <p:nvCxnSpPr>
          <p:cNvPr id="28" name="Düz Ok Bağlayıcısı 27"/>
          <p:cNvCxnSpPr/>
          <p:nvPr/>
        </p:nvCxnSpPr>
        <p:spPr>
          <a:xfrm>
            <a:off x="4238517" y="3035358"/>
            <a:ext cx="0" cy="249626"/>
          </a:xfrm>
          <a:prstGeom prst="straightConnector1">
            <a:avLst/>
          </a:prstGeom>
          <a:ln w="38100" cmpd="sng">
            <a:tailEnd type="triangle"/>
          </a:ln>
        </p:spPr>
        <p:style>
          <a:lnRef idx="3">
            <a:schemeClr val="dk1"/>
          </a:lnRef>
          <a:fillRef idx="0">
            <a:schemeClr val="dk1"/>
          </a:fillRef>
          <a:effectRef idx="2">
            <a:schemeClr val="dk1"/>
          </a:effectRef>
          <a:fontRef idx="minor">
            <a:schemeClr val="tx1"/>
          </a:fontRef>
        </p:style>
      </p:cxnSp>
      <p:cxnSp>
        <p:nvCxnSpPr>
          <p:cNvPr id="29" name="Düz Ok Bağlayıcısı 28"/>
          <p:cNvCxnSpPr>
            <a:endCxn id="23" idx="7"/>
          </p:cNvCxnSpPr>
          <p:nvPr/>
        </p:nvCxnSpPr>
        <p:spPr>
          <a:xfrm flipH="1">
            <a:off x="5092921" y="3035358"/>
            <a:ext cx="703218" cy="380567"/>
          </a:xfrm>
          <a:prstGeom prst="straightConnector1">
            <a:avLst/>
          </a:prstGeom>
          <a:ln w="38100" cmpd="sng">
            <a:tailEnd type="triangle"/>
          </a:ln>
        </p:spPr>
        <p:style>
          <a:lnRef idx="3">
            <a:schemeClr val="dk1"/>
          </a:lnRef>
          <a:fillRef idx="0">
            <a:schemeClr val="dk1"/>
          </a:fillRef>
          <a:effectRef idx="2">
            <a:schemeClr val="dk1"/>
          </a:effectRef>
          <a:fontRef idx="minor">
            <a:schemeClr val="tx1"/>
          </a:fontRef>
        </p:style>
      </p:cxnSp>
      <p:cxnSp>
        <p:nvCxnSpPr>
          <p:cNvPr id="35" name="Düz Ok Bağlayıcısı 34"/>
          <p:cNvCxnSpPr/>
          <p:nvPr/>
        </p:nvCxnSpPr>
        <p:spPr>
          <a:xfrm flipH="1" flipV="1">
            <a:off x="5148064" y="4221088"/>
            <a:ext cx="564502" cy="360040"/>
          </a:xfrm>
          <a:prstGeom prst="straightConnector1">
            <a:avLst/>
          </a:prstGeom>
          <a:ln w="38100" cmpd="sng">
            <a:tailEnd type="triangle"/>
          </a:ln>
        </p:spPr>
        <p:style>
          <a:lnRef idx="3">
            <a:schemeClr val="dk1"/>
          </a:lnRef>
          <a:fillRef idx="0">
            <a:schemeClr val="dk1"/>
          </a:fillRef>
          <a:effectRef idx="2">
            <a:schemeClr val="dk1"/>
          </a:effectRef>
          <a:fontRef idx="minor">
            <a:schemeClr val="tx1"/>
          </a:fontRef>
        </p:style>
      </p:cxnSp>
      <p:cxnSp>
        <p:nvCxnSpPr>
          <p:cNvPr id="39" name="Düz Ok Bağlayıcısı 38"/>
          <p:cNvCxnSpPr/>
          <p:nvPr/>
        </p:nvCxnSpPr>
        <p:spPr>
          <a:xfrm flipV="1">
            <a:off x="4281541" y="4906549"/>
            <a:ext cx="0" cy="357270"/>
          </a:xfrm>
          <a:prstGeom prst="straightConnector1">
            <a:avLst/>
          </a:prstGeom>
          <a:ln w="38100" cmpd="sng">
            <a:tailEnd type="triangle"/>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5251598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1"/>
          <p:cNvSpPr>
            <a:spLocks noGrp="1"/>
          </p:cNvSpPr>
          <p:nvPr>
            <p:ph type="title"/>
          </p:nvPr>
        </p:nvSpPr>
        <p:spPr>
          <a:xfrm>
            <a:off x="323528" y="0"/>
            <a:ext cx="8229600" cy="1125563"/>
          </a:xfrm>
        </p:spPr>
        <p:txBody>
          <a:bodyPr>
            <a:noAutofit/>
          </a:bodyPr>
          <a:lstStyle/>
          <a:p>
            <a:pPr algn="ctr"/>
            <a:r>
              <a:rPr lang="tr-TR" sz="3200" b="1" dirty="0" smtClean="0">
                <a:solidFill>
                  <a:srgbClr val="00206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a:r>
            <a:br>
              <a:rPr lang="tr-TR" sz="3200" b="1" dirty="0" smtClean="0">
                <a:solidFill>
                  <a:srgbClr val="00206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br>
            <a:r>
              <a:rPr lang="tr-TR" sz="3200" b="1" dirty="0" smtClean="0">
                <a:solidFill>
                  <a:srgbClr val="00206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4. ARAŞTIRMA ve GELİŞTİRME</a:t>
            </a:r>
            <a:endParaRPr lang="tr-TR" sz="3200" b="1" dirty="0">
              <a:solidFill>
                <a:srgbClr val="00206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5" name="Oval 4"/>
          <p:cNvSpPr/>
          <p:nvPr/>
        </p:nvSpPr>
        <p:spPr>
          <a:xfrm>
            <a:off x="3491880" y="3284984"/>
            <a:ext cx="2592289" cy="1497500"/>
          </a:xfrm>
          <a:prstGeom prst="ellipse">
            <a:avLst/>
          </a:prstGeom>
          <a:ln/>
        </p:spPr>
        <p:style>
          <a:lnRef idx="1">
            <a:schemeClr val="accent3"/>
          </a:lnRef>
          <a:fillRef idx="3">
            <a:schemeClr val="accent3"/>
          </a:fillRef>
          <a:effectRef idx="2">
            <a:schemeClr val="accent3"/>
          </a:effectRef>
          <a:fontRef idx="minor">
            <a:schemeClr val="lt1"/>
          </a:fontRef>
        </p:style>
        <p:txBody>
          <a:bodyPr lIns="182889" tIns="91445" rIns="182889" bIns="91445" rtlCol="0" anchor="ctr"/>
          <a:lstStyle/>
          <a:p>
            <a:pPr algn="ctr"/>
            <a:r>
              <a:rPr lang="tr-TR" sz="1400" b="1" dirty="0" smtClean="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ARAŞTIRMA ve GELİŞTİRME</a:t>
            </a:r>
            <a:endParaRPr lang="en-US" sz="14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6" name="Rounded Rectangle 6"/>
          <p:cNvSpPr/>
          <p:nvPr/>
        </p:nvSpPr>
        <p:spPr>
          <a:xfrm>
            <a:off x="3587372" y="5085184"/>
            <a:ext cx="2496797" cy="1215472"/>
          </a:xfrm>
          <a:prstGeom prst="roundRect">
            <a:avLst/>
          </a:prstGeom>
          <a:ln/>
        </p:spPr>
        <p:style>
          <a:lnRef idx="2">
            <a:schemeClr val="accent1">
              <a:shade val="50000"/>
            </a:schemeClr>
          </a:lnRef>
          <a:fillRef idx="1">
            <a:schemeClr val="accent1"/>
          </a:fillRef>
          <a:effectRef idx="0">
            <a:schemeClr val="accent1"/>
          </a:effectRef>
          <a:fontRef idx="minor">
            <a:schemeClr val="lt1"/>
          </a:fontRef>
        </p:style>
        <p:txBody>
          <a:bodyPr lIns="182889" tIns="91445" rIns="182889" bIns="91445" rtlCol="0" anchor="ctr"/>
          <a:lstStyle/>
          <a:p>
            <a:pPr algn="ctr"/>
            <a:r>
              <a:rPr lang="en-US" sz="1400" b="1" dirty="0" smtClean="0">
                <a:solidFill>
                  <a:schemeClr val="bg1"/>
                </a:solidFill>
                <a:latin typeface="Calibri" panose="020F0502020204030204" pitchFamily="34" charset="0"/>
                <a:cs typeface="Calibri" panose="020F0502020204030204" pitchFamily="34" charset="0"/>
              </a:rPr>
              <a:t>A</a:t>
            </a:r>
            <a:r>
              <a:rPr lang="tr-TR" sz="1400" b="1" dirty="0" smtClean="0">
                <a:solidFill>
                  <a:schemeClr val="bg1"/>
                </a:solidFill>
                <a:latin typeface="Calibri" panose="020F0502020204030204" pitchFamily="34" charset="0"/>
                <a:cs typeface="Calibri" panose="020F0502020204030204" pitchFamily="34" charset="0"/>
              </a:rPr>
              <a:t>RAŞTIRMA STRATEJİSİ</a:t>
            </a:r>
            <a:r>
              <a:rPr lang="en-US" sz="1400" b="1" dirty="0" smtClean="0">
                <a:solidFill>
                  <a:schemeClr val="bg1"/>
                </a:solidFill>
                <a:latin typeface="Calibri" panose="020F0502020204030204" pitchFamily="34" charset="0"/>
                <a:cs typeface="Calibri" panose="020F0502020204030204" pitchFamily="34" charset="0"/>
              </a:rPr>
              <a:t> </a:t>
            </a:r>
            <a:r>
              <a:rPr lang="en-US" sz="1400" b="1" dirty="0" err="1">
                <a:solidFill>
                  <a:schemeClr val="bg1"/>
                </a:solidFill>
                <a:latin typeface="Calibri" panose="020F0502020204030204" pitchFamily="34" charset="0"/>
                <a:cs typeface="Calibri" panose="020F0502020204030204" pitchFamily="34" charset="0"/>
              </a:rPr>
              <a:t>ve</a:t>
            </a:r>
            <a:r>
              <a:rPr lang="en-US" sz="1400" b="1" dirty="0">
                <a:solidFill>
                  <a:schemeClr val="bg1"/>
                </a:solidFill>
                <a:latin typeface="Calibri" panose="020F0502020204030204" pitchFamily="34" charset="0"/>
                <a:cs typeface="Calibri" panose="020F0502020204030204" pitchFamily="34" charset="0"/>
              </a:rPr>
              <a:t> </a:t>
            </a:r>
            <a:r>
              <a:rPr lang="tr-TR" sz="1400" b="1" dirty="0" smtClean="0">
                <a:solidFill>
                  <a:schemeClr val="bg1"/>
                </a:solidFill>
                <a:latin typeface="Calibri" panose="020F0502020204030204" pitchFamily="34" charset="0"/>
                <a:cs typeface="Calibri" panose="020F0502020204030204" pitchFamily="34" charset="0"/>
              </a:rPr>
              <a:t>HEDEFLERİ</a:t>
            </a:r>
            <a:endParaRPr lang="en-US" sz="1400" b="1" dirty="0">
              <a:solidFill>
                <a:schemeClr val="bg1"/>
              </a:solidFill>
              <a:latin typeface="Calibri" panose="020F0502020204030204" pitchFamily="34" charset="0"/>
              <a:cs typeface="Calibri" panose="020F0502020204030204" pitchFamily="34" charset="0"/>
            </a:endParaRPr>
          </a:p>
        </p:txBody>
      </p:sp>
      <p:sp>
        <p:nvSpPr>
          <p:cNvPr id="7" name="Rounded Rectangle 6"/>
          <p:cNvSpPr/>
          <p:nvPr/>
        </p:nvSpPr>
        <p:spPr>
          <a:xfrm>
            <a:off x="323528" y="3284984"/>
            <a:ext cx="2496797" cy="1294967"/>
          </a:xfrm>
          <a:prstGeom prst="roundRect">
            <a:avLst/>
          </a:prstGeom>
          <a:ln/>
        </p:spPr>
        <p:style>
          <a:lnRef idx="2">
            <a:schemeClr val="accent1">
              <a:shade val="50000"/>
            </a:schemeClr>
          </a:lnRef>
          <a:fillRef idx="1">
            <a:schemeClr val="accent1"/>
          </a:fillRef>
          <a:effectRef idx="0">
            <a:schemeClr val="accent1"/>
          </a:effectRef>
          <a:fontRef idx="minor">
            <a:schemeClr val="lt1"/>
          </a:fontRef>
        </p:style>
        <p:txBody>
          <a:bodyPr lIns="182889" tIns="91445" rIns="182889" bIns="91445" rtlCol="0" anchor="ctr"/>
          <a:lstStyle/>
          <a:p>
            <a:pPr algn="ctr"/>
            <a:r>
              <a:rPr lang="tr-TR" sz="1400" b="1" dirty="0" smtClean="0">
                <a:solidFill>
                  <a:schemeClr val="bg1"/>
                </a:solidFill>
                <a:latin typeface="Calibri" panose="020F0502020204030204" pitchFamily="34" charset="0"/>
                <a:cs typeface="Calibri" panose="020F0502020204030204" pitchFamily="34" charset="0"/>
              </a:rPr>
              <a:t>ARAŞTIRMA KAYNAKLARI</a:t>
            </a:r>
            <a:endParaRPr lang="en-US" sz="1400" b="1" dirty="0">
              <a:solidFill>
                <a:schemeClr val="bg1"/>
              </a:solidFill>
              <a:latin typeface="Calibri" panose="020F0502020204030204" pitchFamily="34" charset="0"/>
              <a:cs typeface="Calibri" panose="020F0502020204030204" pitchFamily="34" charset="0"/>
            </a:endParaRPr>
          </a:p>
        </p:txBody>
      </p:sp>
      <p:sp>
        <p:nvSpPr>
          <p:cNvPr id="8" name="Rounded Rectangle 6"/>
          <p:cNvSpPr/>
          <p:nvPr/>
        </p:nvSpPr>
        <p:spPr>
          <a:xfrm>
            <a:off x="3491880" y="1628800"/>
            <a:ext cx="2496797" cy="1294967"/>
          </a:xfrm>
          <a:prstGeom prst="roundRect">
            <a:avLst/>
          </a:prstGeom>
          <a:ln/>
        </p:spPr>
        <p:style>
          <a:lnRef idx="2">
            <a:schemeClr val="accent1">
              <a:shade val="50000"/>
            </a:schemeClr>
          </a:lnRef>
          <a:fillRef idx="1">
            <a:schemeClr val="accent1"/>
          </a:fillRef>
          <a:effectRef idx="0">
            <a:schemeClr val="accent1"/>
          </a:effectRef>
          <a:fontRef idx="minor">
            <a:schemeClr val="lt1"/>
          </a:fontRef>
        </p:style>
        <p:txBody>
          <a:bodyPr lIns="182889" tIns="91445" rIns="182889" bIns="91445" rtlCol="0" anchor="ctr"/>
          <a:lstStyle/>
          <a:p>
            <a:pPr algn="ctr"/>
            <a:r>
              <a:rPr lang="tr-TR" sz="1400" b="1" dirty="0" smtClean="0">
                <a:solidFill>
                  <a:schemeClr val="bg1"/>
                </a:solidFill>
                <a:latin typeface="Calibri" panose="020F0502020204030204" pitchFamily="34" charset="0"/>
                <a:cs typeface="Calibri" panose="020F0502020204030204" pitchFamily="34" charset="0"/>
              </a:rPr>
              <a:t>ARAŞTIRMA KADROSU</a:t>
            </a:r>
            <a:endParaRPr lang="en-US" sz="1400" b="1" dirty="0">
              <a:solidFill>
                <a:schemeClr val="bg1"/>
              </a:solidFill>
              <a:latin typeface="Calibri" panose="020F0502020204030204" pitchFamily="34" charset="0"/>
              <a:cs typeface="Calibri" panose="020F0502020204030204" pitchFamily="34" charset="0"/>
            </a:endParaRPr>
          </a:p>
        </p:txBody>
      </p:sp>
      <p:sp>
        <p:nvSpPr>
          <p:cNvPr id="9" name="Rounded Rectangle 6"/>
          <p:cNvSpPr/>
          <p:nvPr/>
        </p:nvSpPr>
        <p:spPr>
          <a:xfrm>
            <a:off x="6390245" y="3284983"/>
            <a:ext cx="2664296" cy="1294967"/>
          </a:xfrm>
          <a:prstGeom prst="roundRect">
            <a:avLst/>
          </a:prstGeom>
          <a:ln/>
        </p:spPr>
        <p:style>
          <a:lnRef idx="2">
            <a:schemeClr val="accent1">
              <a:shade val="50000"/>
            </a:schemeClr>
          </a:lnRef>
          <a:fillRef idx="1">
            <a:schemeClr val="accent1"/>
          </a:fillRef>
          <a:effectRef idx="0">
            <a:schemeClr val="accent1"/>
          </a:effectRef>
          <a:fontRef idx="minor">
            <a:schemeClr val="lt1"/>
          </a:fontRef>
        </p:style>
        <p:txBody>
          <a:bodyPr lIns="182889" tIns="91445" rIns="182889" bIns="91445" rtlCol="0" anchor="ctr"/>
          <a:lstStyle/>
          <a:p>
            <a:pPr algn="ctr"/>
            <a:r>
              <a:rPr lang="tr-TR" sz="1400" b="1" dirty="0" smtClean="0">
                <a:solidFill>
                  <a:schemeClr val="bg1"/>
                </a:solidFill>
                <a:latin typeface="Calibri" panose="020F0502020204030204" pitchFamily="34" charset="0"/>
                <a:cs typeface="Calibri" panose="020F0502020204030204" pitchFamily="34" charset="0"/>
              </a:rPr>
              <a:t>ARAŞTIRMA PERFORMANSININ İZLENMESİ ve İYİLEŞTİRİLMESİ</a:t>
            </a:r>
            <a:endParaRPr lang="en-US" sz="1400" b="1" dirty="0">
              <a:solidFill>
                <a:schemeClr val="bg1"/>
              </a:solidFill>
              <a:latin typeface="Calibri" panose="020F0502020204030204" pitchFamily="34" charset="0"/>
              <a:cs typeface="Calibri" panose="020F0502020204030204" pitchFamily="34" charset="0"/>
            </a:endParaRPr>
          </a:p>
        </p:txBody>
      </p:sp>
      <p:cxnSp>
        <p:nvCxnSpPr>
          <p:cNvPr id="12" name="Düz Ok Bağlayıcısı 11"/>
          <p:cNvCxnSpPr/>
          <p:nvPr/>
        </p:nvCxnSpPr>
        <p:spPr>
          <a:xfrm>
            <a:off x="2689933" y="3885102"/>
            <a:ext cx="897439" cy="0"/>
          </a:xfrm>
          <a:prstGeom prst="straightConnector1">
            <a:avLst/>
          </a:prstGeom>
          <a:ln w="38100" cmpd="sng">
            <a:tailEnd type="triangle"/>
          </a:ln>
        </p:spPr>
        <p:style>
          <a:lnRef idx="3">
            <a:schemeClr val="dk1"/>
          </a:lnRef>
          <a:fillRef idx="0">
            <a:schemeClr val="dk1"/>
          </a:fillRef>
          <a:effectRef idx="2">
            <a:schemeClr val="dk1"/>
          </a:effectRef>
          <a:fontRef idx="minor">
            <a:schemeClr val="tx1"/>
          </a:fontRef>
        </p:style>
      </p:cxnSp>
      <p:cxnSp>
        <p:nvCxnSpPr>
          <p:cNvPr id="20" name="Düz Ok Bağlayıcısı 19"/>
          <p:cNvCxnSpPr>
            <a:stCxn id="9" idx="1"/>
          </p:cNvCxnSpPr>
          <p:nvPr/>
        </p:nvCxnSpPr>
        <p:spPr>
          <a:xfrm flipH="1">
            <a:off x="6090643" y="3932467"/>
            <a:ext cx="299602" cy="0"/>
          </a:xfrm>
          <a:prstGeom prst="straightConnector1">
            <a:avLst/>
          </a:prstGeom>
          <a:ln w="38100" cmpd="sng">
            <a:tailEnd type="triangle"/>
          </a:ln>
        </p:spPr>
        <p:style>
          <a:lnRef idx="3">
            <a:schemeClr val="dk1"/>
          </a:lnRef>
          <a:fillRef idx="0">
            <a:schemeClr val="dk1"/>
          </a:fillRef>
          <a:effectRef idx="2">
            <a:schemeClr val="dk1"/>
          </a:effectRef>
          <a:fontRef idx="minor">
            <a:schemeClr val="tx1"/>
          </a:fontRef>
        </p:style>
      </p:cxnSp>
      <p:cxnSp>
        <p:nvCxnSpPr>
          <p:cNvPr id="22" name="Düz Ok Bağlayıcısı 21"/>
          <p:cNvCxnSpPr/>
          <p:nvPr/>
        </p:nvCxnSpPr>
        <p:spPr>
          <a:xfrm>
            <a:off x="4804023" y="2930366"/>
            <a:ext cx="0" cy="354618"/>
          </a:xfrm>
          <a:prstGeom prst="straightConnector1">
            <a:avLst/>
          </a:prstGeom>
          <a:ln w="38100" cmpd="sng">
            <a:tailEnd type="triangle"/>
          </a:ln>
        </p:spPr>
        <p:style>
          <a:lnRef idx="3">
            <a:schemeClr val="dk1"/>
          </a:lnRef>
          <a:fillRef idx="0">
            <a:schemeClr val="dk1"/>
          </a:fillRef>
          <a:effectRef idx="2">
            <a:schemeClr val="dk1"/>
          </a:effectRef>
          <a:fontRef idx="minor">
            <a:schemeClr val="tx1"/>
          </a:fontRef>
        </p:style>
      </p:cxnSp>
      <p:cxnSp>
        <p:nvCxnSpPr>
          <p:cNvPr id="27" name="Düz Ok Bağlayıcısı 26"/>
          <p:cNvCxnSpPr/>
          <p:nvPr/>
        </p:nvCxnSpPr>
        <p:spPr>
          <a:xfrm flipV="1">
            <a:off x="4788024" y="4782168"/>
            <a:ext cx="0" cy="375024"/>
          </a:xfrm>
          <a:prstGeom prst="straightConnector1">
            <a:avLst/>
          </a:prstGeom>
          <a:ln w="38100" cmpd="sng">
            <a:tailEnd type="triangle"/>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040991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1"/>
          <p:cNvSpPr>
            <a:spLocks noGrp="1"/>
          </p:cNvSpPr>
          <p:nvPr>
            <p:ph type="title"/>
          </p:nvPr>
        </p:nvSpPr>
        <p:spPr>
          <a:xfrm>
            <a:off x="323528" y="0"/>
            <a:ext cx="8229600" cy="923539"/>
          </a:xfrm>
        </p:spPr>
        <p:txBody>
          <a:bodyPr>
            <a:noAutofit/>
          </a:bodyPr>
          <a:lstStyle/>
          <a:p>
            <a:pPr algn="ctr"/>
            <a:r>
              <a:rPr lang="tr-TR" sz="3200" b="1" dirty="0" smtClean="0">
                <a:solidFill>
                  <a:srgbClr val="00206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a:r>
            <a:br>
              <a:rPr lang="tr-TR" sz="3200" b="1" dirty="0" smtClean="0">
                <a:solidFill>
                  <a:srgbClr val="00206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br>
            <a:r>
              <a:rPr lang="tr-TR" sz="3200" b="1" dirty="0" smtClean="0">
                <a:solidFill>
                  <a:srgbClr val="00206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5. YÖNETİM SİSTEMİ</a:t>
            </a:r>
            <a:endParaRPr lang="tr-TR" sz="3200" b="1" dirty="0">
              <a:solidFill>
                <a:srgbClr val="00206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5" name="İçerik Yer Tutucusu 2"/>
          <p:cNvSpPr>
            <a:spLocks noGrp="1"/>
          </p:cNvSpPr>
          <p:nvPr>
            <p:ph idx="1"/>
          </p:nvPr>
        </p:nvSpPr>
        <p:spPr>
          <a:xfrm>
            <a:off x="232892" y="1556792"/>
            <a:ext cx="8536260" cy="4752528"/>
          </a:xfrm>
        </p:spPr>
        <p:txBody>
          <a:bodyPr>
            <a:noAutofit/>
          </a:bodyPr>
          <a:lstStyle/>
          <a:p>
            <a:pPr marL="0" indent="0">
              <a:buClr>
                <a:srgbClr val="C00000"/>
              </a:buClr>
              <a:buNone/>
            </a:pPr>
            <a:endParaRPr lang="tr-TR" sz="3200" dirty="0" smtClean="0"/>
          </a:p>
          <a:p>
            <a:pPr marL="0" indent="0" algn="just">
              <a:buClr>
                <a:srgbClr val="C00000"/>
              </a:buClr>
              <a:buNone/>
            </a:pPr>
            <a:endParaRPr lang="tr-TR" sz="3200" dirty="0">
              <a:latin typeface="Arial"/>
              <a:cs typeface="Arial"/>
            </a:endParaRPr>
          </a:p>
          <a:p>
            <a:pPr algn="just">
              <a:buClr>
                <a:srgbClr val="C00000"/>
              </a:buClr>
            </a:pPr>
            <a:endParaRPr lang="tr-TR" sz="3200" dirty="0" smtClean="0">
              <a:latin typeface="Arial"/>
              <a:cs typeface="Arial"/>
            </a:endParaRPr>
          </a:p>
          <a:p>
            <a:pPr algn="just">
              <a:buClr>
                <a:srgbClr val="C00000"/>
              </a:buClr>
            </a:pPr>
            <a:endParaRPr lang="tr-TR" sz="3200" dirty="0">
              <a:latin typeface="Arial"/>
              <a:cs typeface="Arial"/>
            </a:endParaRPr>
          </a:p>
          <a:p>
            <a:pPr marL="0" indent="0" algn="just">
              <a:buClr>
                <a:srgbClr val="C00000"/>
              </a:buClr>
              <a:buNone/>
            </a:pPr>
            <a:endParaRPr lang="tr-TR" sz="2800" b="1" i="1" dirty="0" smtClean="0">
              <a:solidFill>
                <a:srgbClr val="C00000"/>
              </a:solidFill>
            </a:endParaRPr>
          </a:p>
          <a:p>
            <a:pPr marL="0" indent="0" algn="just">
              <a:buClr>
                <a:srgbClr val="C00000"/>
              </a:buClr>
              <a:buNone/>
            </a:pPr>
            <a:endParaRPr lang="tr-TR" sz="2800" b="1" i="1" dirty="0">
              <a:solidFill>
                <a:srgbClr val="C00000"/>
              </a:solidFill>
            </a:endParaRPr>
          </a:p>
          <a:p>
            <a:pPr marL="0" indent="0" algn="just">
              <a:buClr>
                <a:srgbClr val="C00000"/>
              </a:buClr>
              <a:buNone/>
            </a:pPr>
            <a:endParaRPr lang="tr-TR" sz="2800" dirty="0" smtClean="0">
              <a:latin typeface="Arial"/>
              <a:cs typeface="Arial"/>
            </a:endParaRPr>
          </a:p>
        </p:txBody>
      </p:sp>
      <p:sp>
        <p:nvSpPr>
          <p:cNvPr id="6" name="Oval 5"/>
          <p:cNvSpPr/>
          <p:nvPr/>
        </p:nvSpPr>
        <p:spPr>
          <a:xfrm>
            <a:off x="3451379" y="4311420"/>
            <a:ext cx="2145749" cy="1791536"/>
          </a:xfrm>
          <a:prstGeom prst="ellipse">
            <a:avLst/>
          </a:prstGeom>
          <a:ln/>
        </p:spPr>
        <p:style>
          <a:lnRef idx="3">
            <a:schemeClr val="lt1"/>
          </a:lnRef>
          <a:fillRef idx="1">
            <a:schemeClr val="accent3"/>
          </a:fillRef>
          <a:effectRef idx="1">
            <a:schemeClr val="accent3"/>
          </a:effectRef>
          <a:fontRef idx="minor">
            <a:schemeClr val="lt1"/>
          </a:fontRef>
        </p:style>
        <p:txBody>
          <a:bodyPr lIns="182889" tIns="91445" rIns="182889" bIns="91445" rtlCol="0" anchor="ctr"/>
          <a:lstStyle/>
          <a:p>
            <a:pPr algn="ctr"/>
            <a:r>
              <a:rPr lang="tr-TR" sz="1400" b="1" dirty="0" smtClean="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YÖNETİM SİSTEMİ</a:t>
            </a:r>
            <a:endParaRPr lang="en-US" sz="14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cxnSp>
        <p:nvCxnSpPr>
          <p:cNvPr id="7" name="Düz Ok Bağlayıcısı 6"/>
          <p:cNvCxnSpPr>
            <a:endCxn id="6" idx="2"/>
          </p:cNvCxnSpPr>
          <p:nvPr/>
        </p:nvCxnSpPr>
        <p:spPr>
          <a:xfrm flipV="1">
            <a:off x="2785425" y="5207188"/>
            <a:ext cx="665954" cy="299135"/>
          </a:xfrm>
          <a:prstGeom prst="straightConnector1">
            <a:avLst/>
          </a:prstGeom>
          <a:ln w="38100" cmpd="sng">
            <a:tailEnd type="triangle"/>
          </a:ln>
        </p:spPr>
        <p:style>
          <a:lnRef idx="3">
            <a:schemeClr val="dk1"/>
          </a:lnRef>
          <a:fillRef idx="0">
            <a:schemeClr val="dk1"/>
          </a:fillRef>
          <a:effectRef idx="2">
            <a:schemeClr val="dk1"/>
          </a:effectRef>
          <a:fontRef idx="minor">
            <a:schemeClr val="tx1"/>
          </a:fontRef>
        </p:style>
      </p:cxnSp>
      <p:sp>
        <p:nvSpPr>
          <p:cNvPr id="8" name="Rounded Rectangle 6"/>
          <p:cNvSpPr/>
          <p:nvPr/>
        </p:nvSpPr>
        <p:spPr>
          <a:xfrm>
            <a:off x="232892" y="4725144"/>
            <a:ext cx="2496797" cy="1431496"/>
          </a:xfrm>
          <a:prstGeom prst="roundRect">
            <a:avLst/>
          </a:prstGeom>
          <a:ln/>
        </p:spPr>
        <p:style>
          <a:lnRef idx="2">
            <a:schemeClr val="accent1">
              <a:shade val="50000"/>
            </a:schemeClr>
          </a:lnRef>
          <a:fillRef idx="1">
            <a:schemeClr val="accent1"/>
          </a:fillRef>
          <a:effectRef idx="0">
            <a:schemeClr val="accent1"/>
          </a:effectRef>
          <a:fontRef idx="minor">
            <a:schemeClr val="lt1"/>
          </a:fontRef>
        </p:style>
        <p:txBody>
          <a:bodyPr lIns="182889" tIns="91445" rIns="182889" bIns="91445" rtlCol="0" anchor="ctr"/>
          <a:lstStyle/>
          <a:p>
            <a:pPr algn="ctr"/>
            <a:r>
              <a:rPr lang="tr-TR" sz="1400" b="1" dirty="0" smtClean="0">
                <a:solidFill>
                  <a:schemeClr val="bg1"/>
                </a:solidFill>
                <a:latin typeface="Calibri" panose="020F0502020204030204" pitchFamily="34" charset="0"/>
                <a:cs typeface="Calibri" panose="020F0502020204030204" pitchFamily="34" charset="0"/>
              </a:rPr>
              <a:t>YÖNETİM ve İDARİ BİRİMLERİN YAPISI</a:t>
            </a:r>
            <a:endParaRPr lang="en-US" sz="1400" b="1" dirty="0">
              <a:solidFill>
                <a:schemeClr val="bg1"/>
              </a:solidFill>
              <a:latin typeface="Calibri" panose="020F0502020204030204" pitchFamily="34" charset="0"/>
              <a:cs typeface="Calibri" panose="020F0502020204030204" pitchFamily="34" charset="0"/>
            </a:endParaRPr>
          </a:p>
        </p:txBody>
      </p:sp>
      <p:sp>
        <p:nvSpPr>
          <p:cNvPr id="9" name="Rounded Rectangle 6"/>
          <p:cNvSpPr/>
          <p:nvPr/>
        </p:nvSpPr>
        <p:spPr>
          <a:xfrm>
            <a:off x="232892" y="3102162"/>
            <a:ext cx="2496797" cy="1294967"/>
          </a:xfrm>
          <a:prstGeom prst="roundRect">
            <a:avLst/>
          </a:prstGeom>
          <a:ln/>
        </p:spPr>
        <p:style>
          <a:lnRef idx="2">
            <a:schemeClr val="accent1">
              <a:shade val="50000"/>
            </a:schemeClr>
          </a:lnRef>
          <a:fillRef idx="1">
            <a:schemeClr val="accent1"/>
          </a:fillRef>
          <a:effectRef idx="0">
            <a:schemeClr val="accent1"/>
          </a:effectRef>
          <a:fontRef idx="minor">
            <a:schemeClr val="lt1"/>
          </a:fontRef>
        </p:style>
        <p:txBody>
          <a:bodyPr lIns="182889" tIns="91445" rIns="182889" bIns="91445" rtlCol="0" anchor="ctr"/>
          <a:lstStyle/>
          <a:p>
            <a:pPr algn="ctr"/>
            <a:r>
              <a:rPr lang="tr-TR" sz="1400" b="1" dirty="0" smtClean="0">
                <a:solidFill>
                  <a:schemeClr val="bg1"/>
                </a:solidFill>
                <a:latin typeface="Calibri" panose="020F0502020204030204" pitchFamily="34" charset="0"/>
                <a:cs typeface="Calibri" panose="020F0502020204030204" pitchFamily="34" charset="0"/>
              </a:rPr>
              <a:t>KAYNAKLARIN YÖNETİMİ</a:t>
            </a:r>
            <a:endParaRPr lang="en-US" sz="1400" b="1" dirty="0">
              <a:solidFill>
                <a:schemeClr val="bg1"/>
              </a:solidFill>
              <a:latin typeface="Calibri" panose="020F0502020204030204" pitchFamily="34" charset="0"/>
              <a:cs typeface="Calibri" panose="020F0502020204030204" pitchFamily="34" charset="0"/>
            </a:endParaRPr>
          </a:p>
        </p:txBody>
      </p:sp>
      <p:sp>
        <p:nvSpPr>
          <p:cNvPr id="10" name="Rounded Rectangle 6"/>
          <p:cNvSpPr/>
          <p:nvPr/>
        </p:nvSpPr>
        <p:spPr>
          <a:xfrm>
            <a:off x="2027457" y="1700808"/>
            <a:ext cx="2496797" cy="1294967"/>
          </a:xfrm>
          <a:prstGeom prst="roundRect">
            <a:avLst/>
          </a:prstGeom>
          <a:ln/>
        </p:spPr>
        <p:style>
          <a:lnRef idx="2">
            <a:schemeClr val="accent1">
              <a:shade val="50000"/>
            </a:schemeClr>
          </a:lnRef>
          <a:fillRef idx="1">
            <a:schemeClr val="accent1"/>
          </a:fillRef>
          <a:effectRef idx="0">
            <a:schemeClr val="accent1"/>
          </a:effectRef>
          <a:fontRef idx="minor">
            <a:schemeClr val="lt1"/>
          </a:fontRef>
        </p:style>
        <p:txBody>
          <a:bodyPr lIns="182889" tIns="91445" rIns="182889" bIns="91445" rtlCol="0" anchor="ctr"/>
          <a:lstStyle/>
          <a:p>
            <a:pPr algn="ctr"/>
            <a:r>
              <a:rPr lang="tr-TR" sz="1400" b="1" dirty="0" smtClean="0">
                <a:solidFill>
                  <a:schemeClr val="bg1"/>
                </a:solidFill>
                <a:latin typeface="Calibri" panose="020F0502020204030204" pitchFamily="34" charset="0"/>
                <a:cs typeface="Calibri" panose="020F0502020204030204" pitchFamily="34" charset="0"/>
              </a:rPr>
              <a:t>BİLGİ YÖNETİM SİSTEMİ</a:t>
            </a:r>
            <a:endParaRPr lang="en-US" sz="1400" b="1" dirty="0">
              <a:solidFill>
                <a:schemeClr val="bg1"/>
              </a:solidFill>
              <a:latin typeface="Calibri" panose="020F0502020204030204" pitchFamily="34" charset="0"/>
              <a:cs typeface="Calibri" panose="020F0502020204030204" pitchFamily="34" charset="0"/>
            </a:endParaRPr>
          </a:p>
        </p:txBody>
      </p:sp>
      <p:sp>
        <p:nvSpPr>
          <p:cNvPr id="11" name="Rounded Rectangle 6"/>
          <p:cNvSpPr/>
          <p:nvPr/>
        </p:nvSpPr>
        <p:spPr>
          <a:xfrm>
            <a:off x="5004048" y="1700808"/>
            <a:ext cx="2496797" cy="1294967"/>
          </a:xfrm>
          <a:prstGeom prst="roundRect">
            <a:avLst/>
          </a:prstGeom>
          <a:ln/>
        </p:spPr>
        <p:style>
          <a:lnRef idx="2">
            <a:schemeClr val="accent1">
              <a:shade val="50000"/>
            </a:schemeClr>
          </a:lnRef>
          <a:fillRef idx="1">
            <a:schemeClr val="accent1"/>
          </a:fillRef>
          <a:effectRef idx="0">
            <a:schemeClr val="accent1"/>
          </a:effectRef>
          <a:fontRef idx="minor">
            <a:schemeClr val="lt1"/>
          </a:fontRef>
        </p:style>
        <p:txBody>
          <a:bodyPr lIns="182889" tIns="91445" rIns="182889" bIns="91445" rtlCol="0" anchor="ctr"/>
          <a:lstStyle/>
          <a:p>
            <a:pPr algn="ctr"/>
            <a:r>
              <a:rPr lang="en-US" sz="1400" b="1" dirty="0">
                <a:solidFill>
                  <a:schemeClr val="bg1"/>
                </a:solidFill>
                <a:latin typeface="Calibri" panose="020F0502020204030204" pitchFamily="34" charset="0"/>
                <a:cs typeface="Calibri" panose="020F0502020204030204" pitchFamily="34" charset="0"/>
              </a:rPr>
              <a:t>KURUM DIŞINDAN TEDARİK EDİLEN HİZMETLERİN KALİTESİ</a:t>
            </a:r>
          </a:p>
        </p:txBody>
      </p:sp>
      <p:sp>
        <p:nvSpPr>
          <p:cNvPr id="12" name="Rounded Rectangle 6"/>
          <p:cNvSpPr/>
          <p:nvPr/>
        </p:nvSpPr>
        <p:spPr>
          <a:xfrm>
            <a:off x="6300192" y="3149479"/>
            <a:ext cx="2504954" cy="1411399"/>
          </a:xfrm>
          <a:prstGeom prst="roundRect">
            <a:avLst/>
          </a:prstGeom>
          <a:ln/>
        </p:spPr>
        <p:style>
          <a:lnRef idx="2">
            <a:schemeClr val="accent1">
              <a:shade val="50000"/>
            </a:schemeClr>
          </a:lnRef>
          <a:fillRef idx="1">
            <a:schemeClr val="accent1"/>
          </a:fillRef>
          <a:effectRef idx="0">
            <a:schemeClr val="accent1"/>
          </a:effectRef>
          <a:fontRef idx="minor">
            <a:schemeClr val="lt1"/>
          </a:fontRef>
        </p:style>
        <p:txBody>
          <a:bodyPr lIns="182889" tIns="91445" rIns="182889" bIns="91445" rtlCol="0" anchor="ctr"/>
          <a:lstStyle/>
          <a:p>
            <a:pPr algn="ctr"/>
            <a:r>
              <a:rPr lang="en-US" sz="1400" b="1" dirty="0">
                <a:solidFill>
                  <a:schemeClr val="bg1"/>
                </a:solidFill>
                <a:latin typeface="Calibri" panose="020F0502020204030204" pitchFamily="34" charset="0"/>
                <a:cs typeface="Calibri" panose="020F0502020204030204" pitchFamily="34" charset="0"/>
              </a:rPr>
              <a:t>KAMUOYUNU BİLGİLENDİRME</a:t>
            </a:r>
          </a:p>
        </p:txBody>
      </p:sp>
      <p:sp>
        <p:nvSpPr>
          <p:cNvPr id="13" name="Rounded Rectangle 6"/>
          <p:cNvSpPr/>
          <p:nvPr/>
        </p:nvSpPr>
        <p:spPr>
          <a:xfrm>
            <a:off x="6252447" y="4712631"/>
            <a:ext cx="2712041" cy="1444009"/>
          </a:xfrm>
          <a:prstGeom prst="roundRect">
            <a:avLst/>
          </a:prstGeom>
          <a:ln/>
        </p:spPr>
        <p:style>
          <a:lnRef idx="2">
            <a:schemeClr val="accent1">
              <a:shade val="50000"/>
            </a:schemeClr>
          </a:lnRef>
          <a:fillRef idx="1">
            <a:schemeClr val="accent1"/>
          </a:fillRef>
          <a:effectRef idx="0">
            <a:schemeClr val="accent1"/>
          </a:effectRef>
          <a:fontRef idx="minor">
            <a:schemeClr val="lt1"/>
          </a:fontRef>
        </p:style>
        <p:txBody>
          <a:bodyPr lIns="182889" tIns="91445" rIns="182889" bIns="91445" rtlCol="0" anchor="ctr"/>
          <a:lstStyle/>
          <a:p>
            <a:pPr algn="ctr"/>
            <a:r>
              <a:rPr lang="en-US" sz="1400" b="1" dirty="0">
                <a:solidFill>
                  <a:schemeClr val="bg1"/>
                </a:solidFill>
                <a:latin typeface="Calibri" panose="020F0502020204030204" pitchFamily="34" charset="0"/>
                <a:cs typeface="Calibri" panose="020F0502020204030204" pitchFamily="34" charset="0"/>
              </a:rPr>
              <a:t>YÖNETİMİN ETKİNLİĞİ </a:t>
            </a:r>
            <a:r>
              <a:rPr lang="en-US" sz="1400" b="1" dirty="0" err="1">
                <a:solidFill>
                  <a:schemeClr val="bg1"/>
                </a:solidFill>
                <a:latin typeface="Calibri" panose="020F0502020204030204" pitchFamily="34" charset="0"/>
                <a:cs typeface="Calibri" panose="020F0502020204030204" pitchFamily="34" charset="0"/>
              </a:rPr>
              <a:t>ve</a:t>
            </a:r>
            <a:r>
              <a:rPr lang="en-US" sz="1400" b="1" dirty="0">
                <a:solidFill>
                  <a:schemeClr val="bg1"/>
                </a:solidFill>
                <a:latin typeface="Calibri" panose="020F0502020204030204" pitchFamily="34" charset="0"/>
                <a:cs typeface="Calibri" panose="020F0502020204030204" pitchFamily="34" charset="0"/>
              </a:rPr>
              <a:t> HESAP VEREBİLİRLİĞİ</a:t>
            </a:r>
          </a:p>
        </p:txBody>
      </p:sp>
      <p:cxnSp>
        <p:nvCxnSpPr>
          <p:cNvPr id="14" name="Düz Ok Bağlayıcısı 13"/>
          <p:cNvCxnSpPr>
            <a:endCxn id="6" idx="1"/>
          </p:cNvCxnSpPr>
          <p:nvPr/>
        </p:nvCxnSpPr>
        <p:spPr>
          <a:xfrm>
            <a:off x="2785425" y="3695961"/>
            <a:ext cx="980192" cy="877823"/>
          </a:xfrm>
          <a:prstGeom prst="straightConnector1">
            <a:avLst/>
          </a:prstGeom>
          <a:ln w="38100" cmpd="sng">
            <a:tailEnd type="triangle"/>
          </a:ln>
        </p:spPr>
        <p:style>
          <a:lnRef idx="3">
            <a:schemeClr val="dk1"/>
          </a:lnRef>
          <a:fillRef idx="0">
            <a:schemeClr val="dk1"/>
          </a:fillRef>
          <a:effectRef idx="2">
            <a:schemeClr val="dk1"/>
          </a:effectRef>
          <a:fontRef idx="minor">
            <a:schemeClr val="tx1"/>
          </a:fontRef>
        </p:style>
      </p:cxnSp>
      <p:cxnSp>
        <p:nvCxnSpPr>
          <p:cNvPr id="15" name="Düz Ok Bağlayıcısı 14"/>
          <p:cNvCxnSpPr>
            <a:endCxn id="6" idx="0"/>
          </p:cNvCxnSpPr>
          <p:nvPr/>
        </p:nvCxnSpPr>
        <p:spPr>
          <a:xfrm>
            <a:off x="3603779" y="3042419"/>
            <a:ext cx="920475" cy="1269001"/>
          </a:xfrm>
          <a:prstGeom prst="straightConnector1">
            <a:avLst/>
          </a:prstGeom>
          <a:ln w="38100" cmpd="sng">
            <a:tailEnd type="triangle"/>
          </a:ln>
        </p:spPr>
        <p:style>
          <a:lnRef idx="3">
            <a:schemeClr val="dk1"/>
          </a:lnRef>
          <a:fillRef idx="0">
            <a:schemeClr val="dk1"/>
          </a:fillRef>
          <a:effectRef idx="2">
            <a:schemeClr val="dk1"/>
          </a:effectRef>
          <a:fontRef idx="minor">
            <a:schemeClr val="tx1"/>
          </a:fontRef>
        </p:style>
      </p:cxnSp>
      <p:cxnSp>
        <p:nvCxnSpPr>
          <p:cNvPr id="16" name="Düz Ok Bağlayıcısı 15"/>
          <p:cNvCxnSpPr/>
          <p:nvPr/>
        </p:nvCxnSpPr>
        <p:spPr>
          <a:xfrm flipH="1">
            <a:off x="4992091" y="3024296"/>
            <a:ext cx="896214" cy="1372833"/>
          </a:xfrm>
          <a:prstGeom prst="straightConnector1">
            <a:avLst/>
          </a:prstGeom>
          <a:ln w="38100" cmpd="sng">
            <a:tailEnd type="triangle"/>
          </a:ln>
        </p:spPr>
        <p:style>
          <a:lnRef idx="3">
            <a:schemeClr val="dk1"/>
          </a:lnRef>
          <a:fillRef idx="0">
            <a:schemeClr val="dk1"/>
          </a:fillRef>
          <a:effectRef idx="2">
            <a:schemeClr val="dk1"/>
          </a:effectRef>
          <a:fontRef idx="minor">
            <a:schemeClr val="tx1"/>
          </a:fontRef>
        </p:style>
      </p:cxnSp>
      <p:cxnSp>
        <p:nvCxnSpPr>
          <p:cNvPr id="17" name="Düz Ok Bağlayıcısı 16"/>
          <p:cNvCxnSpPr/>
          <p:nvPr/>
        </p:nvCxnSpPr>
        <p:spPr>
          <a:xfrm flipH="1">
            <a:off x="5524163" y="3937355"/>
            <a:ext cx="728284" cy="919548"/>
          </a:xfrm>
          <a:prstGeom prst="straightConnector1">
            <a:avLst/>
          </a:prstGeom>
          <a:ln w="38100" cmpd="sng">
            <a:tailEnd type="triangle"/>
          </a:ln>
        </p:spPr>
        <p:style>
          <a:lnRef idx="3">
            <a:schemeClr val="dk1"/>
          </a:lnRef>
          <a:fillRef idx="0">
            <a:schemeClr val="dk1"/>
          </a:fillRef>
          <a:effectRef idx="2">
            <a:schemeClr val="dk1"/>
          </a:effectRef>
          <a:fontRef idx="minor">
            <a:schemeClr val="tx1"/>
          </a:fontRef>
        </p:style>
      </p:cxnSp>
      <p:cxnSp>
        <p:nvCxnSpPr>
          <p:cNvPr id="18" name="Düz Ok Bağlayıcısı 17"/>
          <p:cNvCxnSpPr/>
          <p:nvPr/>
        </p:nvCxnSpPr>
        <p:spPr>
          <a:xfrm flipH="1" flipV="1">
            <a:off x="5597128" y="5394616"/>
            <a:ext cx="655318" cy="152400"/>
          </a:xfrm>
          <a:prstGeom prst="straightConnector1">
            <a:avLst/>
          </a:prstGeom>
          <a:ln w="38100" cmpd="sng">
            <a:tailEnd type="triangle"/>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408841953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960266"/>
          </a:xfrm>
        </p:spPr>
        <p:txBody>
          <a:bodyPr/>
          <a:lstStyle/>
          <a:p>
            <a:r>
              <a:rPr lang="tr-TR" sz="3200" b="1" dirty="0" smtClean="0">
                <a:solidFill>
                  <a:srgbClr val="00206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6. SONUÇ ve DEĞERLENDİRME</a:t>
            </a:r>
            <a:endParaRPr lang="en-US" sz="3200" dirty="0">
              <a:solidFill>
                <a:srgbClr val="002060"/>
              </a:solidFill>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549275" y="2133199"/>
            <a:ext cx="8042276" cy="3080639"/>
          </a:xfrm>
        </p:spPr>
        <p:txBody>
          <a:bodyPr>
            <a:normAutofit/>
          </a:bodyPr>
          <a:lstStyle/>
          <a:p>
            <a:r>
              <a:rPr lang="tr-TR" dirty="0" smtClean="0">
                <a:solidFill>
                  <a:schemeClr val="tx1"/>
                </a:solidFill>
                <a:latin typeface="Calibri" panose="020F0502020204030204" pitchFamily="34" charset="0"/>
                <a:cs typeface="Calibri" panose="020F0502020204030204" pitchFamily="34" charset="0"/>
              </a:rPr>
              <a:t>Kurumun Güçlü Yönleri</a:t>
            </a:r>
          </a:p>
          <a:p>
            <a:r>
              <a:rPr lang="tr-TR" dirty="0" smtClean="0">
                <a:solidFill>
                  <a:schemeClr val="tx1"/>
                </a:solidFill>
                <a:latin typeface="Calibri" panose="020F0502020204030204" pitchFamily="34" charset="0"/>
                <a:cs typeface="Calibri" panose="020F0502020204030204" pitchFamily="34" charset="0"/>
              </a:rPr>
              <a:t>Kurumun Zayıf Yönleri</a:t>
            </a:r>
          </a:p>
          <a:p>
            <a:r>
              <a:rPr lang="tr-TR" dirty="0" smtClean="0">
                <a:solidFill>
                  <a:schemeClr val="tx1"/>
                </a:solidFill>
                <a:latin typeface="Calibri" panose="020F0502020204030204" pitchFamily="34" charset="0"/>
                <a:cs typeface="Calibri" panose="020F0502020204030204" pitchFamily="34" charset="0"/>
              </a:rPr>
              <a:t>Kurumun Fırsatları</a:t>
            </a:r>
          </a:p>
          <a:p>
            <a:r>
              <a:rPr lang="tr-TR" dirty="0" smtClean="0">
                <a:solidFill>
                  <a:schemeClr val="tx1"/>
                </a:solidFill>
                <a:latin typeface="Calibri" panose="020F0502020204030204" pitchFamily="34" charset="0"/>
                <a:cs typeface="Calibri" panose="020F0502020204030204" pitchFamily="34" charset="0"/>
              </a:rPr>
              <a:t>Kurumun Tehditleri</a:t>
            </a:r>
          </a:p>
          <a:p>
            <a:r>
              <a:rPr lang="tr-TR" dirty="0" smtClean="0">
                <a:solidFill>
                  <a:schemeClr val="tx1"/>
                </a:solidFill>
                <a:latin typeface="Calibri" panose="020F0502020204030204" pitchFamily="34" charset="0"/>
                <a:cs typeface="Calibri" panose="020F0502020204030204" pitchFamily="34" charset="0"/>
              </a:rPr>
              <a:t>İyileştirme Önerileri</a:t>
            </a:r>
            <a:endParaRPr lang="tr-TR" dirty="0">
              <a:solidFill>
                <a:schemeClr val="tx1"/>
              </a:solidFill>
              <a:latin typeface="Calibri" panose="020F0502020204030204" pitchFamily="34" charset="0"/>
              <a:cs typeface="Calibri" panose="020F0502020204030204"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4" name="CustomShape 2"/>
          <p:cNvSpPr/>
          <p:nvPr/>
        </p:nvSpPr>
        <p:spPr>
          <a:xfrm>
            <a:off x="6553080" y="6492960"/>
            <a:ext cx="2133000" cy="36432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r">
              <a:lnSpc>
                <a:spcPct val="100000"/>
              </a:lnSpc>
            </a:pPr>
            <a:fld id="{1B9188B4-3F5D-4641-A45B-879227D4E922}" type="slidenum">
              <a:rPr lang="tr-TR" sz="800" spc="-1">
                <a:solidFill>
                  <a:srgbClr val="000000"/>
                </a:solidFill>
                <a:latin typeface="Arial"/>
              </a:rPr>
              <a:pPr algn="r">
                <a:lnSpc>
                  <a:spcPct val="100000"/>
                </a:lnSpc>
              </a:pPr>
              <a:t>17</a:t>
            </a:fld>
            <a:endParaRPr lang="tr-TR" sz="800" spc="-1">
              <a:latin typeface="Arial"/>
            </a:endParaRPr>
          </a:p>
        </p:txBody>
      </p:sp>
      <p:sp>
        <p:nvSpPr>
          <p:cNvPr id="325" name="CustomShape 3"/>
          <p:cNvSpPr/>
          <p:nvPr/>
        </p:nvSpPr>
        <p:spPr>
          <a:xfrm>
            <a:off x="580030" y="0"/>
            <a:ext cx="7775663" cy="2164545"/>
          </a:xfrm>
          <a:prstGeom prst="rect">
            <a:avLst/>
          </a:prstGeom>
          <a:noFill/>
          <a:ln>
            <a:noFill/>
          </a:ln>
        </p:spPr>
        <p:style>
          <a:lnRef idx="0">
            <a:scrgbClr r="0" g="0" b="0"/>
          </a:lnRef>
          <a:fillRef idx="0">
            <a:scrgbClr r="0" g="0" b="0"/>
          </a:fillRef>
          <a:effectRef idx="0">
            <a:scrgbClr r="0" g="0" b="0"/>
          </a:effectRef>
          <a:fontRef idx="minor"/>
        </p:style>
        <p:txBody>
          <a:bodyPr lIns="89984" tIns="44992" rIns="89984" bIns="44992"/>
          <a:lstStyle/>
          <a:p>
            <a:pPr algn="ctr">
              <a:spcBef>
                <a:spcPts val="479"/>
              </a:spcBef>
            </a:pPr>
            <a:r>
              <a:rPr lang="tr-TR" sz="3200" spc="-1" dirty="0" smtClean="0">
                <a:solidFill>
                  <a:srgbClr val="002060"/>
                </a:solidFill>
                <a:latin typeface="Calibri"/>
                <a:ea typeface="ＭＳ Ｐゴシック"/>
              </a:rPr>
              <a:t>Tüm Bu Başlıklar </a:t>
            </a:r>
            <a:r>
              <a:rPr lang="tr-TR" sz="3200" u="sng" spc="-1" dirty="0" smtClean="0">
                <a:solidFill>
                  <a:srgbClr val="002060"/>
                </a:solidFill>
                <a:latin typeface="Calibri"/>
                <a:ea typeface="ＭＳ Ｐゴシック"/>
              </a:rPr>
              <a:t>Nasıl</a:t>
            </a:r>
            <a:r>
              <a:rPr lang="tr-TR" sz="3200" spc="-1" dirty="0" smtClean="0">
                <a:solidFill>
                  <a:srgbClr val="002060"/>
                </a:solidFill>
                <a:latin typeface="Calibri"/>
                <a:ea typeface="ＭＳ Ｐゴシック"/>
              </a:rPr>
              <a:t> Anlatılacak?</a:t>
            </a:r>
          </a:p>
          <a:p>
            <a:pPr algn="ctr">
              <a:spcBef>
                <a:spcPts val="479"/>
              </a:spcBef>
            </a:pPr>
            <a:r>
              <a:rPr lang="tr-TR" sz="3200" i="1" spc="-1" dirty="0" smtClean="0">
                <a:solidFill>
                  <a:srgbClr val="002060"/>
                </a:solidFill>
                <a:latin typeface="Calibri"/>
                <a:ea typeface="ＭＳ Ｐゴシック"/>
              </a:rPr>
              <a:t>(Kullanılacak yöntem nedir?</a:t>
            </a:r>
          </a:p>
          <a:p>
            <a:pPr algn="ctr">
              <a:spcBef>
                <a:spcPts val="479"/>
              </a:spcBef>
            </a:pPr>
            <a:r>
              <a:rPr lang="tr-TR" sz="3200" b="1" spc="-1" dirty="0" smtClean="0">
                <a:solidFill>
                  <a:srgbClr val="002060"/>
                </a:solidFill>
                <a:latin typeface="Calibri"/>
                <a:ea typeface="ＭＳ Ｐゴシック"/>
              </a:rPr>
              <a:t>PUKO DÖNGÜSÜ</a:t>
            </a:r>
            <a:endParaRPr lang="tr-TR" sz="3200" spc="-1" dirty="0">
              <a:solidFill>
                <a:srgbClr val="002060"/>
              </a:solidFill>
              <a:latin typeface="Arial"/>
            </a:endParaRPr>
          </a:p>
        </p:txBody>
      </p:sp>
      <p:sp>
        <p:nvSpPr>
          <p:cNvPr id="326" name="CustomShape 4"/>
          <p:cNvSpPr/>
          <p:nvPr/>
        </p:nvSpPr>
        <p:spPr>
          <a:xfrm>
            <a:off x="457020" y="1844611"/>
            <a:ext cx="8228880" cy="3958200"/>
          </a:xfrm>
          <a:prstGeom prst="rect">
            <a:avLst/>
          </a:prstGeom>
          <a:noFill/>
          <a:ln>
            <a:noFill/>
          </a:ln>
        </p:spPr>
        <p:style>
          <a:lnRef idx="0">
            <a:scrgbClr r="0" g="0" b="0"/>
          </a:lnRef>
          <a:fillRef idx="0">
            <a:scrgbClr r="0" g="0" b="0"/>
          </a:fillRef>
          <a:effectRef idx="0">
            <a:scrgbClr r="0" g="0" b="0"/>
          </a:effectRef>
          <a:fontRef idx="minor"/>
        </p:style>
        <p:txBody>
          <a:bodyPr lIns="89984" tIns="44992" rIns="89984" bIns="44992">
            <a:normAutofit/>
          </a:bodyPr>
          <a:lstStyle/>
          <a:p>
            <a:pPr marL="431924" indent="-323583">
              <a:spcBef>
                <a:spcPts val="479"/>
              </a:spcBef>
              <a:buClr>
                <a:srgbClr val="000000"/>
              </a:buClr>
              <a:buSzPct val="45000"/>
              <a:buFont typeface="Wingdings" charset="2"/>
              <a:buChar char=""/>
            </a:pPr>
            <a:endParaRPr lang="tr-TR" sz="2400" spc="-1" dirty="0">
              <a:latin typeface="Arial"/>
            </a:endParaRPr>
          </a:p>
        </p:txBody>
      </p:sp>
      <p:sp>
        <p:nvSpPr>
          <p:cNvPr id="327" name="CustomShape 5"/>
          <p:cNvSpPr/>
          <p:nvPr/>
        </p:nvSpPr>
        <p:spPr>
          <a:xfrm>
            <a:off x="3124080" y="6477840"/>
            <a:ext cx="2894760" cy="364320"/>
          </a:xfrm>
          <a:prstGeom prst="rect">
            <a:avLst/>
          </a:prstGeom>
          <a:noFill/>
          <a:ln>
            <a:noFill/>
          </a:ln>
        </p:spPr>
        <p:style>
          <a:lnRef idx="0">
            <a:scrgbClr r="0" g="0" b="0"/>
          </a:lnRef>
          <a:fillRef idx="0">
            <a:scrgbClr r="0" g="0" b="0"/>
          </a:fillRef>
          <a:effectRef idx="0">
            <a:scrgbClr r="0" g="0" b="0"/>
          </a:effectRef>
          <a:fontRef idx="minor"/>
        </p:style>
      </p:sp>
      <p:sp>
        <p:nvSpPr>
          <p:cNvPr id="328" name="CustomShape 6"/>
          <p:cNvSpPr/>
          <p:nvPr/>
        </p:nvSpPr>
        <p:spPr>
          <a:xfrm>
            <a:off x="457200" y="6481080"/>
            <a:ext cx="2133000" cy="36432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nSpc>
                <a:spcPct val="100000"/>
              </a:lnSpc>
            </a:pPr>
            <a:fld id="{618B836C-4FB4-4B67-BAEB-BCD97B126F15}" type="datetime1">
              <a:rPr lang="tr-TR" sz="800" spc="-1">
                <a:solidFill>
                  <a:srgbClr val="000000"/>
                </a:solidFill>
                <a:latin typeface="Arial"/>
              </a:rPr>
              <a:pPr>
                <a:lnSpc>
                  <a:spcPct val="100000"/>
                </a:lnSpc>
              </a:pPr>
              <a:t>20.12.2018</a:t>
            </a:fld>
            <a:endParaRPr lang="tr-TR" sz="800" spc="-1">
              <a:latin typeface="Arial"/>
            </a:endParaRPr>
          </a:p>
        </p:txBody>
      </p:sp>
      <p:pic>
        <p:nvPicPr>
          <p:cNvPr id="4" name="Resim 3"/>
          <p:cNvPicPr>
            <a:picLocks noChangeAspect="1"/>
          </p:cNvPicPr>
          <p:nvPr/>
        </p:nvPicPr>
        <p:blipFill>
          <a:blip r:embed="rId3"/>
          <a:stretch>
            <a:fillRect/>
          </a:stretch>
        </p:blipFill>
        <p:spPr>
          <a:xfrm>
            <a:off x="2290413" y="2039815"/>
            <a:ext cx="4453145" cy="4453145"/>
          </a:xfrm>
          <a:prstGeom prst="rect">
            <a:avLst/>
          </a:prstGeom>
        </p:spPr>
      </p:pic>
    </p:spTree>
    <p:extLst>
      <p:ext uri="{BB962C8B-B14F-4D97-AF65-F5344CB8AC3E}">
        <p14:creationId xmlns:p14="http://schemas.microsoft.com/office/powerpoint/2010/main" val="1440279415"/>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 name="CustomShape 2"/>
          <p:cNvSpPr/>
          <p:nvPr/>
        </p:nvSpPr>
        <p:spPr>
          <a:xfrm>
            <a:off x="6553080" y="6492960"/>
            <a:ext cx="2133000" cy="36432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r">
              <a:lnSpc>
                <a:spcPct val="100000"/>
              </a:lnSpc>
            </a:pPr>
            <a:fld id="{F1E10A45-772D-4E2C-AED6-353BB604082A}" type="slidenum">
              <a:rPr lang="tr-TR" sz="800" spc="-1">
                <a:solidFill>
                  <a:srgbClr val="000000"/>
                </a:solidFill>
                <a:latin typeface="Arial"/>
              </a:rPr>
              <a:pPr algn="r">
                <a:lnSpc>
                  <a:spcPct val="100000"/>
                </a:lnSpc>
              </a:pPr>
              <a:t>18</a:t>
            </a:fld>
            <a:endParaRPr lang="tr-TR" sz="800" spc="-1">
              <a:latin typeface="Times New Roman"/>
            </a:endParaRPr>
          </a:p>
        </p:txBody>
      </p:sp>
      <p:sp>
        <p:nvSpPr>
          <p:cNvPr id="272" name="CustomShape 4"/>
          <p:cNvSpPr/>
          <p:nvPr/>
        </p:nvSpPr>
        <p:spPr>
          <a:xfrm>
            <a:off x="457200" y="2837926"/>
            <a:ext cx="8228880" cy="2859489"/>
          </a:xfrm>
          <a:prstGeom prst="rect">
            <a:avLst/>
          </a:prstGeom>
          <a:noFill/>
          <a:ln>
            <a:noFill/>
          </a:ln>
        </p:spPr>
        <p:style>
          <a:lnRef idx="0">
            <a:scrgbClr r="0" g="0" b="0"/>
          </a:lnRef>
          <a:fillRef idx="0">
            <a:scrgbClr r="0" g="0" b="0"/>
          </a:fillRef>
          <a:effectRef idx="0">
            <a:scrgbClr r="0" g="0" b="0"/>
          </a:effectRef>
          <a:fontRef idx="minor"/>
        </p:style>
        <p:txBody>
          <a:bodyPr lIns="89984" tIns="44992" rIns="89984" bIns="44992">
            <a:normAutofit/>
          </a:bodyPr>
          <a:lstStyle/>
          <a:p>
            <a:pPr marL="215962" indent="-215962">
              <a:buClr>
                <a:srgbClr val="000000"/>
              </a:buClr>
              <a:buSzPct val="45000"/>
              <a:buFont typeface="Wingdings" charset="2"/>
              <a:buChar char=""/>
            </a:pPr>
            <a:r>
              <a:rPr lang="tr-TR" sz="2400" spc="-1" dirty="0" smtClean="0">
                <a:latin typeface="Calibri" panose="020F0502020204030204" pitchFamily="34" charset="0"/>
                <a:cs typeface="Calibri" panose="020F0502020204030204" pitchFamily="34" charset="0"/>
              </a:rPr>
              <a:t> Nasıl </a:t>
            </a:r>
            <a:r>
              <a:rPr lang="tr-TR" sz="2400" spc="-1" dirty="0" smtClean="0">
                <a:solidFill>
                  <a:srgbClr val="FF0000"/>
                </a:solidFill>
                <a:latin typeface="Calibri" panose="020F0502020204030204" pitchFamily="34" charset="0"/>
                <a:cs typeface="Calibri" panose="020F0502020204030204" pitchFamily="34" charset="0"/>
              </a:rPr>
              <a:t>P</a:t>
            </a:r>
            <a:r>
              <a:rPr lang="tr-TR" sz="2400" spc="-1" dirty="0" smtClean="0">
                <a:latin typeface="Calibri" panose="020F0502020204030204" pitchFamily="34" charset="0"/>
                <a:cs typeface="Calibri" panose="020F0502020204030204" pitchFamily="34" charset="0"/>
              </a:rPr>
              <a:t>lanladın?</a:t>
            </a:r>
          </a:p>
          <a:p>
            <a:pPr marL="215962" indent="-215962">
              <a:buClr>
                <a:srgbClr val="000000"/>
              </a:buClr>
              <a:buSzPct val="45000"/>
            </a:pPr>
            <a:endParaRPr lang="tr-TR" sz="2400" spc="-1" dirty="0" smtClean="0">
              <a:latin typeface="Calibri" panose="020F0502020204030204" pitchFamily="34" charset="0"/>
              <a:cs typeface="Calibri" panose="020F0502020204030204" pitchFamily="34" charset="0"/>
            </a:endParaRPr>
          </a:p>
          <a:p>
            <a:pPr marL="215962" indent="-215962">
              <a:buClr>
                <a:srgbClr val="000000"/>
              </a:buClr>
              <a:buSzPct val="45000"/>
              <a:buFont typeface="Wingdings" charset="2"/>
              <a:buChar char=""/>
            </a:pPr>
            <a:r>
              <a:rPr lang="tr-TR" sz="2400" spc="-1" dirty="0" smtClean="0">
                <a:latin typeface="Calibri" panose="020F0502020204030204" pitchFamily="34" charset="0"/>
                <a:cs typeface="Calibri" panose="020F0502020204030204" pitchFamily="34" charset="0"/>
              </a:rPr>
              <a:t> Nasıl </a:t>
            </a:r>
            <a:r>
              <a:rPr lang="tr-TR" sz="2400" spc="-1" dirty="0" smtClean="0">
                <a:solidFill>
                  <a:srgbClr val="FF0000"/>
                </a:solidFill>
                <a:latin typeface="Calibri" panose="020F0502020204030204" pitchFamily="34" charset="0"/>
                <a:cs typeface="Calibri" panose="020F0502020204030204" pitchFamily="34" charset="0"/>
              </a:rPr>
              <a:t>U</a:t>
            </a:r>
            <a:r>
              <a:rPr lang="tr-TR" sz="2400" spc="-1" dirty="0" smtClean="0">
                <a:latin typeface="Calibri" panose="020F0502020204030204" pitchFamily="34" charset="0"/>
                <a:cs typeface="Calibri" panose="020F0502020204030204" pitchFamily="34" charset="0"/>
              </a:rPr>
              <a:t>yguladın?</a:t>
            </a:r>
          </a:p>
          <a:p>
            <a:pPr marL="215962" indent="-215962">
              <a:buClr>
                <a:srgbClr val="000000"/>
              </a:buClr>
              <a:buSzPct val="45000"/>
              <a:buFont typeface="Wingdings" charset="2"/>
              <a:buChar char=""/>
            </a:pPr>
            <a:endParaRPr lang="tr-TR" sz="2400" spc="-1" dirty="0" smtClean="0">
              <a:latin typeface="Calibri" panose="020F0502020204030204" pitchFamily="34" charset="0"/>
              <a:cs typeface="Calibri" panose="020F0502020204030204" pitchFamily="34" charset="0"/>
            </a:endParaRPr>
          </a:p>
          <a:p>
            <a:pPr marL="215962" indent="-215962">
              <a:buClr>
                <a:srgbClr val="000000"/>
              </a:buClr>
              <a:buSzPct val="45000"/>
              <a:buFont typeface="Wingdings" charset="2"/>
              <a:buChar char=""/>
            </a:pPr>
            <a:r>
              <a:rPr lang="tr-TR" sz="2400" spc="-1" dirty="0" smtClean="0">
                <a:latin typeface="Calibri" panose="020F0502020204030204" pitchFamily="34" charset="0"/>
                <a:cs typeface="Calibri" panose="020F0502020204030204" pitchFamily="34" charset="0"/>
              </a:rPr>
              <a:t> Nasıl </a:t>
            </a:r>
            <a:r>
              <a:rPr lang="tr-TR" sz="2400" spc="-1" dirty="0" smtClean="0">
                <a:solidFill>
                  <a:srgbClr val="FF0000"/>
                </a:solidFill>
                <a:latin typeface="Calibri" panose="020F0502020204030204" pitchFamily="34" charset="0"/>
                <a:cs typeface="Calibri" panose="020F0502020204030204" pitchFamily="34" charset="0"/>
              </a:rPr>
              <a:t>K</a:t>
            </a:r>
            <a:r>
              <a:rPr lang="tr-TR" sz="2400" spc="-1" dirty="0" smtClean="0">
                <a:latin typeface="Calibri" panose="020F0502020204030204" pitchFamily="34" charset="0"/>
                <a:cs typeface="Calibri" panose="020F0502020204030204" pitchFamily="34" charset="0"/>
              </a:rPr>
              <a:t>ontrol Ettin?</a:t>
            </a:r>
          </a:p>
          <a:p>
            <a:pPr marL="215962" indent="-215962">
              <a:buClr>
                <a:srgbClr val="000000"/>
              </a:buClr>
              <a:buSzPct val="45000"/>
              <a:buFont typeface="Wingdings" charset="2"/>
              <a:buChar char=""/>
            </a:pPr>
            <a:endParaRPr lang="tr-TR" sz="2400" spc="-1" dirty="0" smtClean="0">
              <a:latin typeface="Calibri" panose="020F0502020204030204" pitchFamily="34" charset="0"/>
              <a:cs typeface="Calibri" panose="020F0502020204030204" pitchFamily="34" charset="0"/>
            </a:endParaRPr>
          </a:p>
          <a:p>
            <a:pPr marL="215962" indent="-215962">
              <a:buClr>
                <a:srgbClr val="000000"/>
              </a:buClr>
              <a:buSzPct val="45000"/>
              <a:buFont typeface="Wingdings" charset="2"/>
              <a:buChar char=""/>
            </a:pPr>
            <a:r>
              <a:rPr lang="tr-TR" sz="2400" spc="-1" dirty="0" smtClean="0">
                <a:latin typeface="Calibri" panose="020F0502020204030204" pitchFamily="34" charset="0"/>
                <a:cs typeface="Calibri" panose="020F0502020204030204" pitchFamily="34" charset="0"/>
              </a:rPr>
              <a:t> Nasıl </a:t>
            </a:r>
            <a:r>
              <a:rPr lang="tr-TR" sz="2400" spc="-1" dirty="0" smtClean="0">
                <a:solidFill>
                  <a:srgbClr val="FF0000"/>
                </a:solidFill>
                <a:latin typeface="Calibri" panose="020F0502020204030204" pitchFamily="34" charset="0"/>
                <a:cs typeface="Calibri" panose="020F0502020204030204" pitchFamily="34" charset="0"/>
              </a:rPr>
              <a:t>Ö</a:t>
            </a:r>
            <a:r>
              <a:rPr lang="tr-TR" sz="2400" spc="-1" dirty="0" smtClean="0">
                <a:latin typeface="Calibri" panose="020F0502020204030204" pitchFamily="34" charset="0"/>
                <a:cs typeface="Calibri" panose="020F0502020204030204" pitchFamily="34" charset="0"/>
              </a:rPr>
              <a:t>nlem Aldın?</a:t>
            </a:r>
          </a:p>
          <a:p>
            <a:pPr marL="215962" indent="-215962">
              <a:buClr>
                <a:srgbClr val="000000"/>
              </a:buClr>
              <a:buSzPct val="45000"/>
              <a:buFont typeface="Wingdings" charset="2"/>
              <a:buChar char=""/>
            </a:pPr>
            <a:endParaRPr lang="tr-TR" sz="2400" spc="-1" dirty="0" smtClean="0">
              <a:latin typeface="Calibri" panose="020F0502020204030204" pitchFamily="34" charset="0"/>
              <a:cs typeface="Calibri" panose="020F0502020204030204" pitchFamily="34" charset="0"/>
            </a:endParaRPr>
          </a:p>
          <a:p>
            <a:pPr marL="215962" indent="-215962">
              <a:buClr>
                <a:srgbClr val="000000"/>
              </a:buClr>
              <a:buSzPct val="45000"/>
            </a:pPr>
            <a:endParaRPr lang="tr-TR" sz="2400" spc="-1" dirty="0">
              <a:latin typeface="Calibri" panose="020F0502020204030204" pitchFamily="34" charset="0"/>
              <a:cs typeface="Calibri" panose="020F0502020204030204" pitchFamily="34" charset="0"/>
            </a:endParaRPr>
          </a:p>
        </p:txBody>
      </p:sp>
      <p:sp>
        <p:nvSpPr>
          <p:cNvPr id="273" name="CustomShape 5"/>
          <p:cNvSpPr/>
          <p:nvPr/>
        </p:nvSpPr>
        <p:spPr>
          <a:xfrm>
            <a:off x="3124080" y="6477840"/>
            <a:ext cx="2894760" cy="364320"/>
          </a:xfrm>
          <a:prstGeom prst="rect">
            <a:avLst/>
          </a:prstGeom>
          <a:noFill/>
          <a:ln>
            <a:noFill/>
          </a:ln>
        </p:spPr>
        <p:style>
          <a:lnRef idx="0">
            <a:scrgbClr r="0" g="0" b="0"/>
          </a:lnRef>
          <a:fillRef idx="0">
            <a:scrgbClr r="0" g="0" b="0"/>
          </a:fillRef>
          <a:effectRef idx="0">
            <a:scrgbClr r="0" g="0" b="0"/>
          </a:effectRef>
          <a:fontRef idx="minor"/>
        </p:style>
      </p:sp>
      <p:sp>
        <p:nvSpPr>
          <p:cNvPr id="274" name="CustomShape 6"/>
          <p:cNvSpPr/>
          <p:nvPr/>
        </p:nvSpPr>
        <p:spPr>
          <a:xfrm>
            <a:off x="457200" y="6481080"/>
            <a:ext cx="2133000" cy="36432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nSpc>
                <a:spcPct val="100000"/>
              </a:lnSpc>
            </a:pPr>
            <a:fld id="{E996819F-F650-4403-B179-C91D5882C85B}" type="datetime1">
              <a:rPr lang="tr-TR" sz="800" spc="-1">
                <a:solidFill>
                  <a:srgbClr val="000000"/>
                </a:solidFill>
                <a:latin typeface="Arial"/>
              </a:rPr>
              <a:pPr>
                <a:lnSpc>
                  <a:spcPct val="100000"/>
                </a:lnSpc>
              </a:pPr>
              <a:t>20.12.2018</a:t>
            </a:fld>
            <a:endParaRPr lang="tr-TR" sz="800" spc="-1">
              <a:latin typeface="Times New Roman"/>
            </a:endParaRPr>
          </a:p>
        </p:txBody>
      </p:sp>
      <p:sp>
        <p:nvSpPr>
          <p:cNvPr id="6" name="Unvan 1"/>
          <p:cNvSpPr txBox="1">
            <a:spLocks/>
          </p:cNvSpPr>
          <p:nvPr/>
        </p:nvSpPr>
        <p:spPr>
          <a:xfrm>
            <a:off x="457200" y="637309"/>
            <a:ext cx="8229240" cy="781091"/>
          </a:xfrm>
          <a:prstGeom prst="rect">
            <a:avLst/>
          </a:prstGeom>
        </p:spPr>
        <p:txBody>
          <a:bodyPr lIns="91424" tIns="45712" rIns="91424" bIns="45712"/>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tr-TR" sz="3200" b="1" dirty="0" smtClean="0">
                <a:solidFill>
                  <a:srgbClr val="002060"/>
                </a:solidFill>
                <a:latin typeface="Calibri" panose="020F0502020204030204" pitchFamily="34" charset="0"/>
                <a:cs typeface="Calibri" panose="020F0502020204030204" pitchFamily="34" charset="0"/>
              </a:rPr>
              <a:t>   PUKÖ DÖNGÜSÜ İŞLEYİŞİ</a:t>
            </a:r>
            <a:endParaRPr lang="tr-TR" sz="3200" b="1" dirty="0">
              <a:solidFill>
                <a:srgbClr val="00206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40653696"/>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72564" y="1"/>
            <a:ext cx="8739136" cy="1608991"/>
          </a:xfrm>
        </p:spPr>
        <p:txBody>
          <a:bodyPr>
            <a:noAutofit/>
          </a:bodyPr>
          <a:lstStyle/>
          <a:p>
            <a:r>
              <a:rPr lang="tr-TR" sz="3200" b="1" dirty="0" smtClean="0">
                <a:solidFill>
                  <a:srgbClr val="002060"/>
                </a:solidFill>
                <a:latin typeface="Calibri" panose="020F0502020204030204" pitchFamily="34" charset="0"/>
                <a:cs typeface="Calibri" panose="020F0502020204030204" pitchFamily="34" charset="0"/>
              </a:rPr>
              <a:t> PUKÖ YÖNTEMİNİ UYGULARKEN KULLANILACAK TEKNİKLER</a:t>
            </a:r>
            <a:r>
              <a:rPr lang="tr-TR" sz="3200" dirty="0" smtClean="0">
                <a:solidFill>
                  <a:srgbClr val="002060"/>
                </a:solidFill>
                <a:latin typeface="Calibri" panose="020F0502020204030204" pitchFamily="34" charset="0"/>
                <a:cs typeface="Calibri" panose="020F0502020204030204" pitchFamily="34" charset="0"/>
              </a:rPr>
              <a:t/>
            </a:r>
            <a:br>
              <a:rPr lang="tr-TR" sz="3200" dirty="0" smtClean="0">
                <a:solidFill>
                  <a:srgbClr val="002060"/>
                </a:solidFill>
                <a:latin typeface="Calibri" panose="020F0502020204030204" pitchFamily="34" charset="0"/>
                <a:cs typeface="Calibri" panose="020F0502020204030204" pitchFamily="34" charset="0"/>
              </a:rPr>
            </a:br>
            <a:r>
              <a:rPr lang="tr-TR" sz="2800" i="1" dirty="0" smtClean="0">
                <a:solidFill>
                  <a:srgbClr val="002060"/>
                </a:solidFill>
                <a:latin typeface="Calibri" panose="020F0502020204030204" pitchFamily="34" charset="0"/>
                <a:cs typeface="Calibri" panose="020F0502020204030204" pitchFamily="34" charset="0"/>
              </a:rPr>
              <a:t>(Nasıl Yapıldığının Nasıl Anlatılacağına Dair Basamaklar)</a:t>
            </a:r>
            <a:endParaRPr lang="tr-TR" sz="3200" dirty="0">
              <a:solidFill>
                <a:srgbClr val="002060"/>
              </a:solidFill>
              <a:latin typeface="Calibri" panose="020F0502020204030204" pitchFamily="34" charset="0"/>
              <a:cs typeface="Calibri" panose="020F0502020204030204" pitchFamily="34" charset="0"/>
            </a:endParaRPr>
          </a:p>
        </p:txBody>
      </p:sp>
      <p:sp>
        <p:nvSpPr>
          <p:cNvPr id="3" name="2 İçerik Yer Tutucusu"/>
          <p:cNvSpPr>
            <a:spLocks noGrp="1"/>
          </p:cNvSpPr>
          <p:nvPr>
            <p:ph idx="1"/>
          </p:nvPr>
        </p:nvSpPr>
        <p:spPr>
          <a:xfrm>
            <a:off x="1" y="1762860"/>
            <a:ext cx="9144000" cy="5059969"/>
          </a:xfrm>
          <a:prstGeom prst="rect">
            <a:avLst/>
          </a:prstGeom>
        </p:spPr>
        <p:txBody>
          <a:bodyPr lIns="38396" tIns="19198" rIns="38396" bIns="19198">
            <a:noAutofit/>
          </a:bodyPr>
          <a:lstStyle/>
          <a:p>
            <a:pPr marL="278635" indent="-239973">
              <a:spcAft>
                <a:spcPts val="504"/>
              </a:spcAft>
              <a:buFont typeface="Wingdings" panose="05000000000000000000" pitchFamily="2" charset="2"/>
              <a:buChar char="§"/>
            </a:pPr>
            <a:r>
              <a:rPr lang="tr-TR" dirty="0" smtClean="0">
                <a:solidFill>
                  <a:schemeClr val="tx1"/>
                </a:solidFill>
                <a:latin typeface="Calibri" panose="020F0502020204030204" pitchFamily="34" charset="0"/>
                <a:cs typeface="Calibri" panose="020F0502020204030204" pitchFamily="34" charset="0"/>
              </a:rPr>
              <a:t>Anlatılacak başlığın YÖKAK Dış Değerlendirme Kriterleri, TYYÇ ve Bologna ile uyumluluğunun vurgulanması </a:t>
            </a:r>
            <a:r>
              <a:rPr lang="tr-TR" b="1" i="1" dirty="0" smtClean="0">
                <a:solidFill>
                  <a:srgbClr val="002060"/>
                </a:solidFill>
                <a:latin typeface="Calibri" panose="020F0502020204030204" pitchFamily="34" charset="0"/>
                <a:cs typeface="Calibri" panose="020F0502020204030204" pitchFamily="34" charset="0"/>
              </a:rPr>
              <a:t>(güvence)</a:t>
            </a:r>
            <a:endParaRPr lang="tr-TR" i="1" dirty="0" smtClean="0">
              <a:solidFill>
                <a:srgbClr val="002060"/>
              </a:solidFill>
              <a:latin typeface="Calibri" panose="020F0502020204030204" pitchFamily="34" charset="0"/>
              <a:cs typeface="Calibri" panose="020F0502020204030204" pitchFamily="34" charset="0"/>
            </a:endParaRPr>
          </a:p>
          <a:p>
            <a:pPr marL="278635" indent="-239973">
              <a:spcAft>
                <a:spcPts val="504"/>
              </a:spcAft>
              <a:buFont typeface="Wingdings" panose="05000000000000000000" pitchFamily="2" charset="2"/>
              <a:buChar char="§"/>
            </a:pPr>
            <a:r>
              <a:rPr lang="tr-TR" dirty="0" smtClean="0">
                <a:solidFill>
                  <a:schemeClr val="tx1"/>
                </a:solidFill>
                <a:latin typeface="Calibri" panose="020F0502020204030204" pitchFamily="34" charset="0"/>
                <a:cs typeface="Calibri" panose="020F0502020204030204" pitchFamily="34" charset="0"/>
              </a:rPr>
              <a:t>Anlatılacak başlığın Enstitü ve Üniversitemizin belirlediğimiz Kalite Ana İlkeleri ile uyumluluğun vurgulanması </a:t>
            </a:r>
            <a:r>
              <a:rPr lang="tr-TR" b="1" i="1" dirty="0" smtClean="0">
                <a:solidFill>
                  <a:srgbClr val="002060"/>
                </a:solidFill>
                <a:latin typeface="Calibri" panose="020F0502020204030204" pitchFamily="34" charset="0"/>
                <a:cs typeface="Calibri" panose="020F0502020204030204" pitchFamily="34" charset="0"/>
              </a:rPr>
              <a:t>(güvence)</a:t>
            </a:r>
          </a:p>
          <a:p>
            <a:pPr marL="278635" indent="-239973">
              <a:spcAft>
                <a:spcPts val="504"/>
              </a:spcAft>
              <a:buFont typeface="Wingdings" panose="05000000000000000000" pitchFamily="2" charset="2"/>
              <a:buChar char="§"/>
            </a:pPr>
            <a:r>
              <a:rPr lang="tr-TR" dirty="0" smtClean="0">
                <a:solidFill>
                  <a:schemeClr val="tx1"/>
                </a:solidFill>
                <a:latin typeface="Calibri" panose="020F0502020204030204" pitchFamily="34" charset="0"/>
                <a:cs typeface="Calibri" panose="020F0502020204030204" pitchFamily="34" charset="0"/>
              </a:rPr>
              <a:t>Anlatılacak </a:t>
            </a:r>
            <a:r>
              <a:rPr lang="tr-TR" dirty="0">
                <a:solidFill>
                  <a:schemeClr val="tx1"/>
                </a:solidFill>
                <a:latin typeface="Calibri" panose="020F0502020204030204" pitchFamily="34" charset="0"/>
                <a:cs typeface="Calibri" panose="020F0502020204030204" pitchFamily="34" charset="0"/>
              </a:rPr>
              <a:t>başlıkta yer alan süreçlere İç ve Dış Paydaşların katılımının sağlandığının maddi kanıtlarla ispatlanması </a:t>
            </a:r>
            <a:r>
              <a:rPr lang="tr-TR" b="1" i="1" dirty="0">
                <a:solidFill>
                  <a:srgbClr val="002060"/>
                </a:solidFill>
                <a:latin typeface="Calibri" panose="020F0502020204030204" pitchFamily="34" charset="0"/>
                <a:cs typeface="Calibri" panose="020F0502020204030204" pitchFamily="34" charset="0"/>
              </a:rPr>
              <a:t>(</a:t>
            </a:r>
            <a:r>
              <a:rPr lang="tr-TR" b="1" i="1" dirty="0" smtClean="0">
                <a:solidFill>
                  <a:srgbClr val="002060"/>
                </a:solidFill>
                <a:latin typeface="Calibri" panose="020F0502020204030204" pitchFamily="34" charset="0"/>
                <a:cs typeface="Calibri" panose="020F0502020204030204" pitchFamily="34" charset="0"/>
              </a:rPr>
              <a:t>güvence)</a:t>
            </a:r>
          </a:p>
          <a:p>
            <a:pPr marL="278635" indent="-239973">
              <a:spcAft>
                <a:spcPts val="504"/>
              </a:spcAft>
              <a:buFont typeface="Wingdings" panose="05000000000000000000" pitchFamily="2" charset="2"/>
              <a:buChar char="§"/>
            </a:pPr>
            <a:r>
              <a:rPr lang="tr-TR" dirty="0" smtClean="0">
                <a:solidFill>
                  <a:schemeClr val="tx1"/>
                </a:solidFill>
                <a:latin typeface="Calibri" panose="020F0502020204030204" pitchFamily="34" charset="0"/>
                <a:cs typeface="Calibri" panose="020F0502020204030204" pitchFamily="34" charset="0"/>
              </a:rPr>
              <a:t>Anlatılacak </a:t>
            </a:r>
            <a:r>
              <a:rPr lang="tr-TR" dirty="0">
                <a:solidFill>
                  <a:schemeClr val="tx1"/>
                </a:solidFill>
                <a:latin typeface="Calibri" panose="020F0502020204030204" pitchFamily="34" charset="0"/>
                <a:cs typeface="Calibri" panose="020F0502020204030204" pitchFamily="34" charset="0"/>
              </a:rPr>
              <a:t>başlığın </a:t>
            </a:r>
            <a:r>
              <a:rPr lang="tr-TR" dirty="0" smtClean="0">
                <a:solidFill>
                  <a:schemeClr val="tx1"/>
                </a:solidFill>
                <a:latin typeface="Calibri" panose="020F0502020204030204" pitchFamily="34" charset="0"/>
                <a:cs typeface="Calibri" panose="020F0502020204030204" pitchFamily="34" charset="0"/>
              </a:rPr>
              <a:t>ulaşılabilirlik-</a:t>
            </a:r>
            <a:r>
              <a:rPr lang="tr-TR" dirty="0" err="1" smtClean="0">
                <a:solidFill>
                  <a:schemeClr val="tx1"/>
                </a:solidFill>
                <a:latin typeface="Calibri" panose="020F0502020204030204" pitchFamily="34" charset="0"/>
                <a:cs typeface="Calibri" panose="020F0502020204030204" pitchFamily="34" charset="0"/>
              </a:rPr>
              <a:t>görünürlülüğünün</a:t>
            </a:r>
            <a:r>
              <a:rPr lang="tr-TR" dirty="0" smtClean="0">
                <a:solidFill>
                  <a:schemeClr val="tx1"/>
                </a:solidFill>
                <a:latin typeface="Calibri" panose="020F0502020204030204" pitchFamily="34" charset="0"/>
                <a:cs typeface="Calibri" panose="020F0502020204030204" pitchFamily="34" charset="0"/>
              </a:rPr>
              <a:t> </a:t>
            </a:r>
            <a:r>
              <a:rPr lang="tr-TR" dirty="0">
                <a:solidFill>
                  <a:schemeClr val="tx1"/>
                </a:solidFill>
                <a:latin typeface="Calibri" panose="020F0502020204030204" pitchFamily="34" charset="0"/>
                <a:cs typeface="Calibri" panose="020F0502020204030204" pitchFamily="34" charset="0"/>
              </a:rPr>
              <a:t>sağlandığının maddi kanıtlarla ispatlanması </a:t>
            </a:r>
            <a:r>
              <a:rPr lang="tr-TR" b="1" i="1" dirty="0">
                <a:solidFill>
                  <a:srgbClr val="002060"/>
                </a:solidFill>
                <a:latin typeface="Calibri" panose="020F0502020204030204" pitchFamily="34" charset="0"/>
                <a:cs typeface="Calibri" panose="020F0502020204030204" pitchFamily="34" charset="0"/>
              </a:rPr>
              <a:t>(</a:t>
            </a:r>
            <a:r>
              <a:rPr lang="tr-TR" b="1" i="1" dirty="0" smtClean="0">
                <a:solidFill>
                  <a:srgbClr val="002060"/>
                </a:solidFill>
                <a:latin typeface="Calibri" panose="020F0502020204030204" pitchFamily="34" charset="0"/>
                <a:cs typeface="Calibri" panose="020F0502020204030204" pitchFamily="34" charset="0"/>
              </a:rPr>
              <a:t>güvence)</a:t>
            </a:r>
            <a:endParaRPr lang="tr-TR" i="1" dirty="0" smtClean="0">
              <a:solidFill>
                <a:srgbClr val="002060"/>
              </a:solidFill>
              <a:latin typeface="Calibri" panose="020F0502020204030204" pitchFamily="34" charset="0"/>
              <a:cs typeface="Calibri" panose="020F0502020204030204" pitchFamily="34" charset="0"/>
            </a:endParaRPr>
          </a:p>
          <a:p>
            <a:pPr marL="278635" indent="-239973">
              <a:spcAft>
                <a:spcPts val="504"/>
              </a:spcAft>
              <a:buFont typeface="Wingdings" panose="05000000000000000000" pitchFamily="2" charset="2"/>
              <a:buChar char="§"/>
            </a:pPr>
            <a:r>
              <a:rPr lang="tr-TR" dirty="0" smtClean="0">
                <a:solidFill>
                  <a:schemeClr val="tx1"/>
                </a:solidFill>
                <a:latin typeface="Calibri" panose="020F0502020204030204" pitchFamily="34" charset="0"/>
                <a:cs typeface="Calibri" panose="020F0502020204030204" pitchFamily="34" charset="0"/>
              </a:rPr>
              <a:t>Anlatılacak </a:t>
            </a:r>
            <a:r>
              <a:rPr lang="tr-TR" dirty="0">
                <a:solidFill>
                  <a:schemeClr val="tx1"/>
                </a:solidFill>
                <a:latin typeface="Calibri" panose="020F0502020204030204" pitchFamily="34" charset="0"/>
                <a:cs typeface="Calibri" panose="020F0502020204030204" pitchFamily="34" charset="0"/>
              </a:rPr>
              <a:t>başlığın iç paydaşlar tarafından içselleştirildiğinin maddi kanıtlarla ispatlanması </a:t>
            </a:r>
            <a:r>
              <a:rPr lang="tr-TR" b="1" i="1" dirty="0">
                <a:solidFill>
                  <a:srgbClr val="002060"/>
                </a:solidFill>
                <a:latin typeface="Calibri" panose="020F0502020204030204" pitchFamily="34" charset="0"/>
                <a:cs typeface="Calibri" panose="020F0502020204030204" pitchFamily="34" charset="0"/>
              </a:rPr>
              <a:t>(güvence</a:t>
            </a:r>
            <a:r>
              <a:rPr lang="tr-TR" b="1" i="1" dirty="0" smtClean="0">
                <a:solidFill>
                  <a:srgbClr val="002060"/>
                </a:solidFill>
                <a:latin typeface="Calibri" panose="020F0502020204030204" pitchFamily="34" charset="0"/>
                <a:cs typeface="Calibri" panose="020F0502020204030204" pitchFamily="34" charset="0"/>
              </a:rPr>
              <a:t>)</a:t>
            </a:r>
            <a:endParaRPr lang="tr-TR" i="1" dirty="0" smtClean="0">
              <a:solidFill>
                <a:srgbClr val="00206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84117723"/>
      </p:ext>
    </p:extLst>
  </p:cSld>
  <p:clrMapOvr>
    <a:masterClrMapping/>
  </p:clrMapOvr>
  <mc:AlternateContent xmlns:mc="http://schemas.openxmlformats.org/markup-compatibility/2006" xmlns:p14="http://schemas.microsoft.com/office/powerpoint/2010/main">
    <mc:Choice Requires="p14">
      <p:transition p14:dur="0" advClick="0"/>
    </mc:Choice>
    <mc:Fallback xmlns="" xmlns:mv="urn:schemas-microsoft-com:mac:vml">
      <mp:transition xmlns:mp="http://schemas.microsoft.com/office/mac/powerpoint/2008/main" advClick="0"/>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8005"/>
            <a:ext cx="9143999" cy="5539324"/>
          </a:xfrm>
        </p:spPr>
        <p:txBody>
          <a:bodyPr/>
          <a:lstStyle/>
          <a:p>
            <a:r>
              <a:rPr lang="tr-TR" sz="3600" dirty="0" smtClean="0">
                <a:solidFill>
                  <a:schemeClr val="tx1"/>
                </a:solidFill>
                <a:latin typeface="Calibri" panose="020F0502020204030204" pitchFamily="34" charset="0"/>
                <a:cs typeface="Calibri" panose="020F0502020204030204" pitchFamily="34" charset="0"/>
              </a:rPr>
              <a:t>Bu sunum, </a:t>
            </a:r>
            <a:br>
              <a:rPr lang="tr-TR" sz="3600" dirty="0" smtClean="0">
                <a:solidFill>
                  <a:schemeClr val="tx1"/>
                </a:solidFill>
                <a:latin typeface="Calibri" panose="020F0502020204030204" pitchFamily="34" charset="0"/>
                <a:cs typeface="Calibri" panose="020F0502020204030204" pitchFamily="34" charset="0"/>
              </a:rPr>
            </a:br>
            <a:r>
              <a:rPr lang="tr-TR" sz="3600" b="1" spc="-1" dirty="0" smtClean="0">
                <a:solidFill>
                  <a:schemeClr val="tx1"/>
                </a:solidFill>
                <a:latin typeface="Calibri" panose="020F0502020204030204" pitchFamily="34" charset="0"/>
                <a:cs typeface="Calibri" panose="020F0502020204030204" pitchFamily="34" charset="0"/>
              </a:rPr>
              <a:t>KALİTE SÜREÇ PROGRAMI </a:t>
            </a:r>
            <a:r>
              <a:rPr lang="tr-TR" sz="3600" spc="-1" dirty="0" smtClean="0">
                <a:solidFill>
                  <a:schemeClr val="tx1"/>
                </a:solidFill>
                <a:latin typeface="Calibri" panose="020F0502020204030204" pitchFamily="34" charset="0"/>
                <a:cs typeface="Calibri" panose="020F0502020204030204" pitchFamily="34" charset="0"/>
              </a:rPr>
              <a:t/>
            </a:r>
            <a:br>
              <a:rPr lang="tr-TR" sz="3600" spc="-1" dirty="0" smtClean="0">
                <a:solidFill>
                  <a:schemeClr val="tx1"/>
                </a:solidFill>
                <a:latin typeface="Calibri" panose="020F0502020204030204" pitchFamily="34" charset="0"/>
                <a:cs typeface="Calibri" panose="020F0502020204030204" pitchFamily="34" charset="0"/>
              </a:rPr>
            </a:br>
            <a:r>
              <a:rPr lang="tr-TR" sz="3600" spc="-1" dirty="0" smtClean="0">
                <a:solidFill>
                  <a:schemeClr val="tx1"/>
                </a:solidFill>
                <a:latin typeface="Calibri" panose="020F0502020204030204" pitchFamily="34" charset="0"/>
                <a:cs typeface="Calibri" panose="020F0502020204030204" pitchFamily="34" charset="0"/>
              </a:rPr>
              <a:t>oluşturmaya yönelik </a:t>
            </a:r>
            <a:br>
              <a:rPr lang="tr-TR" sz="3600" spc="-1" dirty="0" smtClean="0">
                <a:solidFill>
                  <a:schemeClr val="tx1"/>
                </a:solidFill>
                <a:latin typeface="Calibri" panose="020F0502020204030204" pitchFamily="34" charset="0"/>
                <a:cs typeface="Calibri" panose="020F0502020204030204" pitchFamily="34" charset="0"/>
              </a:rPr>
            </a:br>
            <a:r>
              <a:rPr lang="tr-TR" sz="3600" spc="-1" dirty="0" smtClean="0">
                <a:solidFill>
                  <a:schemeClr val="tx1"/>
                </a:solidFill>
                <a:latin typeface="Calibri" panose="020F0502020204030204" pitchFamily="34" charset="0"/>
                <a:cs typeface="Calibri" panose="020F0502020204030204" pitchFamily="34" charset="0"/>
              </a:rPr>
              <a:t>yöntem önerisi  içeriklidir.</a:t>
            </a:r>
            <a:r>
              <a:rPr lang="tr-TR" sz="3600" b="1" spc="-1" dirty="0" smtClean="0">
                <a:solidFill>
                  <a:schemeClr val="tx1"/>
                </a:solidFill>
                <a:latin typeface="Calibri" panose="020F0502020204030204" pitchFamily="34" charset="0"/>
                <a:cs typeface="Calibri" panose="020F0502020204030204" pitchFamily="34" charset="0"/>
              </a:rPr>
              <a:t/>
            </a:r>
            <a:br>
              <a:rPr lang="tr-TR" sz="3600" b="1" spc="-1" dirty="0" smtClean="0">
                <a:solidFill>
                  <a:schemeClr val="tx1"/>
                </a:solidFill>
                <a:latin typeface="Calibri" panose="020F0502020204030204" pitchFamily="34" charset="0"/>
                <a:cs typeface="Calibri" panose="020F0502020204030204" pitchFamily="34" charset="0"/>
              </a:rPr>
            </a:br>
            <a:r>
              <a:rPr lang="tr-TR" sz="3600" b="1" spc="-1" dirty="0" smtClean="0">
                <a:solidFill>
                  <a:schemeClr val="tx1"/>
                </a:solidFill>
                <a:latin typeface="Calibri" panose="020F0502020204030204" pitchFamily="34" charset="0"/>
                <a:cs typeface="Calibri" panose="020F0502020204030204" pitchFamily="34" charset="0"/>
              </a:rPr>
              <a:t/>
            </a:r>
            <a:br>
              <a:rPr lang="tr-TR" sz="3600" b="1" spc="-1" dirty="0" smtClean="0">
                <a:solidFill>
                  <a:schemeClr val="tx1"/>
                </a:solidFill>
                <a:latin typeface="Calibri" panose="020F0502020204030204" pitchFamily="34" charset="0"/>
                <a:cs typeface="Calibri" panose="020F0502020204030204" pitchFamily="34" charset="0"/>
              </a:rPr>
            </a:br>
            <a:r>
              <a:rPr lang="tr-TR" sz="3600" b="1" spc="-1" dirty="0" smtClean="0">
                <a:solidFill>
                  <a:schemeClr val="tx1"/>
                </a:solidFill>
                <a:latin typeface="Calibri" panose="020F0502020204030204" pitchFamily="34" charset="0"/>
                <a:cs typeface="Calibri" panose="020F0502020204030204" pitchFamily="34" charset="0"/>
              </a:rPr>
              <a:t>Uygulama örneği için </a:t>
            </a:r>
            <a:r>
              <a:rPr lang="tr-TR" sz="3600" b="1" spc="-1" dirty="0" smtClean="0">
                <a:solidFill>
                  <a:schemeClr val="tx1"/>
                </a:solidFill>
                <a:latin typeface="Calibri" panose="020F0502020204030204" pitchFamily="34" charset="0"/>
                <a:cs typeface="Calibri" panose="020F0502020204030204" pitchFamily="34" charset="0"/>
                <a:hlinkClick r:id="rId2"/>
              </a:rPr>
              <a:t>tıklayınız.</a:t>
            </a:r>
            <a:endParaRPr lang="en-US" sz="3600"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549275" y="6544869"/>
            <a:ext cx="8042276" cy="52924"/>
          </a:xfrm>
        </p:spPr>
        <p:txBody>
          <a:bodyPr>
            <a:normAutofit fontScale="25000" lnSpcReduction="20000"/>
          </a:bodyPr>
          <a:lstStyle/>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299" y="3077307"/>
            <a:ext cx="9003323" cy="3541159"/>
          </a:xfrm>
        </p:spPr>
        <p:txBody>
          <a:bodyPr/>
          <a:lstStyle/>
          <a:p>
            <a:pPr algn="l"/>
            <a:r>
              <a:rPr lang="tr-TR" sz="2400" dirty="0" smtClean="0">
                <a:solidFill>
                  <a:schemeClr val="tx1"/>
                </a:solidFill>
                <a:latin typeface="Calibri" panose="020F0502020204030204" pitchFamily="34" charset="0"/>
                <a:cs typeface="Calibri" panose="020F0502020204030204" pitchFamily="34" charset="0"/>
              </a:rPr>
              <a:t>* Yukarıdaki bütün aşamaların izlencesinin yapıldığının maddi kanıtlarla ispatlanarak </a:t>
            </a:r>
            <a:r>
              <a:rPr lang="tr-TR" sz="2400" u="sng" dirty="0" smtClean="0">
                <a:solidFill>
                  <a:schemeClr val="tx1"/>
                </a:solidFill>
                <a:latin typeface="Calibri" panose="020F0502020204030204" pitchFamily="34" charset="0"/>
                <a:cs typeface="Calibri" panose="020F0502020204030204" pitchFamily="34" charset="0"/>
              </a:rPr>
              <a:t>sonuç çıkarılması </a:t>
            </a:r>
            <a:r>
              <a:rPr lang="tr-TR" sz="2400" dirty="0" smtClean="0">
                <a:solidFill>
                  <a:schemeClr val="tx1"/>
                </a:solidFill>
                <a:latin typeface="Calibri" panose="020F0502020204030204" pitchFamily="34" charset="0"/>
                <a:cs typeface="Calibri" panose="020F0502020204030204" pitchFamily="34" charset="0"/>
              </a:rPr>
              <a:t>ve gerekli </a:t>
            </a:r>
            <a:r>
              <a:rPr lang="tr-TR" sz="2400" u="sng" dirty="0" smtClean="0">
                <a:solidFill>
                  <a:schemeClr val="tx1"/>
                </a:solidFill>
                <a:latin typeface="Calibri" panose="020F0502020204030204" pitchFamily="34" charset="0"/>
                <a:cs typeface="Calibri" panose="020F0502020204030204" pitchFamily="34" charset="0"/>
              </a:rPr>
              <a:t>iyileştirme alanlarının tespit edilmesi</a:t>
            </a:r>
            <a:r>
              <a:rPr lang="tr-TR" sz="2400" dirty="0" smtClean="0">
                <a:solidFill>
                  <a:schemeClr val="tx1"/>
                </a:solidFill>
                <a:latin typeface="Calibri" panose="020F0502020204030204" pitchFamily="34" charset="0"/>
                <a:cs typeface="Calibri" panose="020F0502020204030204" pitchFamily="34" charset="0"/>
              </a:rPr>
              <a:t>.</a:t>
            </a:r>
            <a:br>
              <a:rPr lang="tr-TR" sz="2400" dirty="0" smtClean="0">
                <a:solidFill>
                  <a:schemeClr val="tx1"/>
                </a:solidFill>
                <a:latin typeface="Calibri" panose="020F0502020204030204" pitchFamily="34" charset="0"/>
                <a:cs typeface="Calibri" panose="020F0502020204030204" pitchFamily="34" charset="0"/>
              </a:rPr>
            </a:br>
            <a:r>
              <a:rPr lang="tr-TR" sz="2400" dirty="0" smtClean="0">
                <a:solidFill>
                  <a:schemeClr val="tx1"/>
                </a:solidFill>
                <a:latin typeface="Calibri" panose="020F0502020204030204" pitchFamily="34" charset="0"/>
                <a:cs typeface="Calibri" panose="020F0502020204030204" pitchFamily="34" charset="0"/>
              </a:rPr>
              <a:t/>
            </a:r>
            <a:br>
              <a:rPr lang="tr-TR" sz="2400" dirty="0" smtClean="0">
                <a:solidFill>
                  <a:schemeClr val="tx1"/>
                </a:solidFill>
                <a:latin typeface="Calibri" panose="020F0502020204030204" pitchFamily="34" charset="0"/>
                <a:cs typeface="Calibri" panose="020F0502020204030204" pitchFamily="34" charset="0"/>
              </a:rPr>
            </a:br>
            <a:r>
              <a:rPr lang="tr-TR" sz="2400" dirty="0" smtClean="0">
                <a:solidFill>
                  <a:schemeClr val="tx1"/>
                </a:solidFill>
                <a:latin typeface="Calibri" panose="020F0502020204030204" pitchFamily="34" charset="0"/>
                <a:cs typeface="Calibri" panose="020F0502020204030204" pitchFamily="34" charset="0"/>
              </a:rPr>
              <a:t/>
            </a:r>
            <a:br>
              <a:rPr lang="tr-TR" sz="2400" dirty="0" smtClean="0">
                <a:solidFill>
                  <a:schemeClr val="tx1"/>
                </a:solidFill>
                <a:latin typeface="Calibri" panose="020F0502020204030204" pitchFamily="34" charset="0"/>
                <a:cs typeface="Calibri" panose="020F0502020204030204" pitchFamily="34" charset="0"/>
              </a:rPr>
            </a:br>
            <a:r>
              <a:rPr lang="tr-TR" sz="2400" dirty="0" smtClean="0">
                <a:solidFill>
                  <a:schemeClr val="tx1"/>
                </a:solidFill>
                <a:latin typeface="Calibri" panose="020F0502020204030204" pitchFamily="34" charset="0"/>
                <a:cs typeface="Calibri" panose="020F0502020204030204" pitchFamily="34" charset="0"/>
              </a:rPr>
              <a:t>* Tespit edilen iyileştirmeler için yukarıdaki aşamaların en baştan yeniden işletilmesi. (</a:t>
            </a:r>
            <a:r>
              <a:rPr lang="tr-TR" sz="2400" u="sng" dirty="0" smtClean="0">
                <a:solidFill>
                  <a:schemeClr val="tx1"/>
                </a:solidFill>
                <a:latin typeface="Calibri" panose="020F0502020204030204" pitchFamily="34" charset="0"/>
                <a:cs typeface="Calibri" panose="020F0502020204030204" pitchFamily="34" charset="0"/>
              </a:rPr>
              <a:t>PUKÖ Döngüsü</a:t>
            </a:r>
            <a:r>
              <a:rPr lang="tr-TR" sz="2400" dirty="0" smtClean="0">
                <a:solidFill>
                  <a:schemeClr val="tx1"/>
                </a:solidFill>
                <a:latin typeface="Calibri" panose="020F0502020204030204" pitchFamily="34" charset="0"/>
                <a:cs typeface="Calibri" panose="020F0502020204030204" pitchFamily="34" charset="0"/>
              </a:rPr>
              <a:t>)</a:t>
            </a:r>
            <a:r>
              <a:rPr lang="tr-TR" sz="2400" dirty="0" smtClean="0">
                <a:latin typeface="Calibri" panose="020F0502020204030204" pitchFamily="34" charset="0"/>
                <a:cs typeface="Calibri" panose="020F0502020204030204" pitchFamily="34" charset="0"/>
              </a:rPr>
              <a:t/>
            </a:r>
            <a:br>
              <a:rPr lang="tr-TR" sz="2400" dirty="0" smtClean="0">
                <a:latin typeface="Calibri" panose="020F0502020204030204" pitchFamily="34" charset="0"/>
                <a:cs typeface="Calibri" panose="020F0502020204030204" pitchFamily="34" charset="0"/>
              </a:rPr>
            </a:br>
            <a:endParaRPr lang="en-US" sz="2400"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flipV="1">
            <a:off x="549275" y="6857999"/>
            <a:ext cx="8042276" cy="45719"/>
          </a:xfrm>
        </p:spPr>
        <p:txBody>
          <a:bodyPr>
            <a:normAutofit fontScale="25000" lnSpcReduction="20000"/>
          </a:bodyPr>
          <a:lstStyle/>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49275" y="107576"/>
            <a:ext cx="8042276" cy="743812"/>
          </a:xfrm>
        </p:spPr>
        <p:txBody>
          <a:bodyPr>
            <a:normAutofit/>
          </a:bodyPr>
          <a:lstStyle/>
          <a:p>
            <a:r>
              <a:rPr lang="tr-TR" sz="3200" b="1" dirty="0" smtClean="0">
                <a:solidFill>
                  <a:srgbClr val="002060"/>
                </a:solidFill>
                <a:latin typeface="Calibri" panose="020F0502020204030204" pitchFamily="34" charset="0"/>
                <a:cs typeface="Calibri" panose="020F0502020204030204" pitchFamily="34" charset="0"/>
              </a:rPr>
              <a:t>NELER MADDİ KANIT OLABİLİR?</a:t>
            </a:r>
            <a:endParaRPr lang="tr-TR" sz="3200" b="1" dirty="0">
              <a:solidFill>
                <a:srgbClr val="002060"/>
              </a:solidFill>
              <a:latin typeface="Calibri" panose="020F0502020204030204" pitchFamily="34" charset="0"/>
              <a:cs typeface="Calibri" panose="020F0502020204030204" pitchFamily="34" charset="0"/>
            </a:endParaRPr>
          </a:p>
        </p:txBody>
      </p:sp>
      <p:sp>
        <p:nvSpPr>
          <p:cNvPr id="3" name="İçerik Yer Tutucusu 2"/>
          <p:cNvSpPr>
            <a:spLocks noGrp="1"/>
          </p:cNvSpPr>
          <p:nvPr>
            <p:ph idx="1"/>
          </p:nvPr>
        </p:nvSpPr>
        <p:spPr>
          <a:xfrm>
            <a:off x="0" y="2034870"/>
            <a:ext cx="9144000" cy="3697715"/>
          </a:xfrm>
          <a:prstGeom prst="rect">
            <a:avLst/>
          </a:prstGeom>
        </p:spPr>
        <p:txBody>
          <a:bodyPr lIns="38396" tIns="19198" rIns="38396" bIns="19198">
            <a:noAutofit/>
          </a:bodyPr>
          <a:lstStyle/>
          <a:p>
            <a:pPr marL="0" indent="0">
              <a:buFontTx/>
              <a:buChar char="•"/>
            </a:pPr>
            <a:r>
              <a:rPr lang="tr-TR" dirty="0" smtClean="0">
                <a:latin typeface="Calibri" panose="020F0502020204030204" pitchFamily="34" charset="0"/>
                <a:cs typeface="Calibri" panose="020F0502020204030204" pitchFamily="34" charset="0"/>
              </a:rPr>
              <a:t> </a:t>
            </a:r>
            <a:r>
              <a:rPr lang="tr-TR" dirty="0" smtClean="0">
                <a:solidFill>
                  <a:schemeClr val="tx1"/>
                </a:solidFill>
                <a:latin typeface="Calibri" panose="020F0502020204030204" pitchFamily="34" charset="0"/>
                <a:cs typeface="Calibri" panose="020F0502020204030204" pitchFamily="34" charset="0"/>
              </a:rPr>
              <a:t>Online kaynaklar (Web sitesi vb.)</a:t>
            </a:r>
          </a:p>
          <a:p>
            <a:pPr marL="0" indent="0">
              <a:buFontTx/>
              <a:buChar char="•"/>
            </a:pPr>
            <a:r>
              <a:rPr lang="tr-TR" dirty="0" smtClean="0">
                <a:solidFill>
                  <a:schemeClr val="tx1"/>
                </a:solidFill>
                <a:latin typeface="Calibri" panose="020F0502020204030204" pitchFamily="34" charset="0"/>
                <a:cs typeface="Calibri" panose="020F0502020204030204" pitchFamily="34" charset="0"/>
              </a:rPr>
              <a:t> Ölçme-Değerlendirme Formları (Her içerikte anket)</a:t>
            </a:r>
          </a:p>
          <a:p>
            <a:pPr marL="0" indent="0">
              <a:buFontTx/>
              <a:buChar char="•"/>
            </a:pPr>
            <a:r>
              <a:rPr lang="tr-TR" dirty="0" smtClean="0">
                <a:solidFill>
                  <a:schemeClr val="tx1"/>
                </a:solidFill>
                <a:latin typeface="Calibri" panose="020F0502020204030204" pitchFamily="34" charset="0"/>
                <a:cs typeface="Calibri" panose="020F0502020204030204" pitchFamily="34" charset="0"/>
              </a:rPr>
              <a:t> Toplantı tutanakları, rapor, plan, karar vb.</a:t>
            </a:r>
          </a:p>
          <a:p>
            <a:pPr marL="0" indent="0">
              <a:buFontTx/>
              <a:buChar char="•"/>
            </a:pPr>
            <a:r>
              <a:rPr lang="tr-TR" dirty="0" smtClean="0">
                <a:solidFill>
                  <a:schemeClr val="tx1"/>
                </a:solidFill>
                <a:latin typeface="Calibri" panose="020F0502020204030204" pitchFamily="34" charset="0"/>
                <a:cs typeface="Calibri" panose="020F0502020204030204" pitchFamily="34" charset="0"/>
              </a:rPr>
              <a:t> Konuya ilişkin her türlü belge, yazılı bilgi</a:t>
            </a:r>
          </a:p>
          <a:p>
            <a:pPr marL="0" indent="0">
              <a:buFontTx/>
              <a:buChar char="•"/>
            </a:pPr>
            <a:r>
              <a:rPr lang="tr-TR" dirty="0" smtClean="0">
                <a:solidFill>
                  <a:schemeClr val="tx1"/>
                </a:solidFill>
                <a:latin typeface="Calibri" panose="020F0502020204030204" pitchFamily="34" charset="0"/>
                <a:cs typeface="Calibri" panose="020F0502020204030204" pitchFamily="34" charset="0"/>
              </a:rPr>
              <a:t> İş akış şemaları</a:t>
            </a:r>
          </a:p>
          <a:p>
            <a:pPr marL="0" indent="0">
              <a:buFontTx/>
              <a:buChar char="•"/>
            </a:pPr>
            <a:r>
              <a:rPr lang="tr-TR" dirty="0" smtClean="0">
                <a:solidFill>
                  <a:schemeClr val="tx1"/>
                </a:solidFill>
                <a:latin typeface="Calibri" panose="020F0502020204030204" pitchFamily="34" charset="0"/>
                <a:cs typeface="Calibri" panose="020F0502020204030204" pitchFamily="34" charset="0"/>
              </a:rPr>
              <a:t> Kayıtlandırılmış görüşmeler</a:t>
            </a:r>
            <a:endParaRPr lang="tr-TR"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68490676"/>
      </p:ext>
    </p:extLst>
  </p:cSld>
  <p:clrMapOvr>
    <a:masterClrMapping/>
  </p:clrMapOvr>
  <mc:AlternateContent xmlns:mc="http://schemas.openxmlformats.org/markup-compatibility/2006" xmlns:p14="http://schemas.microsoft.com/office/powerpoint/2010/main">
    <mc:Choice Requires="p14">
      <p:transition p14:dur="0" advClick="0"/>
    </mc:Choice>
    <mc:Fallback xmlns="" xmlns:mv="urn:schemas-microsoft-com:mac:vml">
      <mp:transition xmlns:mp="http://schemas.microsoft.com/office/mac/powerpoint/2008/main" advClick="0"/>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7"/>
            <a:ext cx="8042276" cy="897970"/>
          </a:xfrm>
        </p:spPr>
        <p:txBody>
          <a:bodyPr/>
          <a:lstStyle/>
          <a:p>
            <a:r>
              <a:rPr lang="en-US" sz="3200" b="1" dirty="0" smtClean="0">
                <a:solidFill>
                  <a:srgbClr val="002060"/>
                </a:solidFill>
                <a:latin typeface="Calibri" panose="020F0502020204030204" pitchFamily="34" charset="0"/>
                <a:cs typeface="Calibri" panose="020F0502020204030204" pitchFamily="34" charset="0"/>
              </a:rPr>
              <a:t>Biz Ne </a:t>
            </a:r>
            <a:r>
              <a:rPr lang="en-US" sz="3200" b="1" dirty="0" err="1" smtClean="0">
                <a:solidFill>
                  <a:srgbClr val="002060"/>
                </a:solidFill>
                <a:latin typeface="Calibri" panose="020F0502020204030204" pitchFamily="34" charset="0"/>
                <a:cs typeface="Calibri" panose="020F0502020204030204" pitchFamily="34" charset="0"/>
              </a:rPr>
              <a:t>Yaptık</a:t>
            </a:r>
            <a:r>
              <a:rPr lang="en-US" sz="3200" b="1" dirty="0" smtClean="0">
                <a:solidFill>
                  <a:srgbClr val="002060"/>
                </a:solidFill>
                <a:latin typeface="Calibri" panose="020F0502020204030204" pitchFamily="34" charset="0"/>
                <a:cs typeface="Calibri" panose="020F0502020204030204" pitchFamily="34" charset="0"/>
              </a:rPr>
              <a:t>?</a:t>
            </a:r>
            <a:endParaRPr lang="en-US" sz="3200" b="1" dirty="0">
              <a:solidFill>
                <a:srgbClr val="002060"/>
              </a:solidFill>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105508" y="2087848"/>
            <a:ext cx="8924192" cy="3416137"/>
          </a:xfrm>
        </p:spPr>
        <p:txBody>
          <a:bodyPr>
            <a:noAutofit/>
          </a:bodyPr>
          <a:lstStyle/>
          <a:p>
            <a:pPr>
              <a:buFontTx/>
              <a:buChar char="-"/>
            </a:pPr>
            <a:r>
              <a:rPr lang="tr-TR" dirty="0" smtClean="0">
                <a:solidFill>
                  <a:schemeClr val="tx1"/>
                </a:solidFill>
                <a:latin typeface="Calibri" panose="020F0502020204030204" pitchFamily="34" charset="0"/>
                <a:cs typeface="Calibri" panose="020F0502020204030204" pitchFamily="34" charset="0"/>
              </a:rPr>
              <a:t>Anlatılan yöntem ve teknikleri kullanarak bir </a:t>
            </a:r>
            <a:r>
              <a:rPr lang="tr-TR" u="sng" dirty="0" smtClean="0">
                <a:solidFill>
                  <a:schemeClr val="tx1"/>
                </a:solidFill>
                <a:latin typeface="Calibri" panose="020F0502020204030204" pitchFamily="34" charset="0"/>
                <a:cs typeface="Calibri" panose="020F0502020204030204" pitchFamily="34" charset="0"/>
              </a:rPr>
              <a:t>Kalite Süreç Programı </a:t>
            </a:r>
            <a:r>
              <a:rPr lang="tr-TR" dirty="0" smtClean="0">
                <a:solidFill>
                  <a:schemeClr val="tx1"/>
                </a:solidFill>
                <a:latin typeface="Calibri" panose="020F0502020204030204" pitchFamily="34" charset="0"/>
                <a:cs typeface="Calibri" panose="020F0502020204030204" pitchFamily="34" charset="0"/>
              </a:rPr>
              <a:t>hazırlanmasına başlanmıştır.</a:t>
            </a:r>
          </a:p>
          <a:p>
            <a:pPr>
              <a:buFontTx/>
              <a:buChar char="-"/>
            </a:pPr>
            <a:r>
              <a:rPr lang="tr-TR" dirty="0" smtClean="0">
                <a:solidFill>
                  <a:schemeClr val="tx1"/>
                </a:solidFill>
                <a:latin typeface="Calibri" panose="020F0502020204030204" pitchFamily="34" charset="0"/>
                <a:cs typeface="Calibri" panose="020F0502020204030204" pitchFamily="34" charset="0"/>
              </a:rPr>
              <a:t>Online kaynaklar (Web sitesi vb.), anketler, tutanaklar, raporlar, belge, yazılı bilgi, kayıtlandırılmış görüşmelerden müteşekkil </a:t>
            </a:r>
            <a:r>
              <a:rPr lang="tr-TR" u="sng" dirty="0" smtClean="0">
                <a:solidFill>
                  <a:schemeClr val="tx1"/>
                </a:solidFill>
                <a:latin typeface="Calibri" panose="020F0502020204030204" pitchFamily="34" charset="0"/>
                <a:cs typeface="Calibri" panose="020F0502020204030204" pitchFamily="34" charset="0"/>
              </a:rPr>
              <a:t>Maddi Kanıtlarımızı </a:t>
            </a:r>
            <a:r>
              <a:rPr lang="tr-TR" dirty="0" smtClean="0">
                <a:solidFill>
                  <a:schemeClr val="tx1"/>
                </a:solidFill>
                <a:latin typeface="Calibri" panose="020F0502020204030204" pitchFamily="34" charset="0"/>
                <a:cs typeface="Calibri" panose="020F0502020204030204" pitchFamily="34" charset="0"/>
              </a:rPr>
              <a:t>gözden geçirdik, düzenledik.</a:t>
            </a:r>
          </a:p>
          <a:p>
            <a:pPr>
              <a:buFontTx/>
              <a:buChar char="-"/>
            </a:pPr>
            <a:r>
              <a:rPr lang="tr-TR" dirty="0" smtClean="0">
                <a:solidFill>
                  <a:schemeClr val="tx1"/>
                </a:solidFill>
                <a:latin typeface="Calibri" panose="020F0502020204030204" pitchFamily="34" charset="0"/>
                <a:cs typeface="Calibri" panose="020F0502020204030204" pitchFamily="34" charset="0"/>
              </a:rPr>
              <a:t>Maddi Kanıtlarımızı internet ortamında sunmak üzere ve Enstitü Klasörleri biçiminde </a:t>
            </a:r>
            <a:r>
              <a:rPr lang="tr-TR" u="sng" dirty="0" smtClean="0">
                <a:solidFill>
                  <a:schemeClr val="tx1"/>
                </a:solidFill>
                <a:latin typeface="Calibri" panose="020F0502020204030204" pitchFamily="34" charset="0"/>
                <a:cs typeface="Calibri" panose="020F0502020204030204" pitchFamily="34" charset="0"/>
              </a:rPr>
              <a:t>görünür ve ulaşılabilir</a:t>
            </a:r>
            <a:r>
              <a:rPr lang="tr-TR" dirty="0" smtClean="0">
                <a:solidFill>
                  <a:schemeClr val="tx1"/>
                </a:solidFill>
                <a:latin typeface="Calibri" panose="020F0502020204030204" pitchFamily="34" charset="0"/>
                <a:cs typeface="Calibri" panose="020F0502020204030204" pitchFamily="34" charset="0"/>
              </a:rPr>
              <a:t> kılacağız.</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49275" y="764930"/>
            <a:ext cx="8042276" cy="679601"/>
          </a:xfrm>
        </p:spPr>
        <p:txBody>
          <a:bodyPr/>
          <a:lstStyle/>
          <a:p>
            <a:r>
              <a:rPr lang="tr-TR" sz="3200" b="1" dirty="0" smtClean="0">
                <a:solidFill>
                  <a:srgbClr val="002060"/>
                </a:solidFill>
                <a:latin typeface="Calibri" panose="020F0502020204030204" pitchFamily="34" charset="0"/>
                <a:cs typeface="Calibri" panose="020F0502020204030204" pitchFamily="34" charset="0"/>
              </a:rPr>
              <a:t>Durum Değerlendirmesi-İyileştirmeler</a:t>
            </a:r>
            <a:endParaRPr lang="tr-TR" sz="3200" b="1" dirty="0">
              <a:solidFill>
                <a:srgbClr val="002060"/>
              </a:solidFill>
              <a:latin typeface="Calibri" panose="020F0502020204030204" pitchFamily="34" charset="0"/>
              <a:cs typeface="Calibri" panose="020F0502020204030204" pitchFamily="34" charset="0"/>
            </a:endParaRPr>
          </a:p>
        </p:txBody>
      </p:sp>
      <p:sp>
        <p:nvSpPr>
          <p:cNvPr id="3" name="İçerik Yer Tutucusu 2"/>
          <p:cNvSpPr>
            <a:spLocks noGrp="1"/>
          </p:cNvSpPr>
          <p:nvPr>
            <p:ph idx="1"/>
          </p:nvPr>
        </p:nvSpPr>
        <p:spPr>
          <a:xfrm>
            <a:off x="0" y="2180493"/>
            <a:ext cx="9144000" cy="3974123"/>
          </a:xfrm>
        </p:spPr>
        <p:txBody>
          <a:bodyPr>
            <a:normAutofit/>
          </a:bodyPr>
          <a:lstStyle/>
          <a:p>
            <a:r>
              <a:rPr lang="tr-TR" dirty="0" smtClean="0">
                <a:solidFill>
                  <a:schemeClr val="tx1"/>
                </a:solidFill>
                <a:latin typeface="Calibri" panose="020F0502020204030204" pitchFamily="34" charset="0"/>
                <a:cs typeface="Calibri" panose="020F0502020204030204" pitchFamily="34" charset="0"/>
              </a:rPr>
              <a:t>Gelmiş olduğumuz aşama bir apartmanın kaba inşaatının sona ermiş hali olarak tarif edilebilir.</a:t>
            </a:r>
          </a:p>
          <a:p>
            <a:r>
              <a:rPr lang="tr-TR" dirty="0" smtClean="0">
                <a:solidFill>
                  <a:schemeClr val="tx1"/>
                </a:solidFill>
                <a:latin typeface="Calibri" panose="020F0502020204030204" pitchFamily="34" charset="0"/>
                <a:cs typeface="Calibri" panose="020F0502020204030204" pitchFamily="34" charset="0"/>
              </a:rPr>
              <a:t>Henüz pek çok katın pencereleri, kapıları, tesisatı tamamlanmış değildir.</a:t>
            </a:r>
          </a:p>
          <a:p>
            <a:r>
              <a:rPr lang="tr-TR" dirty="0" smtClean="0">
                <a:solidFill>
                  <a:schemeClr val="tx1"/>
                </a:solidFill>
                <a:latin typeface="Calibri" panose="020F0502020204030204" pitchFamily="34" charset="0"/>
                <a:cs typeface="Calibri" panose="020F0502020204030204" pitchFamily="34" charset="0"/>
              </a:rPr>
              <a:t>Saha ziyareti sonrasında Kalite Sürecinin yeniden planlanıp aktif bir teşkilat yapısıyla uygulamaya geçirilmesi gerekmektedir.</a:t>
            </a:r>
          </a:p>
          <a:p>
            <a:r>
              <a:rPr lang="tr-TR" dirty="0" smtClean="0">
                <a:solidFill>
                  <a:schemeClr val="tx1"/>
                </a:solidFill>
                <a:latin typeface="Calibri" panose="020F0502020204030204" pitchFamily="34" charset="0"/>
                <a:cs typeface="Calibri" panose="020F0502020204030204" pitchFamily="34" charset="0"/>
              </a:rPr>
              <a:t>Yapılan hazırlıklara binaen </a:t>
            </a:r>
            <a:r>
              <a:rPr lang="tr-TR" dirty="0">
                <a:solidFill>
                  <a:schemeClr val="tx1"/>
                </a:solidFill>
                <a:latin typeface="Calibri" panose="020F0502020204030204" pitchFamily="34" charset="0"/>
                <a:cs typeface="Calibri" panose="020F0502020204030204" pitchFamily="34" charset="0"/>
              </a:rPr>
              <a:t>1 ya da 2 yıl sonra </a:t>
            </a:r>
            <a:r>
              <a:rPr lang="tr-TR" dirty="0" smtClean="0">
                <a:solidFill>
                  <a:schemeClr val="tx1"/>
                </a:solidFill>
                <a:latin typeface="Calibri" panose="020F0502020204030204" pitchFamily="34" charset="0"/>
                <a:cs typeface="Calibri" panose="020F0502020204030204" pitchFamily="34" charset="0"/>
              </a:rPr>
              <a:t>çok daha iyi bir Kalite Saha Ziyareti süreci geçireceğimiz ön görülmektedir.</a:t>
            </a:r>
            <a:endParaRPr lang="tr-TR"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746920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40810" y="721515"/>
            <a:ext cx="8229600" cy="1414169"/>
          </a:xfrm>
        </p:spPr>
        <p:txBody>
          <a:bodyPr>
            <a:normAutofit fontScale="90000"/>
          </a:bodyPr>
          <a:lstStyle/>
          <a:p>
            <a:r>
              <a:rPr lang="tr-TR" sz="4000" b="1" dirty="0" smtClean="0">
                <a:latin typeface="Calibri" panose="020F0502020204030204" pitchFamily="34" charset="0"/>
                <a:cs typeface="Calibri" panose="020F0502020204030204" pitchFamily="34" charset="0"/>
              </a:rPr>
              <a:t/>
            </a:r>
            <a:br>
              <a:rPr lang="tr-TR" sz="4000" b="1" dirty="0" smtClean="0">
                <a:latin typeface="Calibri" panose="020F0502020204030204" pitchFamily="34" charset="0"/>
                <a:cs typeface="Calibri" panose="020F0502020204030204" pitchFamily="34" charset="0"/>
              </a:rPr>
            </a:br>
            <a:r>
              <a:rPr lang="tr-TR" sz="4000" b="1" dirty="0" smtClean="0">
                <a:latin typeface="Calibri" panose="020F0502020204030204" pitchFamily="34" charset="0"/>
                <a:cs typeface="Calibri" panose="020F0502020204030204" pitchFamily="34" charset="0"/>
              </a:rPr>
              <a:t/>
            </a:r>
            <a:br>
              <a:rPr lang="tr-TR" sz="4000" b="1" dirty="0" smtClean="0">
                <a:latin typeface="Calibri" panose="020F0502020204030204" pitchFamily="34" charset="0"/>
                <a:cs typeface="Calibri" panose="020F0502020204030204" pitchFamily="34" charset="0"/>
              </a:rPr>
            </a:br>
            <a:r>
              <a:rPr lang="tr-TR" sz="4000" b="1" dirty="0" smtClean="0">
                <a:latin typeface="Calibri" panose="020F0502020204030204" pitchFamily="34" charset="0"/>
                <a:cs typeface="Calibri" panose="020F0502020204030204" pitchFamily="34" charset="0"/>
              </a:rPr>
              <a:t/>
            </a:r>
            <a:br>
              <a:rPr lang="tr-TR" sz="4000" b="1" dirty="0" smtClean="0">
                <a:latin typeface="Calibri" panose="020F0502020204030204" pitchFamily="34" charset="0"/>
                <a:cs typeface="Calibri" panose="020F0502020204030204" pitchFamily="34" charset="0"/>
              </a:rPr>
            </a:br>
            <a:r>
              <a:rPr lang="tr-TR" sz="4000" b="1" dirty="0" smtClean="0">
                <a:latin typeface="Calibri" panose="020F0502020204030204" pitchFamily="34" charset="0"/>
                <a:cs typeface="Calibri" panose="020F0502020204030204" pitchFamily="34" charset="0"/>
              </a:rPr>
              <a:t/>
            </a:r>
            <a:br>
              <a:rPr lang="tr-TR" sz="4000" b="1" dirty="0" smtClean="0">
                <a:latin typeface="Calibri" panose="020F0502020204030204" pitchFamily="34" charset="0"/>
                <a:cs typeface="Calibri" panose="020F0502020204030204" pitchFamily="34" charset="0"/>
              </a:rPr>
            </a:br>
            <a:r>
              <a:rPr lang="tr-TR" sz="4000" b="1" dirty="0" smtClean="0">
                <a:latin typeface="Calibri" panose="020F0502020204030204" pitchFamily="34" charset="0"/>
                <a:cs typeface="Calibri" panose="020F0502020204030204" pitchFamily="34" charset="0"/>
              </a:rPr>
              <a:t/>
            </a:r>
            <a:br>
              <a:rPr lang="tr-TR" sz="4000" b="1" dirty="0" smtClean="0">
                <a:latin typeface="Calibri" panose="020F0502020204030204" pitchFamily="34" charset="0"/>
                <a:cs typeface="Calibri" panose="020F0502020204030204" pitchFamily="34" charset="0"/>
              </a:rPr>
            </a:br>
            <a:r>
              <a:rPr lang="tr-TR" sz="4000" b="1" dirty="0" smtClean="0">
                <a:latin typeface="Calibri" panose="020F0502020204030204" pitchFamily="34" charset="0"/>
                <a:cs typeface="Calibri" panose="020F0502020204030204" pitchFamily="34" charset="0"/>
              </a:rPr>
              <a:t/>
            </a:r>
            <a:br>
              <a:rPr lang="tr-TR" sz="4000" b="1" dirty="0" smtClean="0">
                <a:latin typeface="Calibri" panose="020F0502020204030204" pitchFamily="34" charset="0"/>
                <a:cs typeface="Calibri" panose="020F0502020204030204" pitchFamily="34" charset="0"/>
              </a:rPr>
            </a:br>
            <a:r>
              <a:rPr lang="tr-TR" sz="4000" b="1" dirty="0" smtClean="0">
                <a:latin typeface="Calibri" panose="020F0502020204030204" pitchFamily="34" charset="0"/>
                <a:cs typeface="Calibri" panose="020F0502020204030204" pitchFamily="34" charset="0"/>
              </a:rPr>
              <a:t/>
            </a:r>
            <a:br>
              <a:rPr lang="tr-TR" sz="4000" b="1" dirty="0" smtClean="0">
                <a:latin typeface="Calibri" panose="020F0502020204030204" pitchFamily="34" charset="0"/>
                <a:cs typeface="Calibri" panose="020F0502020204030204" pitchFamily="34" charset="0"/>
              </a:rPr>
            </a:br>
            <a:r>
              <a:rPr lang="tr-TR" sz="4000" b="1" dirty="0" smtClean="0">
                <a:latin typeface="Calibri" panose="020F0502020204030204" pitchFamily="34" charset="0"/>
                <a:cs typeface="Calibri" panose="020F0502020204030204" pitchFamily="34" charset="0"/>
              </a:rPr>
              <a:t/>
            </a:r>
            <a:br>
              <a:rPr lang="tr-TR" sz="4000" b="1" dirty="0" smtClean="0">
                <a:latin typeface="Calibri" panose="020F0502020204030204" pitchFamily="34" charset="0"/>
                <a:cs typeface="Calibri" panose="020F0502020204030204" pitchFamily="34" charset="0"/>
              </a:rPr>
            </a:br>
            <a:r>
              <a:rPr lang="tr-TR" sz="4000" b="1" dirty="0" smtClean="0">
                <a:latin typeface="Calibri" panose="020F0502020204030204" pitchFamily="34" charset="0"/>
                <a:cs typeface="Calibri" panose="020F0502020204030204" pitchFamily="34" charset="0"/>
              </a:rPr>
              <a:t/>
            </a:r>
            <a:br>
              <a:rPr lang="tr-TR" sz="4000" b="1" dirty="0" smtClean="0">
                <a:latin typeface="Calibri" panose="020F0502020204030204" pitchFamily="34" charset="0"/>
                <a:cs typeface="Calibri" panose="020F0502020204030204" pitchFamily="34" charset="0"/>
              </a:rPr>
            </a:br>
            <a:r>
              <a:rPr lang="tr-TR" sz="3600" b="1" dirty="0" smtClean="0">
                <a:solidFill>
                  <a:srgbClr val="002060"/>
                </a:solidFill>
                <a:latin typeface="Calibri" panose="020F0502020204030204" pitchFamily="34" charset="0"/>
                <a:cs typeface="Calibri" panose="020F0502020204030204" pitchFamily="34" charset="0"/>
              </a:rPr>
              <a:t>YÖKAK DIŞ DEĞERLENDİRME </a:t>
            </a:r>
            <a:br>
              <a:rPr lang="tr-TR" sz="3600" b="1" dirty="0" smtClean="0">
                <a:solidFill>
                  <a:srgbClr val="002060"/>
                </a:solidFill>
                <a:latin typeface="Calibri" panose="020F0502020204030204" pitchFamily="34" charset="0"/>
                <a:cs typeface="Calibri" panose="020F0502020204030204" pitchFamily="34" charset="0"/>
              </a:rPr>
            </a:br>
            <a:r>
              <a:rPr lang="tr-TR" sz="3600" b="1" dirty="0" smtClean="0">
                <a:solidFill>
                  <a:srgbClr val="002060"/>
                </a:solidFill>
                <a:latin typeface="Calibri" panose="020F0502020204030204" pitchFamily="34" charset="0"/>
                <a:cs typeface="Calibri" panose="020F0502020204030204" pitchFamily="34" charset="0"/>
              </a:rPr>
              <a:t>SAHA ZİYARETİ PLANI</a:t>
            </a:r>
            <a:r>
              <a:rPr lang="tr-TR" sz="2800" dirty="0" smtClean="0">
                <a:latin typeface="Calibri" panose="020F0502020204030204" pitchFamily="34" charset="0"/>
                <a:cs typeface="Calibri" panose="020F0502020204030204" pitchFamily="34" charset="0"/>
              </a:rPr>
              <a:t/>
            </a:r>
            <a:br>
              <a:rPr lang="tr-TR" sz="2800" dirty="0" smtClean="0">
                <a:latin typeface="Calibri" panose="020F0502020204030204" pitchFamily="34" charset="0"/>
                <a:cs typeface="Calibri" panose="020F0502020204030204" pitchFamily="34" charset="0"/>
              </a:rPr>
            </a:br>
            <a:endParaRPr lang="tr-TR" sz="2800" dirty="0">
              <a:latin typeface="Calibri" panose="020F0502020204030204" pitchFamily="34" charset="0"/>
              <a:cs typeface="Calibri" panose="020F0502020204030204" pitchFamily="34" charset="0"/>
            </a:endParaRPr>
          </a:p>
        </p:txBody>
      </p:sp>
      <p:sp>
        <p:nvSpPr>
          <p:cNvPr id="3" name="2 İçerik Yer Tutucusu"/>
          <p:cNvSpPr>
            <a:spLocks noGrp="1"/>
          </p:cNvSpPr>
          <p:nvPr>
            <p:ph idx="1"/>
          </p:nvPr>
        </p:nvSpPr>
        <p:spPr>
          <a:xfrm>
            <a:off x="131698" y="2710809"/>
            <a:ext cx="8941963" cy="1931529"/>
          </a:xfrm>
          <a:prstGeom prst="rect">
            <a:avLst/>
          </a:prstGeom>
        </p:spPr>
        <p:txBody>
          <a:bodyPr lIns="38396" tIns="19198" rIns="38396" bIns="19198">
            <a:noAutofit/>
          </a:bodyPr>
          <a:lstStyle/>
          <a:p>
            <a:pPr>
              <a:buFont typeface="Wingdings" panose="05000000000000000000" pitchFamily="2" charset="2"/>
              <a:buChar char="§"/>
            </a:pPr>
            <a:r>
              <a:rPr lang="tr-TR" dirty="0" smtClean="0">
                <a:solidFill>
                  <a:schemeClr val="tx1"/>
                </a:solidFill>
                <a:latin typeface="Calibri" panose="020F0502020204030204" pitchFamily="34" charset="0"/>
                <a:cs typeface="Calibri" panose="020F0502020204030204" pitchFamily="34" charset="0"/>
              </a:rPr>
              <a:t>1. Gün: Rektörlük Ziyareti</a:t>
            </a:r>
          </a:p>
          <a:p>
            <a:pPr>
              <a:buFont typeface="Wingdings" panose="05000000000000000000" pitchFamily="2" charset="2"/>
              <a:buChar char="§"/>
            </a:pPr>
            <a:r>
              <a:rPr lang="tr-TR" dirty="0" smtClean="0">
                <a:solidFill>
                  <a:schemeClr val="tx1"/>
                </a:solidFill>
                <a:latin typeface="Calibri" panose="020F0502020204030204" pitchFamily="34" charset="0"/>
                <a:cs typeface="Calibri" panose="020F0502020204030204" pitchFamily="34" charset="0"/>
              </a:rPr>
              <a:t>1. Gün öğleden sonra ve 2. Gün:  Akademik Birim Ziyaretleri</a:t>
            </a:r>
          </a:p>
          <a:p>
            <a:pPr>
              <a:buNone/>
            </a:pPr>
            <a:r>
              <a:rPr lang="tr-TR" dirty="0" smtClean="0">
                <a:solidFill>
                  <a:schemeClr val="tx1"/>
                </a:solidFill>
                <a:latin typeface="Calibri" panose="020F0502020204030204" pitchFamily="34" charset="0"/>
                <a:cs typeface="Calibri" panose="020F0502020204030204" pitchFamily="34" charset="0"/>
              </a:rPr>
              <a:t>	En az iki kişilik gruplarla eş zamanlı olarak farklı birimlere yapılır.</a:t>
            </a:r>
          </a:p>
          <a:p>
            <a:pPr>
              <a:buFont typeface="Wingdings" panose="05000000000000000000" pitchFamily="2" charset="2"/>
              <a:buChar char="§"/>
            </a:pPr>
            <a:endParaRPr lang="tr-TR" dirty="0" smtClean="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17460807"/>
      </p:ext>
    </p:extLst>
  </p:cSld>
  <p:clrMapOvr>
    <a:masterClrMapping/>
  </p:clrMapOvr>
  <mc:AlternateContent xmlns:mc="http://schemas.openxmlformats.org/markup-compatibility/2006" xmlns:p14="http://schemas.microsoft.com/office/powerpoint/2010/main">
    <mc:Choice Requires="p14">
      <p:transition p14:dur="0" advClick="0"/>
    </mc:Choice>
    <mc:Fallback xmlns="" xmlns:mv="urn:schemas-microsoft-com:mac:vml">
      <mp:transition xmlns:mp="http://schemas.microsoft.com/office/mac/powerpoint/2008/main" advClick="0"/>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z="3200" b="1" dirty="0" smtClean="0">
                <a:solidFill>
                  <a:srgbClr val="002060"/>
                </a:solidFill>
                <a:latin typeface="Calibri" panose="020F0502020204030204" pitchFamily="34" charset="0"/>
                <a:cs typeface="Calibri" panose="020F0502020204030204" pitchFamily="34" charset="0"/>
              </a:rPr>
              <a:t>Akademik Birim Ziyareti Programı</a:t>
            </a:r>
            <a:endParaRPr lang="en-US" sz="3200" b="1" dirty="0">
              <a:solidFill>
                <a:srgbClr val="002060"/>
              </a:solidFill>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549275" y="2013439"/>
            <a:ext cx="8042276" cy="2558562"/>
          </a:xfrm>
        </p:spPr>
        <p:txBody>
          <a:bodyPr>
            <a:normAutofit/>
          </a:bodyPr>
          <a:lstStyle/>
          <a:p>
            <a:r>
              <a:rPr lang="tr-TR" dirty="0" smtClean="0">
                <a:solidFill>
                  <a:schemeClr val="tx1"/>
                </a:solidFill>
                <a:latin typeface="Calibri" panose="020F0502020204030204" pitchFamily="34" charset="0"/>
                <a:cs typeface="Calibri" panose="020F0502020204030204" pitchFamily="34" charset="0"/>
              </a:rPr>
              <a:t>Enstitü  yöneticileri (Müdür ve Yardımcılar)</a:t>
            </a:r>
          </a:p>
          <a:p>
            <a:r>
              <a:rPr lang="tr-TR" dirty="0" smtClean="0">
                <a:solidFill>
                  <a:schemeClr val="tx1"/>
                </a:solidFill>
                <a:latin typeface="Calibri" panose="020F0502020204030204" pitchFamily="34" charset="0"/>
                <a:cs typeface="Calibri" panose="020F0502020204030204" pitchFamily="34" charset="0"/>
              </a:rPr>
              <a:t>Enstitü Öğretim Üyeleri</a:t>
            </a:r>
          </a:p>
          <a:p>
            <a:r>
              <a:rPr lang="tr-TR" dirty="0" smtClean="0">
                <a:solidFill>
                  <a:schemeClr val="tx1"/>
                </a:solidFill>
                <a:latin typeface="Calibri" panose="020F0502020204030204" pitchFamily="34" charset="0"/>
                <a:cs typeface="Calibri" panose="020F0502020204030204" pitchFamily="34" charset="0"/>
              </a:rPr>
              <a:t>Enstitü öğrencileri</a:t>
            </a:r>
          </a:p>
          <a:p>
            <a:r>
              <a:rPr lang="tr-TR" dirty="0" smtClean="0">
                <a:solidFill>
                  <a:schemeClr val="tx1"/>
                </a:solidFill>
                <a:latin typeface="Calibri" panose="020F0502020204030204" pitchFamily="34" charset="0"/>
                <a:cs typeface="Calibri" panose="020F0502020204030204" pitchFamily="34" charset="0"/>
              </a:rPr>
              <a:t>Enstitü idari personeli</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659423"/>
            <a:ext cx="8042276" cy="697186"/>
          </a:xfrm>
        </p:spPr>
        <p:txBody>
          <a:bodyPr/>
          <a:lstStyle/>
          <a:p>
            <a:r>
              <a:rPr lang="tr-TR" sz="3200" b="1" dirty="0" smtClean="0">
                <a:solidFill>
                  <a:srgbClr val="002060"/>
                </a:solidFill>
                <a:latin typeface="Calibri" panose="020F0502020204030204" pitchFamily="34" charset="0"/>
                <a:cs typeface="Calibri" panose="020F0502020204030204" pitchFamily="34" charset="0"/>
              </a:rPr>
              <a:t>Enstitü Yöneticileri Ziyaret İçeriği</a:t>
            </a:r>
            <a:endParaRPr lang="en-US" sz="3200" b="1" dirty="0">
              <a:solidFill>
                <a:srgbClr val="002060"/>
              </a:solidFill>
            </a:endParaRPr>
          </a:p>
        </p:txBody>
      </p:sp>
      <p:sp>
        <p:nvSpPr>
          <p:cNvPr id="3" name="Content Placeholder 2"/>
          <p:cNvSpPr>
            <a:spLocks noGrp="1"/>
          </p:cNvSpPr>
          <p:nvPr>
            <p:ph idx="1"/>
          </p:nvPr>
        </p:nvSpPr>
        <p:spPr>
          <a:xfrm>
            <a:off x="549275" y="2057402"/>
            <a:ext cx="8042276" cy="3719145"/>
          </a:xfrm>
        </p:spPr>
        <p:txBody>
          <a:bodyPr>
            <a:noAutofit/>
          </a:bodyPr>
          <a:lstStyle/>
          <a:p>
            <a:r>
              <a:rPr lang="tr-TR" dirty="0" smtClean="0">
                <a:solidFill>
                  <a:schemeClr val="tx1"/>
                </a:solidFill>
                <a:latin typeface="Calibri" panose="020F0502020204030204" pitchFamily="34" charset="0"/>
                <a:cs typeface="Calibri" panose="020F0502020204030204" pitchFamily="34" charset="0"/>
              </a:rPr>
              <a:t>Enstitünün hedefleri ve üniversitenin hedefleriyle uyumluluk</a:t>
            </a:r>
          </a:p>
          <a:p>
            <a:r>
              <a:rPr lang="tr-TR" dirty="0" smtClean="0">
                <a:solidFill>
                  <a:schemeClr val="tx1"/>
                </a:solidFill>
                <a:latin typeface="Calibri" panose="020F0502020204030204" pitchFamily="34" charset="0"/>
                <a:cs typeface="Calibri" panose="020F0502020204030204" pitchFamily="34" charset="0"/>
              </a:rPr>
              <a:t>Paydaş katılımı</a:t>
            </a:r>
          </a:p>
          <a:p>
            <a:r>
              <a:rPr lang="tr-TR" dirty="0" smtClean="0">
                <a:solidFill>
                  <a:schemeClr val="tx1"/>
                </a:solidFill>
                <a:latin typeface="Calibri" panose="020F0502020204030204" pitchFamily="34" charset="0"/>
                <a:cs typeface="Calibri" panose="020F0502020204030204" pitchFamily="34" charset="0"/>
              </a:rPr>
              <a:t>Kalite süreçleri</a:t>
            </a:r>
          </a:p>
          <a:p>
            <a:r>
              <a:rPr lang="tr-TR" dirty="0" smtClean="0">
                <a:solidFill>
                  <a:schemeClr val="tx1"/>
                </a:solidFill>
                <a:latin typeface="Calibri" panose="020F0502020204030204" pitchFamily="34" charset="0"/>
                <a:cs typeface="Calibri" panose="020F0502020204030204" pitchFamily="34" charset="0"/>
              </a:rPr>
              <a:t>Program öğrenim çıktıları</a:t>
            </a:r>
          </a:p>
          <a:p>
            <a:r>
              <a:rPr lang="tr-TR" dirty="0" smtClean="0">
                <a:solidFill>
                  <a:schemeClr val="tx1"/>
                </a:solidFill>
                <a:latin typeface="Calibri" panose="020F0502020204030204" pitchFamily="34" charset="0"/>
                <a:cs typeface="Calibri" panose="020F0502020204030204" pitchFamily="34" charset="0"/>
              </a:rPr>
              <a:t>Ar-ge faaliyetleri</a:t>
            </a:r>
          </a:p>
          <a:p>
            <a:r>
              <a:rPr lang="tr-TR" dirty="0" smtClean="0">
                <a:solidFill>
                  <a:schemeClr val="tx1"/>
                </a:solidFill>
                <a:latin typeface="Calibri" panose="020F0502020204030204" pitchFamily="34" charset="0"/>
                <a:cs typeface="Calibri" panose="020F0502020204030204" pitchFamily="34" charset="0"/>
              </a:rPr>
              <a:t>İyileştirmeler</a:t>
            </a:r>
            <a:endParaRPr lang="tr-TR" dirty="0">
              <a:solidFill>
                <a:schemeClr val="tx1"/>
              </a:solidFill>
              <a:latin typeface="Calibri" panose="020F0502020204030204" pitchFamily="34" charset="0"/>
              <a:cs typeface="Calibri" panose="020F0502020204030204"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87131" y="160202"/>
            <a:ext cx="8229600" cy="1143000"/>
          </a:xfrm>
        </p:spPr>
        <p:txBody>
          <a:bodyPr>
            <a:noAutofit/>
          </a:bodyPr>
          <a:lstStyle/>
          <a:p>
            <a:r>
              <a:rPr lang="tr-TR" sz="3200" b="1" dirty="0" smtClean="0">
                <a:solidFill>
                  <a:srgbClr val="002060"/>
                </a:solidFill>
                <a:latin typeface="Calibri" panose="020F0502020204030204" pitchFamily="34" charset="0"/>
                <a:cs typeface="Calibri" panose="020F0502020204030204" pitchFamily="34" charset="0"/>
              </a:rPr>
              <a:t>Enstitü Akademisyenleri Ziyaret İçeriği</a:t>
            </a:r>
            <a:endParaRPr lang="tr-TR" sz="3200" b="1" dirty="0">
              <a:solidFill>
                <a:srgbClr val="002060"/>
              </a:solidFill>
              <a:latin typeface="Calibri" panose="020F0502020204030204" pitchFamily="34" charset="0"/>
              <a:cs typeface="Calibri" panose="020F0502020204030204" pitchFamily="34" charset="0"/>
            </a:endParaRPr>
          </a:p>
        </p:txBody>
      </p:sp>
      <p:sp>
        <p:nvSpPr>
          <p:cNvPr id="3" name="2 İçerik Yer Tutucusu"/>
          <p:cNvSpPr>
            <a:spLocks noGrp="1"/>
          </p:cNvSpPr>
          <p:nvPr>
            <p:ph idx="1"/>
          </p:nvPr>
        </p:nvSpPr>
        <p:spPr>
          <a:xfrm>
            <a:off x="0" y="2633892"/>
            <a:ext cx="9205545" cy="2465648"/>
          </a:xfrm>
          <a:prstGeom prst="rect">
            <a:avLst/>
          </a:prstGeom>
        </p:spPr>
        <p:txBody>
          <a:bodyPr lIns="38396" tIns="19198" rIns="38396" bIns="19198">
            <a:noAutofit/>
          </a:bodyPr>
          <a:lstStyle/>
          <a:p>
            <a:pPr marL="575935" indent="-239973">
              <a:buFont typeface="Wingdings" panose="05000000000000000000" pitchFamily="2" charset="2"/>
              <a:buChar char="§"/>
            </a:pPr>
            <a:r>
              <a:rPr lang="tr-TR" dirty="0" smtClean="0">
                <a:solidFill>
                  <a:schemeClr val="tx1"/>
                </a:solidFill>
                <a:latin typeface="Calibri" panose="020F0502020204030204" pitchFamily="34" charset="0"/>
                <a:cs typeface="Calibri" panose="020F0502020204030204" pitchFamily="34" charset="0"/>
              </a:rPr>
              <a:t> Üst yönetimle ilişkiler</a:t>
            </a:r>
          </a:p>
          <a:p>
            <a:pPr marL="575935" indent="-239973">
              <a:buFont typeface="Wingdings" panose="05000000000000000000" pitchFamily="2" charset="2"/>
              <a:buChar char="§"/>
            </a:pPr>
            <a:r>
              <a:rPr lang="tr-TR" dirty="0" smtClean="0">
                <a:solidFill>
                  <a:schemeClr val="tx1"/>
                </a:solidFill>
                <a:latin typeface="Calibri" panose="020F0502020204030204" pitchFamily="34" charset="0"/>
                <a:cs typeface="Calibri" panose="020F0502020204030204" pitchFamily="34" charset="0"/>
              </a:rPr>
              <a:t> Kalite güvencesi kapsamında rolleri, etkinlikleri</a:t>
            </a:r>
          </a:p>
          <a:p>
            <a:pPr marL="575935" indent="-239973">
              <a:buFont typeface="Wingdings" panose="05000000000000000000" pitchFamily="2" charset="2"/>
              <a:buChar char="§"/>
            </a:pPr>
            <a:r>
              <a:rPr lang="tr-TR" dirty="0" smtClean="0">
                <a:solidFill>
                  <a:schemeClr val="tx1"/>
                </a:solidFill>
                <a:latin typeface="Calibri" panose="020F0502020204030204" pitchFamily="34" charset="0"/>
                <a:cs typeface="Calibri" panose="020F0502020204030204" pitchFamily="34" charset="0"/>
              </a:rPr>
              <a:t> Lisansüstü program açma ve öğrenci alım süreçleriyle ilgili değerlendirmeler</a:t>
            </a:r>
          </a:p>
          <a:p>
            <a:pPr marL="575935" indent="-239973">
              <a:buFont typeface="Wingdings" panose="05000000000000000000" pitchFamily="2" charset="2"/>
              <a:buChar char="§"/>
            </a:pPr>
            <a:r>
              <a:rPr lang="tr-TR" dirty="0" smtClean="0">
                <a:solidFill>
                  <a:schemeClr val="tx1"/>
                </a:solidFill>
                <a:latin typeface="Calibri" panose="020F0502020204030204" pitchFamily="34" charset="0"/>
                <a:cs typeface="Calibri" panose="020F0502020204030204" pitchFamily="34" charset="0"/>
              </a:rPr>
              <a:t> Akademik performans ve gelişme politikaları</a:t>
            </a:r>
          </a:p>
        </p:txBody>
      </p:sp>
    </p:spTree>
    <p:extLst>
      <p:ext uri="{BB962C8B-B14F-4D97-AF65-F5344CB8AC3E}">
        <p14:creationId xmlns:p14="http://schemas.microsoft.com/office/powerpoint/2010/main" val="3770101950"/>
      </p:ext>
    </p:extLst>
  </p:cSld>
  <p:clrMapOvr>
    <a:masterClrMapping/>
  </p:clrMapOvr>
  <mc:AlternateContent xmlns:mc="http://schemas.openxmlformats.org/markup-compatibility/2006" xmlns:p14="http://schemas.microsoft.com/office/powerpoint/2010/main">
    <mc:Choice Requires="p14">
      <p:transition p14:dur="0" advClick="0"/>
    </mc:Choice>
    <mc:Fallback xmlns="" xmlns:mv="urn:schemas-microsoft-com:mac:vml">
      <mp:transition xmlns:mp="http://schemas.microsoft.com/office/mac/powerpoint/2008/main" advClick="0"/>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94813" y="414009"/>
            <a:ext cx="8229600" cy="1143000"/>
          </a:xfrm>
        </p:spPr>
        <p:txBody>
          <a:bodyPr>
            <a:noAutofit/>
          </a:bodyPr>
          <a:lstStyle/>
          <a:p>
            <a:r>
              <a:rPr lang="tr-TR" sz="3200" b="1" dirty="0" smtClean="0">
                <a:solidFill>
                  <a:srgbClr val="002060"/>
                </a:solidFill>
                <a:latin typeface="Calibri" panose="020F0502020204030204" pitchFamily="34" charset="0"/>
                <a:cs typeface="Calibri" panose="020F0502020204030204" pitchFamily="34" charset="0"/>
              </a:rPr>
              <a:t>Enstitü Öğrencileri Ziyaret İçeriği</a:t>
            </a:r>
            <a:endParaRPr lang="tr-TR" sz="3200" dirty="0">
              <a:solidFill>
                <a:srgbClr val="002060"/>
              </a:solidFill>
              <a:latin typeface="Calibri" panose="020F0502020204030204" pitchFamily="34" charset="0"/>
              <a:cs typeface="Calibri" panose="020F0502020204030204" pitchFamily="34" charset="0"/>
            </a:endParaRPr>
          </a:p>
        </p:txBody>
      </p:sp>
      <p:sp>
        <p:nvSpPr>
          <p:cNvPr id="3" name="2 İçerik Yer Tutucusu"/>
          <p:cNvSpPr>
            <a:spLocks noGrp="1"/>
          </p:cNvSpPr>
          <p:nvPr>
            <p:ph idx="1"/>
          </p:nvPr>
        </p:nvSpPr>
        <p:spPr>
          <a:xfrm>
            <a:off x="521814" y="2453825"/>
            <a:ext cx="8229600" cy="2951981"/>
          </a:xfrm>
          <a:prstGeom prst="rect">
            <a:avLst/>
          </a:prstGeom>
        </p:spPr>
        <p:txBody>
          <a:bodyPr lIns="38396" tIns="19198" rIns="38396" bIns="19198">
            <a:noAutofit/>
          </a:bodyPr>
          <a:lstStyle/>
          <a:p>
            <a:pPr marL="575935" indent="-239973">
              <a:buFont typeface="Wingdings" panose="05000000000000000000" pitchFamily="2" charset="2"/>
              <a:buChar char="§"/>
            </a:pPr>
            <a:r>
              <a:rPr lang="tr-TR" dirty="0" smtClean="0">
                <a:solidFill>
                  <a:schemeClr val="tx1"/>
                </a:solidFill>
                <a:latin typeface="Calibri" panose="020F0502020204030204" pitchFamily="34" charset="0"/>
                <a:cs typeface="Calibri" panose="020F0502020204030204" pitchFamily="34" charset="0"/>
              </a:rPr>
              <a:t> Öğrencilerin </a:t>
            </a:r>
            <a:r>
              <a:rPr lang="tr-TR" dirty="0">
                <a:solidFill>
                  <a:schemeClr val="tx1"/>
                </a:solidFill>
                <a:latin typeface="Calibri" panose="020F0502020204030204" pitchFamily="34" charset="0"/>
                <a:cs typeface="Calibri" panose="020F0502020204030204" pitchFamily="34" charset="0"/>
              </a:rPr>
              <a:t>karar alma süreçlerine </a:t>
            </a:r>
            <a:r>
              <a:rPr lang="tr-TR" dirty="0" smtClean="0">
                <a:solidFill>
                  <a:schemeClr val="tx1"/>
                </a:solidFill>
                <a:latin typeface="Calibri" panose="020F0502020204030204" pitchFamily="34" charset="0"/>
                <a:cs typeface="Calibri" panose="020F0502020204030204" pitchFamily="34" charset="0"/>
              </a:rPr>
              <a:t>katılımı </a:t>
            </a:r>
          </a:p>
          <a:p>
            <a:pPr marL="575935" indent="-239973">
              <a:buFont typeface="Wingdings" panose="05000000000000000000" pitchFamily="2" charset="2"/>
              <a:buChar char="§"/>
            </a:pPr>
            <a:r>
              <a:rPr lang="tr-TR" dirty="0" smtClean="0">
                <a:solidFill>
                  <a:schemeClr val="tx1"/>
                </a:solidFill>
                <a:latin typeface="Calibri" panose="020F0502020204030204" pitchFamily="34" charset="0"/>
                <a:cs typeface="Calibri" panose="020F0502020204030204" pitchFamily="34" charset="0"/>
              </a:rPr>
              <a:t> Kalite </a:t>
            </a:r>
            <a:r>
              <a:rPr lang="tr-TR" dirty="0">
                <a:solidFill>
                  <a:schemeClr val="tx1"/>
                </a:solidFill>
                <a:latin typeface="Calibri" panose="020F0502020204030204" pitchFamily="34" charset="0"/>
                <a:cs typeface="Calibri" panose="020F0502020204030204" pitchFamily="34" charset="0"/>
              </a:rPr>
              <a:t>güvence </a:t>
            </a:r>
            <a:r>
              <a:rPr lang="tr-TR" dirty="0" smtClean="0">
                <a:solidFill>
                  <a:schemeClr val="tx1"/>
                </a:solidFill>
                <a:latin typeface="Calibri" panose="020F0502020204030204" pitchFamily="34" charset="0"/>
                <a:cs typeface="Calibri" panose="020F0502020204030204" pitchFamily="34" charset="0"/>
              </a:rPr>
              <a:t>sistemi </a:t>
            </a:r>
          </a:p>
          <a:p>
            <a:pPr marL="575935" indent="-239973">
              <a:buFont typeface="Wingdings" panose="05000000000000000000" pitchFamily="2" charset="2"/>
              <a:buChar char="§"/>
            </a:pPr>
            <a:r>
              <a:rPr lang="tr-TR" dirty="0" smtClean="0">
                <a:solidFill>
                  <a:schemeClr val="tx1"/>
                </a:solidFill>
                <a:latin typeface="Calibri" panose="020F0502020204030204" pitchFamily="34" charset="0"/>
                <a:cs typeface="Calibri" panose="020F0502020204030204" pitchFamily="34" charset="0"/>
              </a:rPr>
              <a:t> Eğitim-öğretim hizmetleri</a:t>
            </a:r>
          </a:p>
          <a:p>
            <a:pPr marL="575935" indent="-239973">
              <a:buFont typeface="Wingdings" panose="05000000000000000000" pitchFamily="2" charset="2"/>
              <a:buChar char="§"/>
            </a:pPr>
            <a:r>
              <a:rPr lang="tr-TR" dirty="0" smtClean="0">
                <a:solidFill>
                  <a:schemeClr val="tx1"/>
                </a:solidFill>
                <a:latin typeface="Calibri" panose="020F0502020204030204" pitchFamily="34" charset="0"/>
                <a:cs typeface="Calibri" panose="020F0502020204030204" pitchFamily="34" charset="0"/>
              </a:rPr>
              <a:t> Eğitim-öğretim öğrenci </a:t>
            </a:r>
            <a:r>
              <a:rPr lang="tr-TR" dirty="0">
                <a:solidFill>
                  <a:schemeClr val="tx1"/>
                </a:solidFill>
                <a:latin typeface="Calibri" panose="020F0502020204030204" pitchFamily="34" charset="0"/>
                <a:cs typeface="Calibri" panose="020F0502020204030204" pitchFamily="34" charset="0"/>
              </a:rPr>
              <a:t>destek </a:t>
            </a:r>
            <a:r>
              <a:rPr lang="tr-TR" dirty="0" smtClean="0">
                <a:solidFill>
                  <a:schemeClr val="tx1"/>
                </a:solidFill>
                <a:latin typeface="Calibri" panose="020F0502020204030204" pitchFamily="34" charset="0"/>
                <a:cs typeface="Calibri" panose="020F0502020204030204" pitchFamily="34" charset="0"/>
              </a:rPr>
              <a:t>hizmetleri</a:t>
            </a:r>
            <a:endParaRPr lang="tr-TR"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26091295"/>
      </p:ext>
    </p:extLst>
  </p:cSld>
  <p:clrMapOvr>
    <a:masterClrMapping/>
  </p:clrMapOvr>
  <mc:AlternateContent xmlns:mc="http://schemas.openxmlformats.org/markup-compatibility/2006" xmlns:p14="http://schemas.microsoft.com/office/powerpoint/2010/main">
    <mc:Choice Requires="p14">
      <p:transition p14:dur="0" advClick="0"/>
    </mc:Choice>
    <mc:Fallback xmlns="" xmlns:mv="urn:schemas-microsoft-com:mac:vml">
      <mp:transition xmlns:mp="http://schemas.microsoft.com/office/mac/powerpoint/2008/main" advClick="0"/>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40810" y="202025"/>
            <a:ext cx="8229600" cy="1154424"/>
          </a:xfrm>
        </p:spPr>
        <p:txBody>
          <a:bodyPr>
            <a:noAutofit/>
          </a:bodyPr>
          <a:lstStyle/>
          <a:p>
            <a:r>
              <a:rPr lang="tr-TR" sz="4000" b="1" dirty="0" smtClean="0">
                <a:solidFill>
                  <a:srgbClr val="002060"/>
                </a:solidFill>
                <a:latin typeface="Calibri" panose="020F0502020204030204" pitchFamily="34" charset="0"/>
                <a:cs typeface="Calibri" panose="020F0502020204030204" pitchFamily="34" charset="0"/>
              </a:rPr>
              <a:t>Enstitü İdari Personel Ziyaret İçeriği</a:t>
            </a:r>
            <a:endParaRPr lang="tr-TR" sz="4000" dirty="0">
              <a:solidFill>
                <a:srgbClr val="002060"/>
              </a:solidFill>
              <a:latin typeface="Calibri" panose="020F0502020204030204" pitchFamily="34" charset="0"/>
              <a:cs typeface="Calibri" panose="020F0502020204030204" pitchFamily="34" charset="0"/>
            </a:endParaRPr>
          </a:p>
        </p:txBody>
      </p:sp>
      <p:sp>
        <p:nvSpPr>
          <p:cNvPr id="3" name="2 İçerik Yer Tutucusu"/>
          <p:cNvSpPr>
            <a:spLocks noGrp="1"/>
          </p:cNvSpPr>
          <p:nvPr>
            <p:ph idx="1"/>
          </p:nvPr>
        </p:nvSpPr>
        <p:spPr>
          <a:xfrm>
            <a:off x="0" y="2263718"/>
            <a:ext cx="9144000" cy="2343452"/>
          </a:xfrm>
          <a:prstGeom prst="rect">
            <a:avLst/>
          </a:prstGeom>
        </p:spPr>
        <p:txBody>
          <a:bodyPr lIns="38396" tIns="19198" rIns="38396" bIns="19198">
            <a:noAutofit/>
          </a:bodyPr>
          <a:lstStyle/>
          <a:p>
            <a:pPr marL="0" indent="0">
              <a:buNone/>
            </a:pPr>
            <a:endParaRPr lang="tr-TR" dirty="0" smtClean="0">
              <a:solidFill>
                <a:schemeClr val="tx1"/>
              </a:solidFill>
              <a:latin typeface="Calibri" panose="020F0502020204030204" pitchFamily="34" charset="0"/>
              <a:cs typeface="Calibri" panose="020F0502020204030204" pitchFamily="34" charset="0"/>
            </a:endParaRPr>
          </a:p>
          <a:p>
            <a:pPr marL="496611" lvl="1" indent="-191978">
              <a:buFont typeface="Wingdings" panose="05000000000000000000" pitchFamily="2" charset="2"/>
              <a:buChar char="§"/>
            </a:pPr>
            <a:r>
              <a:rPr lang="tr-TR" sz="2400" dirty="0" smtClean="0">
                <a:solidFill>
                  <a:schemeClr val="tx1"/>
                </a:solidFill>
                <a:latin typeface="Calibri" panose="020F0502020204030204" pitchFamily="34" charset="0"/>
                <a:cs typeface="Calibri" panose="020F0502020204030204" pitchFamily="34" charset="0"/>
              </a:rPr>
              <a:t>Kalite süreçlerinin idari birime yayılımı </a:t>
            </a:r>
          </a:p>
          <a:p>
            <a:pPr marL="496611" lvl="1" indent="-191978">
              <a:buFont typeface="Wingdings" panose="05000000000000000000" pitchFamily="2" charset="2"/>
              <a:buChar char="§"/>
            </a:pPr>
            <a:r>
              <a:rPr lang="tr-TR" sz="2400" dirty="0" smtClean="0">
                <a:solidFill>
                  <a:schemeClr val="tx1"/>
                </a:solidFill>
                <a:latin typeface="Calibri" panose="020F0502020204030204" pitchFamily="34" charset="0"/>
                <a:cs typeface="Calibri" panose="020F0502020204030204" pitchFamily="34" charset="0"/>
              </a:rPr>
              <a:t>İdari alana yönelik hedefler ve bu hedeflerin üniversitenin hedeflerine uyumluluğu</a:t>
            </a:r>
          </a:p>
          <a:p>
            <a:pPr marL="496611" lvl="1" indent="-191978">
              <a:buFont typeface="Wingdings" panose="05000000000000000000" pitchFamily="2" charset="2"/>
              <a:buChar char="§"/>
            </a:pPr>
            <a:r>
              <a:rPr lang="tr-TR" sz="2400" dirty="0" smtClean="0">
                <a:solidFill>
                  <a:schemeClr val="tx1"/>
                </a:solidFill>
                <a:latin typeface="Calibri" panose="020F0502020204030204" pitchFamily="34" charset="0"/>
                <a:cs typeface="Calibri" panose="020F0502020204030204" pitchFamily="34" charset="0"/>
              </a:rPr>
              <a:t>İdari süreçlere Paydaşların katılımı ve sürekli iyileştirme çalışmaları </a:t>
            </a:r>
          </a:p>
        </p:txBody>
      </p:sp>
    </p:spTree>
    <p:extLst>
      <p:ext uri="{BB962C8B-B14F-4D97-AF65-F5344CB8AC3E}">
        <p14:creationId xmlns:p14="http://schemas.microsoft.com/office/powerpoint/2010/main" val="2984192061"/>
      </p:ext>
    </p:extLst>
  </p:cSld>
  <p:clrMapOvr>
    <a:masterClrMapping/>
  </p:clrMapOvr>
  <mc:AlternateContent xmlns:mc="http://schemas.openxmlformats.org/markup-compatibility/2006" xmlns:p14="http://schemas.microsoft.com/office/powerpoint/2010/main">
    <mc:Choice Requires="p14">
      <p:transition p14:dur="0" advClick="0"/>
    </mc:Choice>
    <mc:Fallback xmlns="" xmlns:mv="urn:schemas-microsoft-com:mac:vml">
      <mp:transition xmlns:mp="http://schemas.microsoft.com/office/mac/powerpoint/2008/main" advClick="0"/>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797857"/>
            <a:ext cx="8229240" cy="1004784"/>
          </a:xfrm>
        </p:spPr>
        <p:txBody>
          <a:bodyPr>
            <a:noAutofit/>
          </a:bodyPr>
          <a:lstStyle/>
          <a:p>
            <a:r>
              <a:rPr lang="tr-TR" sz="2800" dirty="0">
                <a:latin typeface="Calibri" panose="020F0502020204030204" pitchFamily="34" charset="0"/>
                <a:cs typeface="Calibri" panose="020F0502020204030204" pitchFamily="34" charset="0"/>
              </a:rPr>
              <a:t/>
            </a:r>
            <a:br>
              <a:rPr lang="tr-TR" sz="2800" dirty="0">
                <a:latin typeface="Calibri" panose="020F0502020204030204" pitchFamily="34" charset="0"/>
                <a:cs typeface="Calibri" panose="020F0502020204030204" pitchFamily="34" charset="0"/>
              </a:rPr>
            </a:br>
            <a:r>
              <a:rPr lang="tr-TR" sz="2800" dirty="0">
                <a:latin typeface="Calibri" panose="020F0502020204030204" pitchFamily="34" charset="0"/>
                <a:cs typeface="Calibri" panose="020F0502020204030204" pitchFamily="34" charset="0"/>
              </a:rPr>
              <a:t/>
            </a:r>
            <a:br>
              <a:rPr lang="tr-TR" sz="2800" dirty="0">
                <a:latin typeface="Calibri" panose="020F0502020204030204" pitchFamily="34" charset="0"/>
                <a:cs typeface="Calibri" panose="020F0502020204030204" pitchFamily="34" charset="0"/>
              </a:rPr>
            </a:br>
            <a:r>
              <a:rPr lang="tr-TR" sz="2800" dirty="0" smtClean="0">
                <a:latin typeface="Calibri" panose="020F0502020204030204" pitchFamily="34" charset="0"/>
                <a:cs typeface="Calibri" panose="020F0502020204030204" pitchFamily="34" charset="0"/>
              </a:rPr>
              <a:t/>
            </a:r>
            <a:br>
              <a:rPr lang="tr-TR" sz="2800" dirty="0" smtClean="0">
                <a:latin typeface="Calibri" panose="020F0502020204030204" pitchFamily="34" charset="0"/>
                <a:cs typeface="Calibri" panose="020F0502020204030204" pitchFamily="34" charset="0"/>
              </a:rPr>
            </a:br>
            <a:r>
              <a:rPr lang="tr-TR" sz="2800" dirty="0" smtClean="0">
                <a:latin typeface="Calibri" panose="020F0502020204030204" pitchFamily="34" charset="0"/>
                <a:cs typeface="Calibri" panose="020F0502020204030204" pitchFamily="34" charset="0"/>
              </a:rPr>
              <a:t/>
            </a:r>
            <a:br>
              <a:rPr lang="tr-TR" sz="2800" dirty="0" smtClean="0">
                <a:latin typeface="Calibri" panose="020F0502020204030204" pitchFamily="34" charset="0"/>
                <a:cs typeface="Calibri" panose="020F0502020204030204" pitchFamily="34" charset="0"/>
              </a:rPr>
            </a:br>
            <a:r>
              <a:rPr lang="sv-SE" sz="2800" b="1" dirty="0" smtClean="0">
                <a:latin typeface="Calibri" panose="020F0502020204030204" pitchFamily="34" charset="0"/>
                <a:cs typeface="Calibri" panose="020F0502020204030204" pitchFamily="34" charset="0"/>
              </a:rPr>
              <a:t/>
            </a:r>
            <a:br>
              <a:rPr lang="sv-SE" sz="2800" b="1" dirty="0" smtClean="0">
                <a:latin typeface="Calibri" panose="020F0502020204030204" pitchFamily="34" charset="0"/>
                <a:cs typeface="Calibri" panose="020F0502020204030204" pitchFamily="34" charset="0"/>
              </a:rPr>
            </a:br>
            <a:r>
              <a:rPr lang="sv-SE" sz="3200" b="1" dirty="0" smtClean="0">
                <a:solidFill>
                  <a:srgbClr val="002060"/>
                </a:solidFill>
                <a:latin typeface="Calibri" panose="020F0502020204030204" pitchFamily="34" charset="0"/>
                <a:cs typeface="Calibri" panose="020F0502020204030204" pitchFamily="34" charset="0"/>
              </a:rPr>
              <a:t>YÖK KALİTE KURULU</a:t>
            </a:r>
            <a:br>
              <a:rPr lang="sv-SE" sz="3200" b="1" dirty="0" smtClean="0">
                <a:solidFill>
                  <a:srgbClr val="002060"/>
                </a:solidFill>
                <a:latin typeface="Calibri" panose="020F0502020204030204" pitchFamily="34" charset="0"/>
                <a:cs typeface="Calibri" panose="020F0502020204030204" pitchFamily="34" charset="0"/>
              </a:rPr>
            </a:br>
            <a:r>
              <a:rPr lang="sv-SE" sz="3200" b="1" dirty="0" smtClean="0">
                <a:solidFill>
                  <a:srgbClr val="002060"/>
                </a:solidFill>
                <a:latin typeface="Calibri" panose="020F0502020204030204" pitchFamily="34" charset="0"/>
                <a:cs typeface="Calibri" panose="020F0502020204030204" pitchFamily="34" charset="0"/>
              </a:rPr>
              <a:t>(YÖKAK)</a:t>
            </a:r>
            <a:endParaRPr lang="tr-TR" sz="3200" b="1" dirty="0">
              <a:solidFill>
                <a:srgbClr val="002060"/>
              </a:solidFill>
              <a:latin typeface="Calibri" panose="020F0502020204030204" pitchFamily="34" charset="0"/>
              <a:cs typeface="Calibri" panose="020F0502020204030204" pitchFamily="34" charset="0"/>
            </a:endParaRPr>
          </a:p>
        </p:txBody>
      </p:sp>
      <p:sp>
        <p:nvSpPr>
          <p:cNvPr id="5" name="Metin Yer Tutucusu 4"/>
          <p:cNvSpPr>
            <a:spLocks noGrp="1"/>
          </p:cNvSpPr>
          <p:nvPr>
            <p:ph idx="1"/>
          </p:nvPr>
        </p:nvSpPr>
        <p:spPr>
          <a:xfrm>
            <a:off x="0" y="2882652"/>
            <a:ext cx="9144000" cy="2361701"/>
          </a:xfrm>
        </p:spPr>
        <p:txBody>
          <a:bodyPr>
            <a:noAutofit/>
          </a:bodyPr>
          <a:lstStyle/>
          <a:p>
            <a:pPr algn="just">
              <a:buFontTx/>
              <a:buChar char="•"/>
            </a:pPr>
            <a:r>
              <a:rPr lang="tr-TR" dirty="0" smtClean="0">
                <a:solidFill>
                  <a:srgbClr val="000000"/>
                </a:solidFill>
                <a:latin typeface="Calibri" panose="020F0502020204030204" pitchFamily="34" charset="0"/>
                <a:cs typeface="Calibri" panose="020F0502020204030204" pitchFamily="34" charset="0"/>
              </a:rPr>
              <a:t>YÖK, </a:t>
            </a:r>
            <a:r>
              <a:rPr lang="tr-TR" dirty="0">
                <a:solidFill>
                  <a:srgbClr val="000000"/>
                </a:solidFill>
                <a:latin typeface="Calibri" panose="020F0502020204030204" pitchFamily="34" charset="0"/>
                <a:cs typeface="Calibri" panose="020F0502020204030204" pitchFamily="34" charset="0"/>
              </a:rPr>
              <a:t>23 Temmuz </a:t>
            </a:r>
            <a:r>
              <a:rPr lang="tr-TR" dirty="0" smtClean="0">
                <a:solidFill>
                  <a:srgbClr val="000000"/>
                </a:solidFill>
                <a:latin typeface="Calibri" panose="020F0502020204030204" pitchFamily="34" charset="0"/>
                <a:cs typeface="Calibri" panose="020F0502020204030204" pitchFamily="34" charset="0"/>
              </a:rPr>
              <a:t>2015’te Yükseköğretim </a:t>
            </a:r>
            <a:r>
              <a:rPr lang="tr-TR" dirty="0">
                <a:solidFill>
                  <a:srgbClr val="000000"/>
                </a:solidFill>
                <a:latin typeface="Calibri" panose="020F0502020204030204" pitchFamily="34" charset="0"/>
                <a:cs typeface="Calibri" panose="020F0502020204030204" pitchFamily="34" charset="0"/>
              </a:rPr>
              <a:t>Kalite Güvencesi </a:t>
            </a:r>
            <a:r>
              <a:rPr lang="tr-TR" dirty="0" smtClean="0">
                <a:solidFill>
                  <a:srgbClr val="000000"/>
                </a:solidFill>
                <a:latin typeface="Calibri" panose="020F0502020204030204" pitchFamily="34" charset="0"/>
                <a:cs typeface="Calibri" panose="020F0502020204030204" pitchFamily="34" charset="0"/>
              </a:rPr>
              <a:t>Yönetmeliği’ni </a:t>
            </a:r>
            <a:r>
              <a:rPr lang="tr-TR" dirty="0">
                <a:solidFill>
                  <a:srgbClr val="000000"/>
                </a:solidFill>
                <a:latin typeface="Calibri" panose="020F0502020204030204" pitchFamily="34" charset="0"/>
                <a:cs typeface="Calibri" panose="020F0502020204030204" pitchFamily="34" charset="0"/>
              </a:rPr>
              <a:t>yayımlayarak </a:t>
            </a:r>
            <a:r>
              <a:rPr lang="tr-TR" b="1" dirty="0">
                <a:solidFill>
                  <a:srgbClr val="000000"/>
                </a:solidFill>
                <a:latin typeface="Calibri" panose="020F0502020204030204" pitchFamily="34" charset="0"/>
                <a:cs typeface="Calibri" panose="020F0502020204030204" pitchFamily="34" charset="0"/>
              </a:rPr>
              <a:t>Yükseköğretim Kalite </a:t>
            </a:r>
            <a:r>
              <a:rPr lang="tr-TR" b="1" dirty="0" smtClean="0">
                <a:solidFill>
                  <a:srgbClr val="000000"/>
                </a:solidFill>
                <a:latin typeface="Calibri" panose="020F0502020204030204" pitchFamily="34" charset="0"/>
                <a:cs typeface="Calibri" panose="020F0502020204030204" pitchFamily="34" charset="0"/>
              </a:rPr>
              <a:t>Kurulu</a:t>
            </a:r>
            <a:r>
              <a:rPr lang="tr-TR" dirty="0" smtClean="0">
                <a:solidFill>
                  <a:srgbClr val="000000"/>
                </a:solidFill>
                <a:latin typeface="Calibri" panose="020F0502020204030204" pitchFamily="34" charset="0"/>
                <a:cs typeface="Calibri" panose="020F0502020204030204" pitchFamily="34" charset="0"/>
              </a:rPr>
              <a:t>’nu</a:t>
            </a:r>
            <a:r>
              <a:rPr lang="tr-TR" b="1" dirty="0" smtClean="0">
                <a:solidFill>
                  <a:srgbClr val="000000"/>
                </a:solidFill>
                <a:latin typeface="Calibri" panose="020F0502020204030204" pitchFamily="34" charset="0"/>
                <a:cs typeface="Calibri" panose="020F0502020204030204" pitchFamily="34" charset="0"/>
              </a:rPr>
              <a:t> </a:t>
            </a:r>
            <a:r>
              <a:rPr lang="tr-TR" dirty="0" smtClean="0">
                <a:solidFill>
                  <a:srgbClr val="000000"/>
                </a:solidFill>
                <a:latin typeface="Calibri" panose="020F0502020204030204" pitchFamily="34" charset="0"/>
                <a:cs typeface="Calibri" panose="020F0502020204030204" pitchFamily="34" charset="0"/>
              </a:rPr>
              <a:t>kurmuştur.</a:t>
            </a:r>
          </a:p>
          <a:p>
            <a:pPr algn="just">
              <a:buFontTx/>
              <a:buChar char="•"/>
            </a:pPr>
            <a:r>
              <a:rPr lang="tr-TR" dirty="0" smtClean="0">
                <a:solidFill>
                  <a:srgbClr val="000000"/>
                </a:solidFill>
                <a:latin typeface="Calibri" panose="020F0502020204030204" pitchFamily="34" charset="0"/>
                <a:cs typeface="Calibri" panose="020F0502020204030204" pitchFamily="34" charset="0"/>
              </a:rPr>
              <a:t> Yükseköğretim </a:t>
            </a:r>
            <a:r>
              <a:rPr lang="tr-TR" dirty="0">
                <a:solidFill>
                  <a:srgbClr val="000000"/>
                </a:solidFill>
                <a:latin typeface="Calibri" panose="020F0502020204030204" pitchFamily="34" charset="0"/>
                <a:cs typeface="Calibri" panose="020F0502020204030204" pitchFamily="34" charset="0"/>
              </a:rPr>
              <a:t>kurumlarında </a:t>
            </a:r>
            <a:r>
              <a:rPr lang="tr-TR" u="sng" dirty="0" smtClean="0">
                <a:solidFill>
                  <a:srgbClr val="000000"/>
                </a:solidFill>
                <a:latin typeface="Calibri" panose="020F0502020204030204" pitchFamily="34" charset="0"/>
                <a:cs typeface="Calibri" panose="020F0502020204030204" pitchFamily="34" charset="0"/>
              </a:rPr>
              <a:t>kalite komisyonlarının kurulması zorunlu </a:t>
            </a:r>
            <a:r>
              <a:rPr lang="tr-TR" dirty="0" smtClean="0">
                <a:solidFill>
                  <a:srgbClr val="000000"/>
                </a:solidFill>
                <a:latin typeface="Calibri" panose="020F0502020204030204" pitchFamily="34" charset="0"/>
                <a:cs typeface="Calibri" panose="020F0502020204030204" pitchFamily="34" charset="0"/>
              </a:rPr>
              <a:t>kılınmıştır.</a:t>
            </a:r>
          </a:p>
        </p:txBody>
      </p:sp>
    </p:spTree>
    <p:extLst>
      <p:ext uri="{BB962C8B-B14F-4D97-AF65-F5344CB8AC3E}">
        <p14:creationId xmlns:p14="http://schemas.microsoft.com/office/powerpoint/2010/main" val="174423670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1" name="CustomShape 1"/>
          <p:cNvSpPr/>
          <p:nvPr/>
        </p:nvSpPr>
        <p:spPr>
          <a:xfrm>
            <a:off x="228060" y="5361859"/>
            <a:ext cx="8686800" cy="1131101"/>
          </a:xfrm>
          <a:prstGeom prst="rect">
            <a:avLst/>
          </a:prstGeom>
          <a:noFill/>
          <a:ln>
            <a:noFill/>
          </a:ln>
        </p:spPr>
        <p:style>
          <a:lnRef idx="0">
            <a:scrgbClr r="0" g="0" b="0"/>
          </a:lnRef>
          <a:fillRef idx="0">
            <a:scrgbClr r="0" g="0" b="0"/>
          </a:fillRef>
          <a:effectRef idx="0">
            <a:scrgbClr r="0" g="0" b="0"/>
          </a:effectRef>
          <a:fontRef idx="minor"/>
        </p:style>
        <p:txBody>
          <a:bodyPr lIns="89984" tIns="44992" rIns="89984" bIns="44992" anchor="b"/>
          <a:lstStyle/>
          <a:p>
            <a:pPr algn="ctr">
              <a:lnSpc>
                <a:spcPct val="100000"/>
              </a:lnSpc>
            </a:pPr>
            <a:r>
              <a:rPr lang="tr-TR" sz="4000" b="1" spc="-1" dirty="0" smtClean="0">
                <a:solidFill>
                  <a:srgbClr val="002060"/>
                </a:solidFill>
                <a:latin typeface="Calibri"/>
                <a:ea typeface="ＭＳ Ｐゴシック"/>
              </a:rPr>
              <a:t>TEŞEKKÜRLER</a:t>
            </a:r>
            <a:endParaRPr lang="tr-TR" sz="4000" b="1" spc="-1" dirty="0">
              <a:solidFill>
                <a:srgbClr val="002060"/>
              </a:solidFill>
              <a:latin typeface="Arial"/>
            </a:endParaRPr>
          </a:p>
        </p:txBody>
      </p:sp>
      <p:sp>
        <p:nvSpPr>
          <p:cNvPr id="352" name="CustomShape 2"/>
          <p:cNvSpPr/>
          <p:nvPr/>
        </p:nvSpPr>
        <p:spPr>
          <a:xfrm>
            <a:off x="6553080" y="6492960"/>
            <a:ext cx="2133000" cy="36432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r">
              <a:lnSpc>
                <a:spcPct val="100000"/>
              </a:lnSpc>
            </a:pPr>
            <a:fld id="{C784101F-535F-4195-AC99-EB23A7BCF4B5}" type="slidenum">
              <a:rPr lang="tr-TR" sz="800" spc="-1">
                <a:solidFill>
                  <a:srgbClr val="000000"/>
                </a:solidFill>
                <a:latin typeface="Arial"/>
              </a:rPr>
              <a:pPr algn="r">
                <a:lnSpc>
                  <a:spcPct val="100000"/>
                </a:lnSpc>
              </a:pPr>
              <a:t>30</a:t>
            </a:fld>
            <a:endParaRPr lang="tr-TR" sz="800" spc="-1">
              <a:latin typeface="Arial"/>
            </a:endParaRPr>
          </a:p>
        </p:txBody>
      </p:sp>
      <p:sp>
        <p:nvSpPr>
          <p:cNvPr id="353" name="CustomShape 3"/>
          <p:cNvSpPr/>
          <p:nvPr/>
        </p:nvSpPr>
        <p:spPr>
          <a:xfrm>
            <a:off x="457200" y="1506240"/>
            <a:ext cx="8228880" cy="415440"/>
          </a:xfrm>
          <a:prstGeom prst="rect">
            <a:avLst/>
          </a:prstGeom>
          <a:noFill/>
          <a:ln>
            <a:noFill/>
          </a:ln>
        </p:spPr>
        <p:style>
          <a:lnRef idx="0">
            <a:scrgbClr r="0" g="0" b="0"/>
          </a:lnRef>
          <a:fillRef idx="0">
            <a:scrgbClr r="0" g="0" b="0"/>
          </a:fillRef>
          <a:effectRef idx="0">
            <a:scrgbClr r="0" g="0" b="0"/>
          </a:effectRef>
          <a:fontRef idx="minor"/>
        </p:style>
      </p:sp>
      <p:sp>
        <p:nvSpPr>
          <p:cNvPr id="354" name="CustomShape 4"/>
          <p:cNvSpPr/>
          <p:nvPr/>
        </p:nvSpPr>
        <p:spPr>
          <a:xfrm>
            <a:off x="457200" y="2167200"/>
            <a:ext cx="8228880" cy="3958200"/>
          </a:xfrm>
          <a:prstGeom prst="rect">
            <a:avLst/>
          </a:prstGeom>
          <a:noFill/>
          <a:ln>
            <a:noFill/>
          </a:ln>
        </p:spPr>
        <p:style>
          <a:lnRef idx="0">
            <a:scrgbClr r="0" g="0" b="0"/>
          </a:lnRef>
          <a:fillRef idx="0">
            <a:scrgbClr r="0" g="0" b="0"/>
          </a:fillRef>
          <a:effectRef idx="0">
            <a:scrgbClr r="0" g="0" b="0"/>
          </a:effectRef>
          <a:fontRef idx="minor"/>
        </p:style>
        <p:txBody>
          <a:bodyPr lIns="89984" tIns="44992" rIns="89984" bIns="44992">
            <a:normAutofit/>
          </a:bodyPr>
          <a:lstStyle/>
          <a:p>
            <a:pPr>
              <a:lnSpc>
                <a:spcPct val="100000"/>
              </a:lnSpc>
            </a:pPr>
            <a:endParaRPr lang="tr-TR" sz="2400" spc="-1" dirty="0" smtClean="0">
              <a:latin typeface="Arial"/>
            </a:endParaRPr>
          </a:p>
          <a:p>
            <a:pPr>
              <a:lnSpc>
                <a:spcPct val="100000"/>
              </a:lnSpc>
            </a:pPr>
            <a:endParaRPr lang="tr-TR" sz="2400" spc="-1" dirty="0">
              <a:latin typeface="Arial"/>
            </a:endParaRPr>
          </a:p>
          <a:p>
            <a:pPr>
              <a:lnSpc>
                <a:spcPct val="100000"/>
              </a:lnSpc>
            </a:pPr>
            <a:endParaRPr lang="tr-TR" sz="2400" spc="-1" dirty="0">
              <a:latin typeface="Arial"/>
            </a:endParaRPr>
          </a:p>
        </p:txBody>
      </p:sp>
      <p:sp>
        <p:nvSpPr>
          <p:cNvPr id="355" name="CustomShape 5"/>
          <p:cNvSpPr/>
          <p:nvPr/>
        </p:nvSpPr>
        <p:spPr>
          <a:xfrm>
            <a:off x="3124080" y="6477840"/>
            <a:ext cx="2894760" cy="364320"/>
          </a:xfrm>
          <a:prstGeom prst="rect">
            <a:avLst/>
          </a:prstGeom>
          <a:noFill/>
          <a:ln>
            <a:noFill/>
          </a:ln>
        </p:spPr>
        <p:style>
          <a:lnRef idx="0">
            <a:scrgbClr r="0" g="0" b="0"/>
          </a:lnRef>
          <a:fillRef idx="0">
            <a:scrgbClr r="0" g="0" b="0"/>
          </a:fillRef>
          <a:effectRef idx="0">
            <a:scrgbClr r="0" g="0" b="0"/>
          </a:effectRef>
          <a:fontRef idx="minor"/>
        </p:style>
      </p:sp>
      <p:pic>
        <p:nvPicPr>
          <p:cNvPr id="8" name="Resim 7"/>
          <p:cNvPicPr>
            <a:picLocks noChangeAspect="1"/>
          </p:cNvPicPr>
          <p:nvPr/>
        </p:nvPicPr>
        <p:blipFill>
          <a:blip r:embed="rId2"/>
          <a:stretch>
            <a:fillRect/>
          </a:stretch>
        </p:blipFill>
        <p:spPr>
          <a:xfrm>
            <a:off x="3681442" y="2994031"/>
            <a:ext cx="1780036" cy="1776988"/>
          </a:xfrm>
          <a:prstGeom prst="rect">
            <a:avLst/>
          </a:prstGeom>
        </p:spPr>
      </p:pic>
    </p:spTree>
    <p:extLst>
      <p:ext uri="{BB962C8B-B14F-4D97-AF65-F5344CB8AC3E}">
        <p14:creationId xmlns:p14="http://schemas.microsoft.com/office/powerpoint/2010/main" val="231217348"/>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461244"/>
            <a:ext cx="9143999" cy="5244352"/>
          </a:xfrm>
        </p:spPr>
        <p:txBody>
          <a:bodyPr/>
          <a:lstStyle/>
          <a:p>
            <a:pPr algn="l"/>
            <a:r>
              <a:rPr lang="tr-TR" sz="2400" b="1" dirty="0" smtClean="0">
                <a:solidFill>
                  <a:schemeClr val="tx1"/>
                </a:solidFill>
                <a:latin typeface="Calibri" panose="020F0502020204030204" pitchFamily="34" charset="0"/>
                <a:cs typeface="Calibri" panose="020F0502020204030204" pitchFamily="34" charset="0"/>
              </a:rPr>
              <a:t>	</a:t>
            </a:r>
            <a:br>
              <a:rPr lang="tr-TR" sz="2400" b="1" dirty="0" smtClean="0">
                <a:solidFill>
                  <a:schemeClr val="tx1"/>
                </a:solidFill>
                <a:latin typeface="Calibri" panose="020F0502020204030204" pitchFamily="34" charset="0"/>
                <a:cs typeface="Calibri" panose="020F0502020204030204" pitchFamily="34" charset="0"/>
              </a:rPr>
            </a:br>
            <a:r>
              <a:rPr lang="tr-TR" sz="3200" dirty="0" smtClean="0">
                <a:solidFill>
                  <a:schemeClr val="tx1"/>
                </a:solidFill>
                <a:latin typeface="Calibri" panose="020F0502020204030204" pitchFamily="34" charset="0"/>
                <a:cs typeface="Calibri" panose="020F0502020204030204" pitchFamily="34" charset="0"/>
              </a:rPr>
              <a:t/>
            </a:r>
            <a:br>
              <a:rPr lang="tr-TR" sz="3200" dirty="0" smtClean="0">
                <a:solidFill>
                  <a:schemeClr val="tx1"/>
                </a:solidFill>
                <a:latin typeface="Calibri" panose="020F0502020204030204" pitchFamily="34" charset="0"/>
                <a:cs typeface="Calibri" panose="020F0502020204030204" pitchFamily="34" charset="0"/>
              </a:rPr>
            </a:br>
            <a:r>
              <a:rPr lang="tr-TR" sz="3200" b="1" dirty="0" smtClean="0">
                <a:solidFill>
                  <a:srgbClr val="002060"/>
                </a:solidFill>
                <a:latin typeface="Calibri" panose="020F0502020204030204" pitchFamily="34" charset="0"/>
                <a:cs typeface="Calibri" panose="020F0502020204030204" pitchFamily="34" charset="0"/>
              </a:rPr>
              <a:t>Yükseköğretim Kalite Kurulu’nun Görevi;</a:t>
            </a:r>
            <a:r>
              <a:rPr lang="tr-TR" sz="3200" b="1" dirty="0" smtClean="0">
                <a:solidFill>
                  <a:srgbClr val="FF0000"/>
                </a:solidFill>
                <a:latin typeface="Calibri" panose="020F0502020204030204" pitchFamily="34" charset="0"/>
                <a:cs typeface="Calibri" panose="020F0502020204030204" pitchFamily="34" charset="0"/>
              </a:rPr>
              <a:t/>
            </a:r>
            <a:br>
              <a:rPr lang="tr-TR" sz="3200" b="1" dirty="0" smtClean="0">
                <a:solidFill>
                  <a:srgbClr val="FF0000"/>
                </a:solidFill>
                <a:latin typeface="Calibri" panose="020F0502020204030204" pitchFamily="34" charset="0"/>
                <a:cs typeface="Calibri" panose="020F0502020204030204" pitchFamily="34" charset="0"/>
              </a:rPr>
            </a:br>
            <a:r>
              <a:rPr lang="tr-TR" sz="2400" b="1" dirty="0" smtClean="0">
                <a:solidFill>
                  <a:schemeClr val="tx1"/>
                </a:solidFill>
                <a:latin typeface="Calibri" panose="020F0502020204030204" pitchFamily="34" charset="0"/>
                <a:cs typeface="Calibri" panose="020F0502020204030204" pitchFamily="34" charset="0"/>
              </a:rPr>
              <a:t/>
            </a:r>
            <a:br>
              <a:rPr lang="tr-TR" sz="2400" b="1" dirty="0" smtClean="0">
                <a:solidFill>
                  <a:schemeClr val="tx1"/>
                </a:solidFill>
                <a:latin typeface="Calibri" panose="020F0502020204030204" pitchFamily="34" charset="0"/>
                <a:cs typeface="Calibri" panose="020F0502020204030204" pitchFamily="34" charset="0"/>
              </a:rPr>
            </a:br>
            <a:r>
              <a:rPr lang="tr-TR" sz="2400" dirty="0" smtClean="0">
                <a:solidFill>
                  <a:srgbClr val="000000"/>
                </a:solidFill>
                <a:latin typeface="Calibri" panose="020F0502020204030204" pitchFamily="34" charset="0"/>
                <a:cs typeface="Calibri" panose="020F0502020204030204" pitchFamily="34" charset="0"/>
              </a:rPr>
              <a:t>1. Kurumsal Dış Değerlendirme Yapmak</a:t>
            </a:r>
            <a:br>
              <a:rPr lang="tr-TR" sz="2400" dirty="0" smtClean="0">
                <a:solidFill>
                  <a:srgbClr val="000000"/>
                </a:solidFill>
                <a:latin typeface="Calibri" panose="020F0502020204030204" pitchFamily="34" charset="0"/>
                <a:cs typeface="Calibri" panose="020F0502020204030204" pitchFamily="34" charset="0"/>
              </a:rPr>
            </a:br>
            <a:r>
              <a:rPr lang="tr-TR" sz="2400" dirty="0" smtClean="0">
                <a:solidFill>
                  <a:srgbClr val="000000"/>
                </a:solidFill>
                <a:latin typeface="Calibri" panose="020F0502020204030204" pitchFamily="34" charset="0"/>
                <a:cs typeface="Calibri" panose="020F0502020204030204" pitchFamily="34" charset="0"/>
              </a:rPr>
              <a:t>2. Akreditasyon Kuruluşlarının Tescili </a:t>
            </a:r>
            <a:br>
              <a:rPr lang="tr-TR" sz="2400" dirty="0" smtClean="0">
                <a:solidFill>
                  <a:srgbClr val="000000"/>
                </a:solidFill>
                <a:latin typeface="Calibri" panose="020F0502020204030204" pitchFamily="34" charset="0"/>
                <a:cs typeface="Calibri" panose="020F0502020204030204" pitchFamily="34" charset="0"/>
              </a:rPr>
            </a:br>
            <a:r>
              <a:rPr lang="tr-TR" sz="2400" dirty="0" smtClean="0">
                <a:solidFill>
                  <a:srgbClr val="000000"/>
                </a:solidFill>
                <a:latin typeface="Calibri" panose="020F0502020204030204" pitchFamily="34" charset="0"/>
                <a:cs typeface="Calibri" panose="020F0502020204030204" pitchFamily="34" charset="0"/>
              </a:rPr>
              <a:t>3. Kalite Kültürü konusundaki farkındalığın artırılması ve kalite güvencesi uygulamalarının yaygınlaştırılması</a:t>
            </a:r>
            <a:br>
              <a:rPr lang="tr-TR" sz="2400" dirty="0" smtClean="0">
                <a:solidFill>
                  <a:srgbClr val="000000"/>
                </a:solidFill>
                <a:latin typeface="Calibri" panose="020F0502020204030204" pitchFamily="34" charset="0"/>
                <a:cs typeface="Calibri" panose="020F0502020204030204" pitchFamily="34" charset="0"/>
              </a:rPr>
            </a:br>
            <a:r>
              <a:rPr lang="tr-TR" sz="2400" dirty="0" smtClean="0">
                <a:solidFill>
                  <a:srgbClr val="000000"/>
                </a:solidFill>
                <a:latin typeface="Calibri" panose="020F0502020204030204" pitchFamily="34" charset="0"/>
                <a:cs typeface="Calibri" panose="020F0502020204030204" pitchFamily="34" charset="0"/>
              </a:rPr>
              <a:t/>
            </a:r>
            <a:br>
              <a:rPr lang="tr-TR" sz="2400" dirty="0" smtClean="0">
                <a:solidFill>
                  <a:srgbClr val="000000"/>
                </a:solidFill>
                <a:latin typeface="Calibri" panose="020F0502020204030204" pitchFamily="34" charset="0"/>
                <a:cs typeface="Calibri" panose="020F0502020204030204" pitchFamily="34" charset="0"/>
              </a:rPr>
            </a:br>
            <a:r>
              <a:rPr lang="tr-TR" sz="2400" dirty="0" smtClean="0">
                <a:solidFill>
                  <a:srgbClr val="000000"/>
                </a:solidFill>
                <a:latin typeface="Calibri" panose="020F0502020204030204" pitchFamily="34" charset="0"/>
                <a:cs typeface="Calibri" panose="020F0502020204030204" pitchFamily="34" charset="0"/>
              </a:rPr>
              <a:t>Bu maksatlarla;</a:t>
            </a:r>
            <a:br>
              <a:rPr lang="tr-TR" sz="2400" dirty="0" smtClean="0">
                <a:solidFill>
                  <a:srgbClr val="000000"/>
                </a:solidFill>
                <a:latin typeface="Calibri" panose="020F0502020204030204" pitchFamily="34" charset="0"/>
                <a:cs typeface="Calibri" panose="020F0502020204030204" pitchFamily="34" charset="0"/>
              </a:rPr>
            </a:br>
            <a:r>
              <a:rPr lang="tr-TR" sz="2400" dirty="0" smtClean="0">
                <a:solidFill>
                  <a:srgbClr val="000000"/>
                </a:solidFill>
                <a:latin typeface="Calibri" panose="020F0502020204030204" pitchFamily="34" charset="0"/>
                <a:cs typeface="Calibri" panose="020F0502020204030204" pitchFamily="34" charset="0"/>
              </a:rPr>
              <a:t/>
            </a:r>
            <a:br>
              <a:rPr lang="tr-TR" sz="2400" dirty="0" smtClean="0">
                <a:solidFill>
                  <a:srgbClr val="000000"/>
                </a:solidFill>
                <a:latin typeface="Calibri" panose="020F0502020204030204" pitchFamily="34" charset="0"/>
                <a:cs typeface="Calibri" panose="020F0502020204030204" pitchFamily="34" charset="0"/>
              </a:rPr>
            </a:br>
            <a:r>
              <a:rPr lang="tr-TR" sz="2400" dirty="0" smtClean="0">
                <a:solidFill>
                  <a:srgbClr val="000000"/>
                </a:solidFill>
                <a:latin typeface="Calibri" panose="020F0502020204030204" pitchFamily="34" charset="0"/>
                <a:cs typeface="Calibri" panose="020F0502020204030204" pitchFamily="34" charset="0"/>
              </a:rPr>
              <a:t>* YÖKAK Dış Değerlendirme Saha Ziyaretleri kurumların daveti üzerine gerçekleşir.</a:t>
            </a:r>
            <a:br>
              <a:rPr lang="tr-TR" sz="2400" dirty="0" smtClean="0">
                <a:solidFill>
                  <a:srgbClr val="000000"/>
                </a:solidFill>
                <a:latin typeface="Calibri" panose="020F0502020204030204" pitchFamily="34" charset="0"/>
                <a:cs typeface="Calibri" panose="020F0502020204030204" pitchFamily="34" charset="0"/>
              </a:rPr>
            </a:br>
            <a:r>
              <a:rPr lang="tr-TR" sz="2400" dirty="0" smtClean="0">
                <a:solidFill>
                  <a:srgbClr val="000000"/>
                </a:solidFill>
                <a:latin typeface="Calibri" panose="020F0502020204030204" pitchFamily="34" charset="0"/>
                <a:cs typeface="Calibri" panose="020F0502020204030204" pitchFamily="34" charset="0"/>
              </a:rPr>
              <a:t/>
            </a:r>
            <a:br>
              <a:rPr lang="tr-TR" sz="2400" dirty="0" smtClean="0">
                <a:solidFill>
                  <a:srgbClr val="000000"/>
                </a:solidFill>
                <a:latin typeface="Calibri" panose="020F0502020204030204" pitchFamily="34" charset="0"/>
                <a:cs typeface="Calibri" panose="020F0502020204030204" pitchFamily="34" charset="0"/>
              </a:rPr>
            </a:br>
            <a:r>
              <a:rPr lang="tr-TR" sz="2400" dirty="0" smtClean="0">
                <a:solidFill>
                  <a:srgbClr val="000000"/>
                </a:solidFill>
                <a:latin typeface="Calibri" panose="020F0502020204030204" pitchFamily="34" charset="0"/>
                <a:cs typeface="Calibri" panose="020F0502020204030204" pitchFamily="34" charset="0"/>
              </a:rPr>
              <a:t>* 5 yıl içinde </a:t>
            </a:r>
            <a:r>
              <a:rPr lang="tr-TR" sz="2400" u="sng" dirty="0" smtClean="0">
                <a:solidFill>
                  <a:srgbClr val="000000"/>
                </a:solidFill>
                <a:latin typeface="Calibri" panose="020F0502020204030204" pitchFamily="34" charset="0"/>
                <a:cs typeface="Calibri" panose="020F0502020204030204" pitchFamily="34" charset="0"/>
              </a:rPr>
              <a:t>en az bir </a:t>
            </a:r>
            <a:r>
              <a:rPr lang="tr-TR" sz="2400" dirty="0" smtClean="0">
                <a:solidFill>
                  <a:srgbClr val="000000"/>
                </a:solidFill>
                <a:latin typeface="Calibri" panose="020F0502020204030204" pitchFamily="34" charset="0"/>
                <a:cs typeface="Calibri" panose="020F0502020204030204" pitchFamily="34" charset="0"/>
              </a:rPr>
              <a:t>ziyaret zorunludur.</a:t>
            </a:r>
            <a:br>
              <a:rPr lang="tr-TR" sz="2400" dirty="0" smtClean="0">
                <a:solidFill>
                  <a:srgbClr val="000000"/>
                </a:solidFill>
                <a:latin typeface="Calibri" panose="020F0502020204030204" pitchFamily="34" charset="0"/>
                <a:cs typeface="Calibri" panose="020F0502020204030204" pitchFamily="34" charset="0"/>
              </a:rPr>
            </a:br>
            <a:endParaRPr lang="en-US" sz="2400" dirty="0"/>
          </a:p>
        </p:txBody>
      </p:sp>
      <p:sp>
        <p:nvSpPr>
          <p:cNvPr id="3" name="Content Placeholder 2"/>
          <p:cNvSpPr>
            <a:spLocks noGrp="1"/>
          </p:cNvSpPr>
          <p:nvPr>
            <p:ph idx="1"/>
          </p:nvPr>
        </p:nvSpPr>
        <p:spPr>
          <a:xfrm flipV="1">
            <a:off x="549275" y="6857999"/>
            <a:ext cx="8042276" cy="45719"/>
          </a:xfrm>
        </p:spPr>
        <p:txBody>
          <a:bodyPr>
            <a:normAutofit fontScale="25000" lnSpcReduction="20000"/>
          </a:bodyPr>
          <a:lstStyle/>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4149283"/>
            <a:ext cx="9144000" cy="2316714"/>
          </a:xfrm>
        </p:spPr>
        <p:txBody>
          <a:bodyPr/>
          <a:lstStyle/>
          <a:p>
            <a:pPr algn="l"/>
            <a:r>
              <a:rPr lang="tr-TR" sz="2400" dirty="0" smtClean="0">
                <a:solidFill>
                  <a:schemeClr val="tx1"/>
                </a:solidFill>
                <a:latin typeface="Calibri" panose="020F0502020204030204" pitchFamily="34" charset="0"/>
                <a:cs typeface="Calibri" panose="020F0502020204030204" pitchFamily="34" charset="0"/>
              </a:rPr>
              <a:t>Üniversitemizin aşağıdaki üyelerden müteşekkil bir </a:t>
            </a:r>
            <a:r>
              <a:rPr lang="tr-TR" sz="2400" b="1" dirty="0" smtClean="0">
                <a:solidFill>
                  <a:schemeClr val="tx1"/>
                </a:solidFill>
                <a:latin typeface="Calibri" panose="020F0502020204030204" pitchFamily="34" charset="0"/>
                <a:cs typeface="Calibri" panose="020F0502020204030204" pitchFamily="34" charset="0"/>
              </a:rPr>
              <a:t>Kalite Komisyonu </a:t>
            </a:r>
            <a:r>
              <a:rPr lang="tr-TR" sz="2400" dirty="0" smtClean="0">
                <a:solidFill>
                  <a:schemeClr val="tx1"/>
                </a:solidFill>
                <a:latin typeface="Calibri" panose="020F0502020204030204" pitchFamily="34" charset="0"/>
                <a:cs typeface="Calibri" panose="020F0502020204030204" pitchFamily="34" charset="0"/>
              </a:rPr>
              <a:t>mevcuttur.</a:t>
            </a:r>
            <a:br>
              <a:rPr lang="tr-TR" sz="2400" dirty="0" smtClean="0">
                <a:solidFill>
                  <a:schemeClr val="tx1"/>
                </a:solidFill>
                <a:latin typeface="Calibri" panose="020F0502020204030204" pitchFamily="34" charset="0"/>
                <a:cs typeface="Calibri" panose="020F0502020204030204" pitchFamily="34" charset="0"/>
              </a:rPr>
            </a:br>
            <a:r>
              <a:rPr lang="tr-TR" sz="2400" dirty="0">
                <a:solidFill>
                  <a:schemeClr val="tx1"/>
                </a:solidFill>
                <a:latin typeface="Calibri" panose="020F0502020204030204" pitchFamily="34" charset="0"/>
                <a:cs typeface="Calibri" panose="020F0502020204030204" pitchFamily="34" charset="0"/>
              </a:rPr>
              <a:t/>
            </a:r>
            <a:br>
              <a:rPr lang="tr-TR" sz="2400" dirty="0">
                <a:solidFill>
                  <a:schemeClr val="tx1"/>
                </a:solidFill>
                <a:latin typeface="Calibri" panose="020F0502020204030204" pitchFamily="34" charset="0"/>
                <a:cs typeface="Calibri" panose="020F0502020204030204" pitchFamily="34" charset="0"/>
              </a:rPr>
            </a:br>
            <a:r>
              <a:rPr lang="tr-TR" sz="2000" i="1" dirty="0">
                <a:solidFill>
                  <a:schemeClr val="tx1"/>
                </a:solidFill>
                <a:latin typeface="Calibri" panose="020F0502020204030204" pitchFamily="34" charset="0"/>
                <a:cs typeface="Calibri" panose="020F0502020204030204" pitchFamily="34" charset="0"/>
              </a:rPr>
              <a:t>Rektör</a:t>
            </a:r>
            <a:br>
              <a:rPr lang="tr-TR" sz="2000" i="1" dirty="0">
                <a:solidFill>
                  <a:schemeClr val="tx1"/>
                </a:solidFill>
                <a:latin typeface="Calibri" panose="020F0502020204030204" pitchFamily="34" charset="0"/>
                <a:cs typeface="Calibri" panose="020F0502020204030204" pitchFamily="34" charset="0"/>
              </a:rPr>
            </a:br>
            <a:r>
              <a:rPr lang="tr-TR" sz="2000" i="1" dirty="0" err="1">
                <a:solidFill>
                  <a:schemeClr val="tx1"/>
                </a:solidFill>
                <a:latin typeface="Calibri" panose="020F0502020204030204" pitchFamily="34" charset="0"/>
                <a:cs typeface="Calibri" panose="020F0502020204030204" pitchFamily="34" charset="0"/>
              </a:rPr>
              <a:t>Rektör</a:t>
            </a:r>
            <a:r>
              <a:rPr lang="tr-TR" sz="2000" i="1" dirty="0">
                <a:solidFill>
                  <a:schemeClr val="tx1"/>
                </a:solidFill>
                <a:latin typeface="Calibri" panose="020F0502020204030204" pitchFamily="34" charset="0"/>
                <a:cs typeface="Calibri" panose="020F0502020204030204" pitchFamily="34" charset="0"/>
              </a:rPr>
              <a:t> Yardımcısı</a:t>
            </a:r>
            <a:br>
              <a:rPr lang="tr-TR" sz="2000" i="1" dirty="0">
                <a:solidFill>
                  <a:schemeClr val="tx1"/>
                </a:solidFill>
                <a:latin typeface="Calibri" panose="020F0502020204030204" pitchFamily="34" charset="0"/>
                <a:cs typeface="Calibri" panose="020F0502020204030204" pitchFamily="34" charset="0"/>
              </a:rPr>
            </a:br>
            <a:r>
              <a:rPr lang="tr-TR" sz="2000" i="1" dirty="0">
                <a:solidFill>
                  <a:schemeClr val="tx1"/>
                </a:solidFill>
                <a:latin typeface="Calibri" panose="020F0502020204030204" pitchFamily="34" charset="0"/>
                <a:cs typeface="Calibri" panose="020F0502020204030204" pitchFamily="34" charset="0"/>
              </a:rPr>
              <a:t>Dekanlar, Enstitü Müdürleri</a:t>
            </a:r>
            <a:br>
              <a:rPr lang="tr-TR" sz="2000" i="1" dirty="0">
                <a:solidFill>
                  <a:schemeClr val="tx1"/>
                </a:solidFill>
                <a:latin typeface="Calibri" panose="020F0502020204030204" pitchFamily="34" charset="0"/>
                <a:cs typeface="Calibri" panose="020F0502020204030204" pitchFamily="34" charset="0"/>
              </a:rPr>
            </a:br>
            <a:r>
              <a:rPr lang="tr-TR" sz="2000" i="1" dirty="0">
                <a:solidFill>
                  <a:schemeClr val="tx1"/>
                </a:solidFill>
                <a:latin typeface="Calibri" panose="020F0502020204030204" pitchFamily="34" charset="0"/>
                <a:cs typeface="Calibri" panose="020F0502020204030204" pitchFamily="34" charset="0"/>
              </a:rPr>
              <a:t>SHMYO Müdürü</a:t>
            </a:r>
            <a:br>
              <a:rPr lang="tr-TR" sz="2000" i="1" dirty="0">
                <a:solidFill>
                  <a:schemeClr val="tx1"/>
                </a:solidFill>
                <a:latin typeface="Calibri" panose="020F0502020204030204" pitchFamily="34" charset="0"/>
                <a:cs typeface="Calibri" panose="020F0502020204030204" pitchFamily="34" charset="0"/>
              </a:rPr>
            </a:br>
            <a:r>
              <a:rPr lang="tr-TR" sz="2000" i="1" dirty="0">
                <a:solidFill>
                  <a:schemeClr val="tx1"/>
                </a:solidFill>
                <a:latin typeface="Calibri" panose="020F0502020204030204" pitchFamily="34" charset="0"/>
                <a:cs typeface="Calibri" panose="020F0502020204030204" pitchFamily="34" charset="0"/>
              </a:rPr>
              <a:t>Genel Sekreter</a:t>
            </a:r>
            <a:br>
              <a:rPr lang="tr-TR" sz="2000" i="1" dirty="0">
                <a:solidFill>
                  <a:schemeClr val="tx1"/>
                </a:solidFill>
                <a:latin typeface="Calibri" panose="020F0502020204030204" pitchFamily="34" charset="0"/>
                <a:cs typeface="Calibri" panose="020F0502020204030204" pitchFamily="34" charset="0"/>
              </a:rPr>
            </a:br>
            <a:r>
              <a:rPr lang="tr-TR" sz="2000" i="1" dirty="0">
                <a:solidFill>
                  <a:schemeClr val="tx1"/>
                </a:solidFill>
                <a:latin typeface="Calibri" panose="020F0502020204030204" pitchFamily="34" charset="0"/>
                <a:cs typeface="Calibri" panose="020F0502020204030204" pitchFamily="34" charset="0"/>
              </a:rPr>
              <a:t>Kalite ve İnsan Kaynakları Direktörü</a:t>
            </a:r>
            <a:br>
              <a:rPr lang="tr-TR" sz="2000" i="1" dirty="0">
                <a:solidFill>
                  <a:schemeClr val="tx1"/>
                </a:solidFill>
                <a:latin typeface="Calibri" panose="020F0502020204030204" pitchFamily="34" charset="0"/>
                <a:cs typeface="Calibri" panose="020F0502020204030204" pitchFamily="34" charset="0"/>
              </a:rPr>
            </a:br>
            <a:r>
              <a:rPr lang="tr-TR" sz="2000" i="1" dirty="0">
                <a:solidFill>
                  <a:schemeClr val="tx1"/>
                </a:solidFill>
                <a:latin typeface="Calibri" panose="020F0502020204030204" pitchFamily="34" charset="0"/>
                <a:cs typeface="Calibri" panose="020F0502020204030204" pitchFamily="34" charset="0"/>
              </a:rPr>
              <a:t>Öğrenci </a:t>
            </a:r>
            <a:r>
              <a:rPr lang="tr-TR" sz="2000" i="1" dirty="0" smtClean="0">
                <a:solidFill>
                  <a:schemeClr val="tx1"/>
                </a:solidFill>
                <a:latin typeface="Calibri" panose="020F0502020204030204" pitchFamily="34" charset="0"/>
                <a:cs typeface="Calibri" panose="020F0502020204030204" pitchFamily="34" charset="0"/>
              </a:rPr>
              <a:t>Temsilcisi</a:t>
            </a:r>
            <a:r>
              <a:rPr lang="tr-TR" sz="2400" dirty="0" smtClean="0">
                <a:solidFill>
                  <a:schemeClr val="tx1"/>
                </a:solidFill>
                <a:latin typeface="Calibri" panose="020F0502020204030204" pitchFamily="34" charset="0"/>
                <a:cs typeface="Calibri" panose="020F0502020204030204" pitchFamily="34" charset="0"/>
              </a:rPr>
              <a:t/>
            </a:r>
            <a:br>
              <a:rPr lang="tr-TR" sz="2400" dirty="0" smtClean="0">
                <a:solidFill>
                  <a:schemeClr val="tx1"/>
                </a:solidFill>
                <a:latin typeface="Calibri" panose="020F0502020204030204" pitchFamily="34" charset="0"/>
                <a:cs typeface="Calibri" panose="020F0502020204030204" pitchFamily="34" charset="0"/>
              </a:rPr>
            </a:br>
            <a:r>
              <a:rPr lang="tr-TR" sz="2400" dirty="0">
                <a:solidFill>
                  <a:schemeClr val="tx1"/>
                </a:solidFill>
                <a:latin typeface="Calibri" panose="020F0502020204030204" pitchFamily="34" charset="0"/>
                <a:cs typeface="Calibri" panose="020F0502020204030204" pitchFamily="34" charset="0"/>
              </a:rPr>
              <a:t/>
            </a:r>
            <a:br>
              <a:rPr lang="tr-TR" sz="2400" dirty="0">
                <a:solidFill>
                  <a:schemeClr val="tx1"/>
                </a:solidFill>
                <a:latin typeface="Calibri" panose="020F0502020204030204" pitchFamily="34" charset="0"/>
                <a:cs typeface="Calibri" panose="020F0502020204030204" pitchFamily="34" charset="0"/>
              </a:rPr>
            </a:br>
            <a:r>
              <a:rPr lang="tr-TR" sz="2400" dirty="0">
                <a:solidFill>
                  <a:srgbClr val="000000"/>
                </a:solidFill>
                <a:latin typeface="Calibri" panose="020F0502020204030204" pitchFamily="34" charset="0"/>
                <a:cs typeface="Calibri" panose="020F0502020204030204" pitchFamily="34" charset="0"/>
              </a:rPr>
              <a:t>Fakültemizde, kendi birimimizdeki kalite güvencesi çalışmalarını yürütmek üzere Üst Kalite Komisyonu’na bağlı bir </a:t>
            </a:r>
            <a:r>
              <a:rPr lang="tr-TR" sz="2400" b="1" dirty="0">
                <a:solidFill>
                  <a:srgbClr val="000000"/>
                </a:solidFill>
                <a:latin typeface="Calibri" panose="020F0502020204030204" pitchFamily="34" charset="0"/>
                <a:cs typeface="Calibri" panose="020F0502020204030204" pitchFamily="34" charset="0"/>
              </a:rPr>
              <a:t>Birim Kalite Komisyonu </a:t>
            </a:r>
            <a:r>
              <a:rPr lang="tr-TR" sz="2400" dirty="0">
                <a:solidFill>
                  <a:srgbClr val="000000"/>
                </a:solidFill>
                <a:latin typeface="Calibri" panose="020F0502020204030204" pitchFamily="34" charset="0"/>
                <a:cs typeface="Calibri" panose="020F0502020204030204" pitchFamily="34" charset="0"/>
              </a:rPr>
              <a:t>kurulmuştur.</a:t>
            </a:r>
            <a:br>
              <a:rPr lang="tr-TR" sz="2400" dirty="0">
                <a:solidFill>
                  <a:srgbClr val="000000"/>
                </a:solidFill>
                <a:latin typeface="Calibri" panose="020F0502020204030204" pitchFamily="34" charset="0"/>
                <a:cs typeface="Calibri" panose="020F0502020204030204" pitchFamily="34" charset="0"/>
              </a:rPr>
            </a:br>
            <a:endParaRPr lang="tr-TR" sz="240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101645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644163"/>
            <a:ext cx="9144000" cy="5004106"/>
          </a:xfrm>
        </p:spPr>
        <p:txBody>
          <a:bodyPr/>
          <a:lstStyle/>
          <a:p>
            <a:pPr algn="l"/>
            <a:r>
              <a:rPr lang="tr-TR" sz="3000" b="1" dirty="0" smtClean="0">
                <a:solidFill>
                  <a:srgbClr val="000000"/>
                </a:solidFill>
                <a:latin typeface="Calibri" panose="020F0502020204030204" pitchFamily="34" charset="0"/>
                <a:cs typeface="Calibri" panose="020F0502020204030204" pitchFamily="34" charset="0"/>
              </a:rPr>
              <a:t>Sosyal Bilimler </a:t>
            </a:r>
            <a:r>
              <a:rPr lang="tr-TR" sz="3000" b="1" dirty="0" smtClean="0">
                <a:solidFill>
                  <a:srgbClr val="000000"/>
                </a:solidFill>
                <a:latin typeface="Calibri" panose="020F0502020204030204" pitchFamily="34" charset="0"/>
                <a:cs typeface="Calibri" panose="020F0502020204030204" pitchFamily="34" charset="0"/>
              </a:rPr>
              <a:t>Enstitüsü Kalite Komisyonu’nun Görevleri</a:t>
            </a:r>
            <a:r>
              <a:rPr lang="tr-TR" sz="2400" b="1" dirty="0" smtClean="0">
                <a:solidFill>
                  <a:srgbClr val="000000"/>
                </a:solidFill>
                <a:latin typeface="Calibri" panose="020F0502020204030204" pitchFamily="34" charset="0"/>
                <a:cs typeface="Calibri" panose="020F0502020204030204" pitchFamily="34" charset="0"/>
              </a:rPr>
              <a:t/>
            </a:r>
            <a:br>
              <a:rPr lang="tr-TR" sz="2400" b="1" dirty="0" smtClean="0">
                <a:solidFill>
                  <a:srgbClr val="000000"/>
                </a:solidFill>
                <a:latin typeface="Calibri" panose="020F0502020204030204" pitchFamily="34" charset="0"/>
                <a:cs typeface="Calibri" panose="020F0502020204030204" pitchFamily="34" charset="0"/>
              </a:rPr>
            </a:br>
            <a:r>
              <a:rPr lang="tr-TR" sz="2400" b="1" dirty="0" smtClean="0">
                <a:solidFill>
                  <a:srgbClr val="000000"/>
                </a:solidFill>
                <a:latin typeface="Calibri" panose="020F0502020204030204" pitchFamily="34" charset="0"/>
                <a:cs typeface="Calibri" panose="020F0502020204030204" pitchFamily="34" charset="0"/>
              </a:rPr>
              <a:t/>
            </a:r>
            <a:br>
              <a:rPr lang="tr-TR" sz="2400" b="1" dirty="0" smtClean="0">
                <a:solidFill>
                  <a:srgbClr val="000000"/>
                </a:solidFill>
                <a:latin typeface="Calibri" panose="020F0502020204030204" pitchFamily="34" charset="0"/>
                <a:cs typeface="Calibri" panose="020F0502020204030204" pitchFamily="34" charset="0"/>
              </a:rPr>
            </a:br>
            <a:r>
              <a:rPr lang="tr-TR" sz="2400" b="1" dirty="0" smtClean="0">
                <a:solidFill>
                  <a:srgbClr val="000000"/>
                </a:solidFill>
                <a:latin typeface="Calibri" panose="020F0502020204030204" pitchFamily="34" charset="0"/>
                <a:cs typeface="Calibri" panose="020F0502020204030204" pitchFamily="34" charset="0"/>
              </a:rPr>
              <a:t>- </a:t>
            </a:r>
            <a:r>
              <a:rPr lang="tr-TR" sz="2400" dirty="0" smtClean="0">
                <a:solidFill>
                  <a:srgbClr val="000000"/>
                </a:solidFill>
                <a:latin typeface="Calibri" panose="020F0502020204030204" pitchFamily="34" charset="0"/>
                <a:cs typeface="Calibri" panose="020F0502020204030204" pitchFamily="34" charset="0"/>
              </a:rPr>
              <a:t>Enstitü</a:t>
            </a:r>
            <a:r>
              <a:rPr lang="tr-TR" sz="2400" dirty="0">
                <a:solidFill>
                  <a:sysClr val="windowText" lastClr="000000"/>
                </a:solidFill>
                <a:latin typeface="Calibri"/>
                <a:ea typeface="ＭＳ Ｐゴシック" pitchFamily="-107" charset="-128"/>
                <a:cs typeface="Calibri" panose="020F0502020204030204" pitchFamily="34" charset="0"/>
              </a:rPr>
              <a:t> </a:t>
            </a:r>
            <a:r>
              <a:rPr lang="tr-TR" sz="2400" dirty="0" smtClean="0">
                <a:solidFill>
                  <a:sysClr val="windowText" lastClr="000000"/>
                </a:solidFill>
                <a:latin typeface="Calibri"/>
                <a:ea typeface="ＭＳ Ｐゴシック" pitchFamily="-107" charset="-128"/>
                <a:cs typeface="ＭＳ Ｐゴシック" pitchFamily="-107" charset="-128"/>
              </a:rPr>
              <a:t>kalite güvence çalışmalarını yürütmek</a:t>
            </a:r>
            <a:br>
              <a:rPr lang="tr-TR" sz="2400" dirty="0" smtClean="0">
                <a:solidFill>
                  <a:sysClr val="windowText" lastClr="000000"/>
                </a:solidFill>
                <a:latin typeface="Calibri"/>
                <a:ea typeface="ＭＳ Ｐゴシック" pitchFamily="-107" charset="-128"/>
                <a:cs typeface="ＭＳ Ｐゴシック" pitchFamily="-107" charset="-128"/>
              </a:rPr>
            </a:br>
            <a:r>
              <a:rPr lang="tr-TR" sz="2400" dirty="0" smtClean="0">
                <a:solidFill>
                  <a:sysClr val="windowText" lastClr="000000"/>
                </a:solidFill>
                <a:latin typeface="Calibri"/>
                <a:ea typeface="ＭＳ Ｐゴシック" pitchFamily="-107" charset="-128"/>
                <a:cs typeface="ＭＳ Ｐゴシック" pitchFamily="-107" charset="-128"/>
              </a:rPr>
              <a:t>- Enstitüdeki hizmetleri değerlendirmek ve kaliteyi iyileştirici çalışmaları yürütmek</a:t>
            </a:r>
            <a:br>
              <a:rPr lang="tr-TR" sz="2400" dirty="0" smtClean="0">
                <a:solidFill>
                  <a:sysClr val="windowText" lastClr="000000"/>
                </a:solidFill>
                <a:latin typeface="Calibri"/>
                <a:ea typeface="ＭＳ Ｐゴシック" pitchFamily="-107" charset="-128"/>
                <a:cs typeface="ＭＳ Ｐゴシック" pitchFamily="-107" charset="-128"/>
              </a:rPr>
            </a:br>
            <a:r>
              <a:rPr lang="tr-TR" sz="2400" dirty="0" smtClean="0">
                <a:solidFill>
                  <a:sysClr val="windowText" lastClr="000000"/>
                </a:solidFill>
                <a:latin typeface="Calibri"/>
                <a:ea typeface="ＭＳ Ｐゴシック" pitchFamily="-107" charset="-128"/>
                <a:cs typeface="ＭＳ Ｐゴシック" pitchFamily="-107" charset="-128"/>
              </a:rPr>
              <a:t>- Yıllık Enstitü İç Değerlendirme Raporu’nun hazırlanmasına katkı sağlamak</a:t>
            </a:r>
            <a:br>
              <a:rPr lang="tr-TR" sz="2400" dirty="0" smtClean="0">
                <a:solidFill>
                  <a:sysClr val="windowText" lastClr="000000"/>
                </a:solidFill>
                <a:latin typeface="Calibri"/>
                <a:ea typeface="ＭＳ Ｐゴシック" pitchFamily="-107" charset="-128"/>
                <a:cs typeface="ＭＳ Ｐゴシック" pitchFamily="-107" charset="-128"/>
              </a:rPr>
            </a:br>
            <a:r>
              <a:rPr lang="tr-TR" sz="2400" dirty="0" smtClean="0">
                <a:solidFill>
                  <a:sysClr val="windowText" lastClr="000000"/>
                </a:solidFill>
                <a:latin typeface="Calibri"/>
                <a:ea typeface="ＭＳ Ｐゴシック" pitchFamily="-107" charset="-128"/>
                <a:cs typeface="ＭＳ Ｐゴシック" pitchFamily="-107" charset="-128"/>
              </a:rPr>
              <a:t>- </a:t>
            </a:r>
            <a:r>
              <a:rPr lang="tr-TR" sz="2400" dirty="0">
                <a:solidFill>
                  <a:sysClr val="windowText" lastClr="000000"/>
                </a:solidFill>
                <a:latin typeface="Calibri"/>
                <a:ea typeface="ＭＳ Ｐゴシック" pitchFamily="-107" charset="-128"/>
                <a:cs typeface="ＭＳ Ｐゴシック" pitchFamily="-107" charset="-128"/>
              </a:rPr>
              <a:t>Dış değerlendirme çalışmaları için gerekli hazırlıkları yapmak ve süreç boyunca destek vermek</a:t>
            </a:r>
            <a:br>
              <a:rPr lang="tr-TR" sz="2400" dirty="0">
                <a:solidFill>
                  <a:sysClr val="windowText" lastClr="000000"/>
                </a:solidFill>
                <a:latin typeface="Calibri"/>
                <a:ea typeface="ＭＳ Ｐゴシック" pitchFamily="-107" charset="-128"/>
                <a:cs typeface="ＭＳ Ｐゴシック" pitchFamily="-107" charset="-128"/>
              </a:rPr>
            </a:br>
            <a:r>
              <a:rPr lang="tr-TR" sz="2400" dirty="0" smtClean="0">
                <a:solidFill>
                  <a:sysClr val="windowText" lastClr="000000"/>
                </a:solidFill>
                <a:latin typeface="Calibri"/>
                <a:ea typeface="ＭＳ Ｐゴシック" pitchFamily="-107" charset="-128"/>
                <a:cs typeface="ＭＳ Ｐゴシック" pitchFamily="-107" charset="-128"/>
              </a:rPr>
              <a:t>- </a:t>
            </a:r>
            <a:r>
              <a:rPr lang="tr-TR" sz="2400" dirty="0">
                <a:solidFill>
                  <a:sysClr val="windowText" lastClr="000000"/>
                </a:solidFill>
                <a:latin typeface="Calibri"/>
                <a:ea typeface="ＭＳ Ｐゴシック" pitchFamily="-107" charset="-128"/>
                <a:cs typeface="ＭＳ Ｐゴシック" pitchFamily="-107" charset="-128"/>
              </a:rPr>
              <a:t>Kalite Komisyonu kararlarını duyurmak, uygulamaları ve sonuçları takip etmek</a:t>
            </a:r>
            <a:br>
              <a:rPr lang="tr-TR" sz="2400" dirty="0">
                <a:solidFill>
                  <a:sysClr val="windowText" lastClr="000000"/>
                </a:solidFill>
                <a:latin typeface="Calibri"/>
                <a:ea typeface="ＭＳ Ｐゴシック" pitchFamily="-107" charset="-128"/>
                <a:cs typeface="ＭＳ Ｐゴシック" pitchFamily="-107" charset="-128"/>
              </a:rPr>
            </a:br>
            <a:r>
              <a:rPr lang="tr-TR" sz="2400" dirty="0" smtClean="0">
                <a:solidFill>
                  <a:sysClr val="windowText" lastClr="000000"/>
                </a:solidFill>
                <a:latin typeface="Calibri"/>
                <a:ea typeface="ＭＳ Ｐゴシック" pitchFamily="-107" charset="-128"/>
                <a:cs typeface="ＭＳ Ｐゴシック" pitchFamily="-107" charset="-128"/>
              </a:rPr>
              <a:t>- </a:t>
            </a:r>
            <a:r>
              <a:rPr lang="tr-TR" sz="2400" dirty="0">
                <a:solidFill>
                  <a:sysClr val="windowText" lastClr="000000"/>
                </a:solidFill>
                <a:latin typeface="Calibri"/>
                <a:ea typeface="ＭＳ Ｐゴシック" pitchFamily="-107" charset="-128"/>
                <a:cs typeface="ＭＳ Ｐゴシック" pitchFamily="-107" charset="-128"/>
              </a:rPr>
              <a:t>İyileştirme gerektiren alanları tespit ederek </a:t>
            </a:r>
            <a:r>
              <a:rPr lang="tr-TR" sz="2400" dirty="0" smtClean="0">
                <a:solidFill>
                  <a:sysClr val="windowText" lastClr="000000"/>
                </a:solidFill>
                <a:latin typeface="Calibri"/>
                <a:ea typeface="ＭＳ Ｐゴシック" pitchFamily="-107" charset="-128"/>
                <a:cs typeface="ＭＳ Ｐゴシック" pitchFamily="-107" charset="-128"/>
              </a:rPr>
              <a:t>Enstitü performans programlarında </a:t>
            </a:r>
            <a:r>
              <a:rPr lang="tr-TR" sz="2400" dirty="0">
                <a:solidFill>
                  <a:sysClr val="windowText" lastClr="000000"/>
                </a:solidFill>
                <a:latin typeface="Calibri"/>
                <a:ea typeface="ＭＳ Ｐゴシック" pitchFamily="-107" charset="-128"/>
                <a:cs typeface="ＭＳ Ｐゴシック" pitchFamily="-107" charset="-128"/>
              </a:rPr>
              <a:t>yer almasını sağlamak</a:t>
            </a:r>
            <a:endParaRPr lang="en-US" sz="2400" dirty="0"/>
          </a:p>
        </p:txBody>
      </p:sp>
      <p:sp>
        <p:nvSpPr>
          <p:cNvPr id="3" name="Content Placeholder 2"/>
          <p:cNvSpPr>
            <a:spLocks noGrp="1"/>
          </p:cNvSpPr>
          <p:nvPr>
            <p:ph idx="1"/>
          </p:nvPr>
        </p:nvSpPr>
        <p:spPr>
          <a:xfrm flipV="1">
            <a:off x="549275" y="6857999"/>
            <a:ext cx="8042276" cy="45719"/>
          </a:xfrm>
        </p:spPr>
        <p:txBody>
          <a:bodyPr>
            <a:normAutofit fontScale="25000" lnSpcReduction="20000"/>
          </a:bodyPr>
          <a:lstStyle/>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flipV="1">
            <a:off x="549275" y="6857999"/>
            <a:ext cx="8042276" cy="45719"/>
          </a:xfrm>
        </p:spPr>
        <p:txBody>
          <a:bodyPr>
            <a:normAutofit fontScale="25000" lnSpcReduction="20000"/>
          </a:bodyPr>
          <a:lstStyle/>
          <a:p>
            <a:endParaRPr lang="en-US" dirty="0"/>
          </a:p>
        </p:txBody>
      </p:sp>
      <p:sp>
        <p:nvSpPr>
          <p:cNvPr id="4" name="Dikdörtgen 3"/>
          <p:cNvSpPr/>
          <p:nvPr/>
        </p:nvSpPr>
        <p:spPr>
          <a:xfrm>
            <a:off x="131885" y="2828836"/>
            <a:ext cx="8924191" cy="1569660"/>
          </a:xfrm>
          <a:prstGeom prst="rect">
            <a:avLst/>
          </a:prstGeom>
        </p:spPr>
        <p:txBody>
          <a:bodyPr wrap="square">
            <a:spAutoFit/>
          </a:bodyPr>
          <a:lstStyle/>
          <a:p>
            <a:r>
              <a:rPr lang="tr-TR" sz="2400" dirty="0">
                <a:solidFill>
                  <a:srgbClr val="000000"/>
                </a:solidFill>
                <a:latin typeface="Calibri" panose="020F0502020204030204" pitchFamily="34" charset="0"/>
                <a:cs typeface="Calibri" panose="020F0502020204030204" pitchFamily="34" charset="0"/>
              </a:rPr>
              <a:t>Bu bağlamda;</a:t>
            </a:r>
            <a:br>
              <a:rPr lang="tr-TR" sz="2400" dirty="0">
                <a:solidFill>
                  <a:srgbClr val="000000"/>
                </a:solidFill>
                <a:latin typeface="Calibri" panose="020F0502020204030204" pitchFamily="34" charset="0"/>
                <a:cs typeface="Calibri" panose="020F0502020204030204" pitchFamily="34" charset="0"/>
              </a:rPr>
            </a:br>
            <a:r>
              <a:rPr lang="tr-TR" sz="2400" dirty="0" smtClean="0">
                <a:solidFill>
                  <a:srgbClr val="000000"/>
                </a:solidFill>
                <a:latin typeface="Calibri" panose="020F0502020204030204" pitchFamily="34" charset="0"/>
                <a:cs typeface="Calibri" panose="020F0502020204030204" pitchFamily="34" charset="0"/>
              </a:rPr>
              <a:t>Enstitü </a:t>
            </a:r>
            <a:r>
              <a:rPr lang="tr-TR" sz="2400" dirty="0">
                <a:solidFill>
                  <a:srgbClr val="000000"/>
                </a:solidFill>
                <a:latin typeface="Calibri" panose="020F0502020204030204" pitchFamily="34" charset="0"/>
                <a:cs typeface="Calibri" panose="020F0502020204030204" pitchFamily="34" charset="0"/>
              </a:rPr>
              <a:t>Kalite Komisyonu’muz işletilecek kalite sürecinin kuramsal ve pratik çerçevesini çizen bir </a:t>
            </a:r>
            <a:r>
              <a:rPr lang="tr-TR" sz="2400" b="1" dirty="0">
                <a:solidFill>
                  <a:srgbClr val="002060"/>
                </a:solidFill>
                <a:latin typeface="Calibri" panose="020F0502020204030204" pitchFamily="34" charset="0"/>
                <a:cs typeface="Calibri" panose="020F0502020204030204" pitchFamily="34" charset="0"/>
              </a:rPr>
              <a:t>Kalite Süreç Programı </a:t>
            </a:r>
            <a:r>
              <a:rPr lang="tr-TR" sz="2400" dirty="0" smtClean="0">
                <a:solidFill>
                  <a:srgbClr val="000000"/>
                </a:solidFill>
                <a:latin typeface="Calibri" panose="020F0502020204030204" pitchFamily="34" charset="0"/>
                <a:cs typeface="Calibri" panose="020F0502020204030204" pitchFamily="34" charset="0"/>
              </a:rPr>
              <a:t>hazırlama çalışmalarına başlamıştır.</a:t>
            </a:r>
            <a:endParaRPr lang="tr-TR"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266092"/>
            <a:ext cx="8042276" cy="1114906"/>
          </a:xfrm>
        </p:spPr>
        <p:txBody>
          <a:bodyPr/>
          <a:lstStyle/>
          <a:p>
            <a:r>
              <a:rPr lang="tr-TR" sz="3200" b="1" dirty="0" smtClean="0">
                <a:solidFill>
                  <a:srgbClr val="002060"/>
                </a:solidFill>
                <a:latin typeface="Calibri" panose="020F0502020204030204" pitchFamily="34" charset="0"/>
                <a:cs typeface="Calibri" panose="020F0502020204030204" pitchFamily="34" charset="0"/>
              </a:rPr>
              <a:t>KALİTE SÜREÇ PROGRAMI</a:t>
            </a:r>
            <a:br>
              <a:rPr lang="tr-TR" sz="3200" b="1" dirty="0" smtClean="0">
                <a:solidFill>
                  <a:srgbClr val="002060"/>
                </a:solidFill>
                <a:latin typeface="Calibri" panose="020F0502020204030204" pitchFamily="34" charset="0"/>
                <a:cs typeface="Calibri" panose="020F0502020204030204" pitchFamily="34" charset="0"/>
              </a:rPr>
            </a:br>
            <a:r>
              <a:rPr lang="tr-TR" sz="3200" b="1" dirty="0" smtClean="0">
                <a:solidFill>
                  <a:srgbClr val="002060"/>
                </a:solidFill>
                <a:latin typeface="Calibri" panose="020F0502020204030204" pitchFamily="34" charset="0"/>
                <a:cs typeface="Calibri" panose="020F0502020204030204" pitchFamily="34" charset="0"/>
              </a:rPr>
              <a:t>Hazırlama Yöntemimiz</a:t>
            </a:r>
            <a:endParaRPr lang="tr-TR" sz="3200" b="1" dirty="0">
              <a:solidFill>
                <a:srgbClr val="002060"/>
              </a:solidFill>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549275" y="3428803"/>
            <a:ext cx="8042276" cy="2312575"/>
          </a:xfrm>
        </p:spPr>
        <p:txBody>
          <a:bodyPr>
            <a:normAutofit lnSpcReduction="10000"/>
          </a:bodyPr>
          <a:lstStyle/>
          <a:p>
            <a:pPr>
              <a:buNone/>
            </a:pPr>
            <a:r>
              <a:rPr lang="tr-TR" u="sng" dirty="0" smtClean="0">
                <a:solidFill>
                  <a:schemeClr val="tx1"/>
                </a:solidFill>
                <a:latin typeface="Calibri" panose="020F0502020204030204" pitchFamily="34" charset="0"/>
                <a:cs typeface="Calibri" panose="020F0502020204030204" pitchFamily="34" charset="0"/>
              </a:rPr>
              <a:t>Kaynaklar</a:t>
            </a:r>
          </a:p>
          <a:p>
            <a:pPr marL="0" indent="0">
              <a:buNone/>
            </a:pPr>
            <a:r>
              <a:rPr lang="tr-TR" dirty="0" smtClean="0">
                <a:solidFill>
                  <a:schemeClr val="tx1"/>
                </a:solidFill>
                <a:latin typeface="Calibri" panose="020F0502020204030204" pitchFamily="34" charset="0"/>
                <a:cs typeface="Calibri" panose="020F0502020204030204" pitchFamily="34" charset="0"/>
              </a:rPr>
              <a:t>- YÖKAK Mevzuat Belgeleri</a:t>
            </a:r>
          </a:p>
          <a:p>
            <a:pPr marL="0" indent="0">
              <a:buNone/>
            </a:pPr>
            <a:r>
              <a:rPr lang="tr-TR" dirty="0" smtClean="0">
                <a:solidFill>
                  <a:schemeClr val="tx1"/>
                </a:solidFill>
                <a:latin typeface="Calibri" panose="020F0502020204030204" pitchFamily="34" charset="0"/>
                <a:cs typeface="Calibri" panose="020F0502020204030204" pitchFamily="34" charset="0"/>
              </a:rPr>
              <a:t>- Çeşitli üniversitelerin uygulamaları</a:t>
            </a:r>
          </a:p>
          <a:p>
            <a:pPr marL="0" indent="0">
              <a:buNone/>
            </a:pPr>
            <a:r>
              <a:rPr lang="tr-TR" dirty="0" smtClean="0">
                <a:solidFill>
                  <a:schemeClr val="tx1"/>
                </a:solidFill>
                <a:latin typeface="Calibri" panose="020F0502020204030204" pitchFamily="34" charset="0"/>
                <a:cs typeface="Calibri" panose="020F0502020204030204" pitchFamily="34" charset="0"/>
              </a:rPr>
              <a:t>- Enstitü’nün öznel dinamikleri</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2057400"/>
            <a:ext cx="8042276" cy="3341077"/>
          </a:xfrm>
        </p:spPr>
        <p:txBody>
          <a:bodyPr/>
          <a:lstStyle/>
          <a:p>
            <a:r>
              <a:rPr lang="en-US" sz="2400" dirty="0" smtClean="0">
                <a:latin typeface="Calibri" panose="020F0502020204030204" pitchFamily="34" charset="0"/>
                <a:cs typeface="Calibri" panose="020F0502020204030204" pitchFamily="34" charset="0"/>
              </a:rPr>
              <a:t/>
            </a:r>
            <a:br>
              <a:rPr lang="en-US" sz="2400" dirty="0" smtClean="0">
                <a:latin typeface="Calibri" panose="020F0502020204030204" pitchFamily="34" charset="0"/>
                <a:cs typeface="Calibri" panose="020F0502020204030204" pitchFamily="34" charset="0"/>
              </a:rPr>
            </a:br>
            <a:r>
              <a:rPr lang="en-US" sz="2400" dirty="0" smtClean="0">
                <a:solidFill>
                  <a:srgbClr val="002060"/>
                </a:solidFill>
                <a:latin typeface="Calibri" panose="020F0502020204030204" pitchFamily="34" charset="0"/>
                <a:cs typeface="Calibri" panose="020F0502020204030204" pitchFamily="34" charset="0"/>
              </a:rPr>
              <a:t/>
            </a:r>
            <a:br>
              <a:rPr lang="en-US" sz="2400" dirty="0" smtClean="0">
                <a:solidFill>
                  <a:srgbClr val="002060"/>
                </a:solidFill>
                <a:latin typeface="Calibri" panose="020F0502020204030204" pitchFamily="34" charset="0"/>
                <a:cs typeface="Calibri" panose="020F0502020204030204" pitchFamily="34" charset="0"/>
              </a:rPr>
            </a:br>
            <a:r>
              <a:rPr lang="tr-TR" sz="3200" b="1" dirty="0" smtClean="0">
                <a:solidFill>
                  <a:srgbClr val="002060"/>
                </a:solidFill>
                <a:latin typeface="Calibri" panose="020F0502020204030204" pitchFamily="34" charset="0"/>
                <a:cs typeface="Calibri" panose="020F0502020204030204" pitchFamily="34" charset="0"/>
              </a:rPr>
              <a:t>ALTIN KURAL</a:t>
            </a:r>
            <a:r>
              <a:rPr lang="tr-TR" sz="2400" dirty="0" smtClean="0">
                <a:latin typeface="Calibri" panose="020F0502020204030204" pitchFamily="34" charset="0"/>
                <a:cs typeface="Calibri" panose="020F0502020204030204" pitchFamily="34" charset="0"/>
              </a:rPr>
              <a:t/>
            </a:r>
            <a:br>
              <a:rPr lang="tr-TR" sz="2400" dirty="0" smtClean="0">
                <a:latin typeface="Calibri" panose="020F0502020204030204" pitchFamily="34" charset="0"/>
                <a:cs typeface="Calibri" panose="020F0502020204030204" pitchFamily="34" charset="0"/>
              </a:rPr>
            </a:br>
            <a:r>
              <a:rPr lang="tr-TR" sz="2400" dirty="0" smtClean="0">
                <a:latin typeface="Calibri" panose="020F0502020204030204" pitchFamily="34" charset="0"/>
                <a:cs typeface="Calibri" panose="020F0502020204030204" pitchFamily="34" charset="0"/>
              </a:rPr>
              <a:t/>
            </a:r>
            <a:br>
              <a:rPr lang="tr-TR" sz="2400" dirty="0" smtClean="0">
                <a:latin typeface="Calibri" panose="020F0502020204030204" pitchFamily="34" charset="0"/>
                <a:cs typeface="Calibri" panose="020F0502020204030204" pitchFamily="34" charset="0"/>
              </a:rPr>
            </a:br>
            <a:r>
              <a:rPr lang="tr-TR" sz="2400" u="sng" dirty="0" smtClean="0">
                <a:solidFill>
                  <a:schemeClr val="tx1"/>
                </a:solidFill>
                <a:latin typeface="Calibri" panose="020F0502020204030204" pitchFamily="34" charset="0"/>
                <a:cs typeface="Calibri" panose="020F0502020204030204" pitchFamily="34" charset="0"/>
              </a:rPr>
              <a:t>Ne </a:t>
            </a:r>
            <a:r>
              <a:rPr lang="tr-TR" sz="2400" dirty="0" smtClean="0">
                <a:solidFill>
                  <a:schemeClr val="tx1"/>
                </a:solidFill>
                <a:latin typeface="Calibri" panose="020F0502020204030204" pitchFamily="34" charset="0"/>
                <a:cs typeface="Calibri" panose="020F0502020204030204" pitchFamily="34" charset="0"/>
              </a:rPr>
              <a:t>yapıldığı değil</a:t>
            </a:r>
            <a:br>
              <a:rPr lang="tr-TR" sz="2400" dirty="0" smtClean="0">
                <a:solidFill>
                  <a:schemeClr val="tx1"/>
                </a:solidFill>
                <a:latin typeface="Calibri" panose="020F0502020204030204" pitchFamily="34" charset="0"/>
                <a:cs typeface="Calibri" panose="020F0502020204030204" pitchFamily="34" charset="0"/>
              </a:rPr>
            </a:br>
            <a:r>
              <a:rPr lang="tr-TR" sz="2400" u="sng" dirty="0" smtClean="0">
                <a:solidFill>
                  <a:schemeClr val="tx1"/>
                </a:solidFill>
                <a:latin typeface="Calibri" panose="020F0502020204030204" pitchFamily="34" charset="0"/>
                <a:cs typeface="Calibri" panose="020F0502020204030204" pitchFamily="34" charset="0"/>
              </a:rPr>
              <a:t>Neyin Nasıl </a:t>
            </a:r>
            <a:r>
              <a:rPr lang="tr-TR" sz="2400" dirty="0" smtClean="0">
                <a:solidFill>
                  <a:schemeClr val="tx1"/>
                </a:solidFill>
                <a:latin typeface="Calibri" panose="020F0502020204030204" pitchFamily="34" charset="0"/>
                <a:cs typeface="Calibri" panose="020F0502020204030204" pitchFamily="34" charset="0"/>
              </a:rPr>
              <a:t>yapıldığı aktarılacak</a:t>
            </a:r>
            <a:br>
              <a:rPr lang="tr-TR" sz="2400" dirty="0" smtClean="0">
                <a:solidFill>
                  <a:schemeClr val="tx1"/>
                </a:solidFill>
                <a:latin typeface="Calibri" panose="020F0502020204030204" pitchFamily="34" charset="0"/>
                <a:cs typeface="Calibri" panose="020F0502020204030204" pitchFamily="34" charset="0"/>
              </a:rPr>
            </a:br>
            <a:r>
              <a:rPr lang="tr-TR" sz="2400" dirty="0" smtClean="0">
                <a:solidFill>
                  <a:schemeClr val="tx1"/>
                </a:solidFill>
                <a:latin typeface="Calibri" panose="020F0502020204030204" pitchFamily="34" charset="0"/>
                <a:cs typeface="Calibri" panose="020F0502020204030204" pitchFamily="34" charset="0"/>
              </a:rPr>
              <a:t/>
            </a:r>
            <a:br>
              <a:rPr lang="tr-TR" sz="2400" dirty="0" smtClean="0">
                <a:solidFill>
                  <a:schemeClr val="tx1"/>
                </a:solidFill>
                <a:latin typeface="Calibri" panose="020F0502020204030204" pitchFamily="34" charset="0"/>
                <a:cs typeface="Calibri" panose="020F0502020204030204" pitchFamily="34" charset="0"/>
              </a:rPr>
            </a:br>
            <a:r>
              <a:rPr lang="tr-TR" sz="2400" b="1" dirty="0" smtClean="0">
                <a:solidFill>
                  <a:schemeClr val="tx1"/>
                </a:solidFill>
                <a:latin typeface="Calibri" panose="020F0502020204030204" pitchFamily="34" charset="0"/>
                <a:cs typeface="Calibri" panose="020F0502020204030204" pitchFamily="34" charset="0"/>
              </a:rPr>
              <a:t>Peki,</a:t>
            </a:r>
            <a:br>
              <a:rPr lang="tr-TR" sz="2400" b="1" dirty="0" smtClean="0">
                <a:solidFill>
                  <a:schemeClr val="tx1"/>
                </a:solidFill>
                <a:latin typeface="Calibri" panose="020F0502020204030204" pitchFamily="34" charset="0"/>
                <a:cs typeface="Calibri" panose="020F0502020204030204" pitchFamily="34" charset="0"/>
              </a:rPr>
            </a:br>
            <a:r>
              <a:rPr lang="tr-TR" sz="2400" b="1" dirty="0" smtClean="0">
                <a:solidFill>
                  <a:schemeClr val="tx1"/>
                </a:solidFill>
                <a:latin typeface="Calibri" panose="020F0502020204030204" pitchFamily="34" charset="0"/>
                <a:cs typeface="Calibri" panose="020F0502020204030204" pitchFamily="34" charset="0"/>
              </a:rPr>
              <a:t>Neyin Nasıl Yapıldığı </a:t>
            </a:r>
            <a:br>
              <a:rPr lang="tr-TR" sz="2400" b="1" dirty="0" smtClean="0">
                <a:solidFill>
                  <a:schemeClr val="tx1"/>
                </a:solidFill>
                <a:latin typeface="Calibri" panose="020F0502020204030204" pitchFamily="34" charset="0"/>
                <a:cs typeface="Calibri" panose="020F0502020204030204" pitchFamily="34" charset="0"/>
              </a:rPr>
            </a:br>
            <a:r>
              <a:rPr lang="tr-TR" sz="2400" b="1" dirty="0" smtClean="0">
                <a:solidFill>
                  <a:schemeClr val="tx1"/>
                </a:solidFill>
                <a:latin typeface="Calibri" panose="020F0502020204030204" pitchFamily="34" charset="0"/>
                <a:cs typeface="Calibri" panose="020F0502020204030204" pitchFamily="34" charset="0"/>
              </a:rPr>
              <a:t>Nasıl Aktarılacak?</a:t>
            </a:r>
            <a:endParaRPr lang="tr-TR" sz="2400" b="1" dirty="0">
              <a:solidFill>
                <a:schemeClr val="tx1"/>
              </a:solidFill>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flipV="1">
            <a:off x="549275" y="6858000"/>
            <a:ext cx="8042276" cy="45719"/>
          </a:xfrm>
        </p:spPr>
        <p:txBody>
          <a:bodyPr>
            <a:normAutofit fontScale="25000" lnSpcReduction="20000"/>
          </a:bodyPr>
          <a:lstStyle/>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majorFont>
      <a:minorFont>
        <a:latin typeface="News Gothic MT"/>
        <a:ea typeface=""/>
        <a:cs typeface=""/>
        <a:font script="Jpan" typeface="ＭＳ Ｐゴシック"/>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10554</TotalTime>
  <Words>827</Words>
  <Application>Microsoft Office PowerPoint</Application>
  <PresentationFormat>Ekran Gösterisi (4:3)</PresentationFormat>
  <Paragraphs>183</Paragraphs>
  <Slides>30</Slides>
  <Notes>13</Notes>
  <HiddenSlides>0</HiddenSlides>
  <MMClips>0</MMClips>
  <ScaleCrop>false</ScaleCrop>
  <HeadingPairs>
    <vt:vector size="6" baseType="variant">
      <vt:variant>
        <vt:lpstr>Kullanılan Yazı Tipleri</vt:lpstr>
      </vt:variant>
      <vt:variant>
        <vt:i4>9</vt:i4>
      </vt:variant>
      <vt:variant>
        <vt:lpstr>Tema</vt:lpstr>
      </vt:variant>
      <vt:variant>
        <vt:i4>1</vt:i4>
      </vt:variant>
      <vt:variant>
        <vt:lpstr>Slayt Başlıkları</vt:lpstr>
      </vt:variant>
      <vt:variant>
        <vt:i4>30</vt:i4>
      </vt:variant>
    </vt:vector>
  </HeadingPairs>
  <TitlesOfParts>
    <vt:vector size="40" baseType="lpstr">
      <vt:lpstr>ＭＳ Ｐゴシック</vt:lpstr>
      <vt:lpstr>Arial</vt:lpstr>
      <vt:lpstr>Arila</vt:lpstr>
      <vt:lpstr>Calibri</vt:lpstr>
      <vt:lpstr>DejaVu Sans</vt:lpstr>
      <vt:lpstr>News Gothic MT</vt:lpstr>
      <vt:lpstr>Times New Roman</vt:lpstr>
      <vt:lpstr>Wingdings</vt:lpstr>
      <vt:lpstr>Wingdings 2</vt:lpstr>
      <vt:lpstr>Breeze</vt:lpstr>
      <vt:lpstr>PowerPoint Sunusu</vt:lpstr>
      <vt:lpstr>Bu sunum,  KALİTE SÜREÇ PROGRAMI  oluşturmaya yönelik  yöntem önerisi  içeriklidir.  Uygulama örneği için tıklayınız.</vt:lpstr>
      <vt:lpstr>     YÖK KALİTE KURULU (YÖKAK)</vt:lpstr>
      <vt:lpstr>   Yükseköğretim Kalite Kurulu’nun Görevi;  1. Kurumsal Dış Değerlendirme Yapmak 2. Akreditasyon Kuruluşlarının Tescili  3. Kalite Kültürü konusundaki farkındalığın artırılması ve kalite güvencesi uygulamalarının yaygınlaştırılması  Bu maksatlarla;  * YÖKAK Dış Değerlendirme Saha Ziyaretleri kurumların daveti üzerine gerçekleşir.  * 5 yıl içinde en az bir ziyaret zorunludur. </vt:lpstr>
      <vt:lpstr>Üniversitemizin aşağıdaki üyelerden müteşekkil bir Kalite Komisyonu mevcuttur.  Rektör Rektör Yardımcısı Dekanlar, Enstitü Müdürleri SHMYO Müdürü Genel Sekreter Kalite ve İnsan Kaynakları Direktörü Öğrenci Temsilcisi  Fakültemizde, kendi birimimizdeki kalite güvencesi çalışmalarını yürütmek üzere Üst Kalite Komisyonu’na bağlı bir Birim Kalite Komisyonu kurulmuştur. </vt:lpstr>
      <vt:lpstr>Sosyal Bilimler Enstitüsü Kalite Komisyonu’nun Görevleri  - Enstitü kalite güvence çalışmalarını yürütmek - Enstitüdeki hizmetleri değerlendirmek ve kaliteyi iyileştirici çalışmaları yürütmek - Yıllık Enstitü İç Değerlendirme Raporu’nun hazırlanmasına katkı sağlamak - Dış değerlendirme çalışmaları için gerekli hazırlıkları yapmak ve süreç boyunca destek vermek - Kalite Komisyonu kararlarını duyurmak, uygulamaları ve sonuçları takip etmek - İyileştirme gerektiren alanları tespit ederek Enstitü performans programlarında yer almasını sağlamak</vt:lpstr>
      <vt:lpstr>PowerPoint Sunusu</vt:lpstr>
      <vt:lpstr>KALİTE SÜREÇ PROGRAMI Hazırlama Yöntemimiz</vt:lpstr>
      <vt:lpstr>  ALTIN KURAL  Ne yapıldığı değil Neyin Nasıl yapıldığı aktarılacak  Peki, Neyin Nasıl Yapıldığı  Nasıl Aktarılacak?</vt:lpstr>
      <vt:lpstr>YÖKAK DIŞ DEĞERLENDİRME KRİTERLERİ</vt:lpstr>
      <vt:lpstr>Hakkında Bilgi Verilecek Alt Başlıklar 1. KURUMSAL</vt:lpstr>
      <vt:lpstr>      2. KALİTE YÖNETİM VE GÜVENCE SİSTEMİ </vt:lpstr>
      <vt:lpstr>      3. EĞİTİM VE ÖĞRETİM </vt:lpstr>
      <vt:lpstr> 4. ARAŞTIRMA ve GELİŞTİRME</vt:lpstr>
      <vt:lpstr> 5. YÖNETİM SİSTEMİ</vt:lpstr>
      <vt:lpstr>6. SONUÇ ve DEĞERLENDİRME</vt:lpstr>
      <vt:lpstr>PowerPoint Sunusu</vt:lpstr>
      <vt:lpstr>PowerPoint Sunusu</vt:lpstr>
      <vt:lpstr> PUKÖ YÖNTEMİNİ UYGULARKEN KULLANILACAK TEKNİKLER (Nasıl Yapıldığının Nasıl Anlatılacağına Dair Basamaklar)</vt:lpstr>
      <vt:lpstr>* Yukarıdaki bütün aşamaların izlencesinin yapıldığının maddi kanıtlarla ispatlanarak sonuç çıkarılması ve gerekli iyileştirme alanlarının tespit edilmesi.   * Tespit edilen iyileştirmeler için yukarıdaki aşamaların en baştan yeniden işletilmesi. (PUKÖ Döngüsü) </vt:lpstr>
      <vt:lpstr>NELER MADDİ KANIT OLABİLİR?</vt:lpstr>
      <vt:lpstr>Biz Ne Yaptık?</vt:lpstr>
      <vt:lpstr>Durum Değerlendirmesi-İyileştirmeler</vt:lpstr>
      <vt:lpstr>         YÖKAK DIŞ DEĞERLENDİRME  SAHA ZİYARETİ PLANI </vt:lpstr>
      <vt:lpstr>Akademik Birim Ziyareti Programı</vt:lpstr>
      <vt:lpstr>Enstitü Yöneticileri Ziyaret İçeriği</vt:lpstr>
      <vt:lpstr>Enstitü Akademisyenleri Ziyaret İçeriği</vt:lpstr>
      <vt:lpstr>Enstitü Öğrencileri Ziyaret İçeriği</vt:lpstr>
      <vt:lpstr>Enstitü İdari Personel Ziyaret İçeriği</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
  <dc:creator>Linda Malcomb</dc:creator>
  <dc:description/>
  <cp:lastModifiedBy>İbrahim Demirci</cp:lastModifiedBy>
  <cp:revision>772</cp:revision>
  <cp:lastPrinted>2014-08-18T19:43:04Z</cp:lastPrinted>
  <dcterms:created xsi:type="dcterms:W3CDTF">2018-12-18T18:38:25Z</dcterms:created>
  <dcterms:modified xsi:type="dcterms:W3CDTF">2018-12-20T09:35:59Z</dcterms:modified>
  <dc:language>tr-TR</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15.0000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2</vt:i4>
  </property>
  <property fmtid="{D5CDD505-2E9C-101B-9397-08002B2CF9AE}" pid="8" name="PresentationFormat">
    <vt:lpwstr>Ekran Gösterisi (4:3)</vt:lpwstr>
  </property>
  <property fmtid="{D5CDD505-2E9C-101B-9397-08002B2CF9AE}" pid="9" name="ScaleCrop">
    <vt:bool>false</vt:bool>
  </property>
  <property fmtid="{D5CDD505-2E9C-101B-9397-08002B2CF9AE}" pid="10" name="ShareDoc">
    <vt:bool>false</vt:bool>
  </property>
  <property fmtid="{D5CDD505-2E9C-101B-9397-08002B2CF9AE}" pid="11" name="Slides">
    <vt:i4>10</vt:i4>
  </property>
</Properties>
</file>